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notesSlides/notesSlide16.xml" ContentType="application/vnd.openxmlformats-officedocument.presentationml.notesSlide+xml"/>
  <Override PartName="/ppt/charts/chart6.xml" ContentType="application/vnd.openxmlformats-officedocument.drawingml.chart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rts/chart7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notesSlides/notesSlide24.xml" ContentType="application/vnd.openxmlformats-officedocument.presentationml.notesSlide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chart40.xml" ContentType="application/vnd.openxmlformats-officedocument.drawingml.chart+xml"/>
  <Override PartName="/ppt/charts/colors40.xml" ContentType="application/vnd.ms-office.chartcolorstyle+xml"/>
  <Override PartName="/ppt/charts/style40.xml" ContentType="application/vnd.ms-office.chart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</p:sldMasterIdLst>
  <p:notesMasterIdLst>
    <p:notesMasterId r:id="rId62"/>
  </p:notesMasterIdLst>
  <p:sldIdLst>
    <p:sldId id="261" r:id="rId2"/>
    <p:sldId id="312" r:id="rId3"/>
    <p:sldId id="367" r:id="rId4"/>
    <p:sldId id="483" r:id="rId5"/>
    <p:sldId id="545" r:id="rId6"/>
    <p:sldId id="557" r:id="rId7"/>
    <p:sldId id="547" r:id="rId8"/>
    <p:sldId id="327" r:id="rId9"/>
    <p:sldId id="541" r:id="rId10"/>
    <p:sldId id="477" r:id="rId11"/>
    <p:sldId id="476" r:id="rId12"/>
    <p:sldId id="478" r:id="rId13"/>
    <p:sldId id="549" r:id="rId14"/>
    <p:sldId id="555" r:id="rId15"/>
    <p:sldId id="553" r:id="rId16"/>
    <p:sldId id="501" r:id="rId17"/>
    <p:sldId id="546" r:id="rId18"/>
    <p:sldId id="506" r:id="rId19"/>
    <p:sldId id="302" r:id="rId20"/>
    <p:sldId id="344" r:id="rId21"/>
    <p:sldId id="337" r:id="rId22"/>
    <p:sldId id="510" r:id="rId23"/>
    <p:sldId id="369" r:id="rId24"/>
    <p:sldId id="551" r:id="rId25"/>
    <p:sldId id="550" r:id="rId26"/>
    <p:sldId id="502" r:id="rId27"/>
    <p:sldId id="370" r:id="rId28"/>
    <p:sldId id="554" r:id="rId29"/>
    <p:sldId id="328" r:id="rId30"/>
    <p:sldId id="548" r:id="rId31"/>
    <p:sldId id="508" r:id="rId32"/>
    <p:sldId id="507" r:id="rId33"/>
    <p:sldId id="357" r:id="rId34"/>
    <p:sldId id="556" r:id="rId35"/>
    <p:sldId id="495" r:id="rId36"/>
    <p:sldId id="494" r:id="rId37"/>
    <p:sldId id="517" r:id="rId38"/>
    <p:sldId id="552" r:id="rId39"/>
    <p:sldId id="523" r:id="rId40"/>
    <p:sldId id="509" r:id="rId41"/>
    <p:sldId id="457" r:id="rId42"/>
    <p:sldId id="329" r:id="rId43"/>
    <p:sldId id="311" r:id="rId44"/>
    <p:sldId id="487" r:id="rId45"/>
    <p:sldId id="461" r:id="rId46"/>
    <p:sldId id="334" r:id="rId47"/>
    <p:sldId id="486" r:id="rId48"/>
    <p:sldId id="488" r:id="rId49"/>
    <p:sldId id="489" r:id="rId50"/>
    <p:sldId id="544" r:id="rId51"/>
    <p:sldId id="463" r:id="rId52"/>
    <p:sldId id="490" r:id="rId53"/>
    <p:sldId id="479" r:id="rId54"/>
    <p:sldId id="491" r:id="rId55"/>
    <p:sldId id="492" r:id="rId56"/>
    <p:sldId id="480" r:id="rId57"/>
    <p:sldId id="481" r:id="rId58"/>
    <p:sldId id="484" r:id="rId59"/>
    <p:sldId id="485" r:id="rId60"/>
    <p:sldId id="543" r:id="rId6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6015F0A-CA1B-B846-3249-95FDB0090397}" name="wonjae kim" initials="wk" userId="62fcc22e6bbbeda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3CBC9"/>
    <a:srgbClr val="419997"/>
    <a:srgbClr val="48AAA8"/>
    <a:srgbClr val="77C5C3"/>
    <a:srgbClr val="F0F0F0"/>
    <a:srgbClr val="CACACA"/>
    <a:srgbClr val="EEF4FB"/>
    <a:srgbClr val="FFFFFF"/>
    <a:srgbClr val="CEEAE9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Pretendard"/>
          <a:ea typeface="Pretendard"/>
          <a:cs typeface="Pretendar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>
          <a:latin typeface="Pretendard"/>
          <a:ea typeface="Pretendard"/>
          <a:cs typeface="Pretendar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Pretendard"/>
          <a:ea typeface="Pretendard"/>
          <a:cs typeface="Pretendar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Pretendard"/>
          <a:ea typeface="Pretendard"/>
          <a:cs typeface="Pretendar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Pretendard"/>
          <a:ea typeface="Pretendard"/>
          <a:cs typeface="Pretendar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E9"/>
          </a:solidFill>
        </a:fill>
      </a:tcStyle>
    </a:wholeTbl>
    <a:band2H>
      <a:tcTxStyle/>
      <a:tcStyle>
        <a:tcBdr/>
        <a:fill>
          <a:solidFill>
            <a:srgbClr val="E6E7F4"/>
          </a:solidFill>
        </a:fill>
      </a:tcStyle>
    </a:band2H>
    <a:firstCol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Pretendard"/>
          <a:ea typeface="Pretendard"/>
          <a:cs typeface="Pretendar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BF0"/>
          </a:solidFill>
        </a:fill>
      </a:tcStyle>
    </a:wholeTbl>
    <a:band2H>
      <a:tcTxStyle/>
      <a:tcStyle>
        <a:tcBdr/>
        <a:fill>
          <a:solidFill>
            <a:srgbClr val="F1F5F8"/>
          </a:solidFill>
        </a:fill>
      </a:tcStyle>
    </a:band2H>
    <a:firstCol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Pretendard"/>
          <a:ea typeface="Pretendard"/>
          <a:cs typeface="Pretendar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EE0F7"/>
          </a:solidFill>
        </a:fill>
      </a:tcStyle>
    </a:wholeTbl>
    <a:band2H>
      <a:tcTxStyle/>
      <a:tcStyle>
        <a:tcBdr/>
        <a:fill>
          <a:solidFill>
            <a:srgbClr val="F7F0FB"/>
          </a:solidFill>
        </a:fill>
      </a:tcStyle>
    </a:band2H>
    <a:firstCol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Pretendard"/>
          <a:ea typeface="Pretendard"/>
          <a:cs typeface="Pretendar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Pretendard"/>
          <a:ea typeface="Pretendard"/>
          <a:cs typeface="Pretendard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Pretendard"/>
          <a:ea typeface="Pretendard"/>
          <a:cs typeface="Pretendard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Pretendard"/>
          <a:ea typeface="Pretendard"/>
          <a:cs typeface="Pretendard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481" autoAdjust="0"/>
  </p:normalViewPr>
  <p:slideViewPr>
    <p:cSldViewPr snapToGrid="0">
      <p:cViewPr>
        <p:scale>
          <a:sx n="65" d="100"/>
          <a:sy n="65" d="100"/>
        </p:scale>
        <p:origin x="230" y="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8/10/relationships/authors" Target="author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mwj\AppData\Roaming\Microsoft\Excel\&#53685;&#54633;%20&#47928;&#49436;1%20(version%201).xlsb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mwj\AppData\Roaming\Microsoft\Excel\&#53685;&#54633;%20&#47928;&#49436;1%20(version%201).xlsb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oleObject" Target="&#53685;&#54633;%20&#47928;&#49436;1" TargetMode="External"/><Relationship Id="rId2" Type="http://schemas.microsoft.com/office/2011/relationships/chartColorStyle" Target="colors40.xml"/><Relationship Id="rId1" Type="http://schemas.microsoft.com/office/2011/relationships/chartStyle" Target="style40.xm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kimwj\OneDrive\&#48148;&#53461;%20&#54868;&#47732;\&#49884;&#51109;&#44228;&#49328;.xlsx" TargetMode="Externa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연간 PCR 검사량(건)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Sheet1!$C$3:$C$16</c:f>
              <c:strCache>
                <c:ptCount val="14"/>
                <c:pt idx="0">
                  <c:v>Chlamydia</c:v>
                </c:pt>
                <c:pt idx="1">
                  <c:v>Gonorrhea</c:v>
                </c:pt>
                <c:pt idx="2">
                  <c:v>Syphilis</c:v>
                </c:pt>
                <c:pt idx="3">
                  <c:v>HPV</c:v>
                </c:pt>
                <c:pt idx="4">
                  <c:v>Urinary Tract Infection(UTI)</c:v>
                </c:pt>
                <c:pt idx="5">
                  <c:v>Clostridium difficile</c:v>
                </c:pt>
                <c:pt idx="6">
                  <c:v>Mycoplasma pneumoniae</c:v>
                </c:pt>
                <c:pt idx="7">
                  <c:v>COVID-19</c:v>
                </c:pt>
                <c:pt idx="8">
                  <c:v>Influenza(독감)</c:v>
                </c:pt>
                <c:pt idx="9">
                  <c:v>HIV</c:v>
                </c:pt>
                <c:pt idx="10">
                  <c:v>Hepatitis B</c:v>
                </c:pt>
                <c:pt idx="11">
                  <c:v>Hepatitis C</c:v>
                </c:pt>
                <c:pt idx="12">
                  <c:v>Tuberculosis</c:v>
                </c:pt>
                <c:pt idx="13">
                  <c:v>Cancer(liquid biopsy)</c:v>
                </c:pt>
              </c:strCache>
            </c:strRef>
          </c:cat>
          <c:val>
            <c:numRef>
              <c:f>Sheet1!$D$3:$D$16</c:f>
              <c:numCache>
                <c:formatCode>#,##0</c:formatCode>
                <c:ptCount val="14"/>
                <c:pt idx="0">
                  <c:v>2000000</c:v>
                </c:pt>
                <c:pt idx="1">
                  <c:v>700000</c:v>
                </c:pt>
                <c:pt idx="2">
                  <c:v>200000</c:v>
                </c:pt>
                <c:pt idx="3">
                  <c:v>1500000</c:v>
                </c:pt>
                <c:pt idx="4">
                  <c:v>500000</c:v>
                </c:pt>
                <c:pt idx="5">
                  <c:v>300000</c:v>
                </c:pt>
                <c:pt idx="6">
                  <c:v>400000</c:v>
                </c:pt>
                <c:pt idx="7">
                  <c:v>1000000</c:v>
                </c:pt>
                <c:pt idx="8">
                  <c:v>50000</c:v>
                </c:pt>
                <c:pt idx="9">
                  <c:v>300000</c:v>
                </c:pt>
                <c:pt idx="10">
                  <c:v>250000</c:v>
                </c:pt>
                <c:pt idx="11">
                  <c:v>250000</c:v>
                </c:pt>
                <c:pt idx="12">
                  <c:v>200000</c:v>
                </c:pt>
                <c:pt idx="13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6E-421D-A10B-1BDE1A8AC2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7658960"/>
        <c:axId val="817659440"/>
      </c:barChart>
      <c:catAx>
        <c:axId val="817658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17659440"/>
        <c:crosses val="autoZero"/>
        <c:auto val="1"/>
        <c:lblAlgn val="ctr"/>
        <c:lblOffset val="100"/>
        <c:noMultiLvlLbl val="0"/>
      </c:catAx>
      <c:valAx>
        <c:axId val="817659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1765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ko-K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/>
              <a:t>5</a:t>
            </a:r>
            <a:r>
              <a:rPr lang="ko-KR" sz="2000"/>
              <a:t>년 생존률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Sheet5!$C$11</c:f>
              <c:strCache>
                <c:ptCount val="1"/>
                <c:pt idx="0">
                  <c:v>췌장암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Sheet5!$D$10:$G$10</c:f>
              <c:strCache>
                <c:ptCount val="4"/>
                <c:pt idx="0">
                  <c:v>전암단계 </c:v>
                </c:pt>
                <c:pt idx="1">
                  <c:v>조기 진단</c:v>
                </c:pt>
                <c:pt idx="2">
                  <c:v>중기 진단</c:v>
                </c:pt>
                <c:pt idx="3">
                  <c:v>말기 진단</c:v>
                </c:pt>
              </c:strCache>
            </c:strRef>
          </c:cat>
          <c:val>
            <c:numRef>
              <c:f>Sheet5!$D$11:$G$11</c:f>
              <c:numCache>
                <c:formatCode>0.00%</c:formatCode>
                <c:ptCount val="4"/>
                <c:pt idx="0" formatCode="0%">
                  <c:v>0.84</c:v>
                </c:pt>
                <c:pt idx="1">
                  <c:v>0.436</c:v>
                </c:pt>
                <c:pt idx="2">
                  <c:v>0.16700000000000001</c:v>
                </c:pt>
                <c:pt idx="3">
                  <c:v>3.2000000000000001E-2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FF2-4D43-974A-BAFF0AB521A8}"/>
            </c:ext>
          </c:extLst>
        </c:ser>
        <c:ser>
          <c:idx val="1"/>
          <c:order val="1"/>
          <c:tx>
            <c:strRef>
              <c:f>Sheet5!$C$12</c:f>
              <c:strCache>
                <c:ptCount val="1"/>
                <c:pt idx="0">
                  <c:v>폐암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Sheet5!$D$10:$G$10</c:f>
              <c:strCache>
                <c:ptCount val="4"/>
                <c:pt idx="0">
                  <c:v>전암단계 </c:v>
                </c:pt>
                <c:pt idx="1">
                  <c:v>조기 진단</c:v>
                </c:pt>
                <c:pt idx="2">
                  <c:v>중기 진단</c:v>
                </c:pt>
                <c:pt idx="3">
                  <c:v>말기 진단</c:v>
                </c:pt>
              </c:strCache>
            </c:strRef>
          </c:cat>
          <c:val>
            <c:numRef>
              <c:f>Sheet5!$D$12:$G$12</c:f>
              <c:numCache>
                <c:formatCode>0.00%</c:formatCode>
                <c:ptCount val="4"/>
                <c:pt idx="0" formatCode="0%">
                  <c:v>0.98</c:v>
                </c:pt>
                <c:pt idx="1">
                  <c:v>0.64700000000000002</c:v>
                </c:pt>
                <c:pt idx="2">
                  <c:v>0.371</c:v>
                </c:pt>
                <c:pt idx="3">
                  <c:v>9.7000000000000003E-2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FF2-4D43-974A-BAFF0AB521A8}"/>
            </c:ext>
          </c:extLst>
        </c:ser>
        <c:ser>
          <c:idx val="2"/>
          <c:order val="2"/>
          <c:tx>
            <c:strRef>
              <c:f>Sheet5!$C$13</c:f>
              <c:strCache>
                <c:ptCount val="1"/>
                <c:pt idx="0">
                  <c:v>대장암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Sheet5!$D$10:$G$10</c:f>
              <c:strCache>
                <c:ptCount val="4"/>
                <c:pt idx="0">
                  <c:v>전암단계 </c:v>
                </c:pt>
                <c:pt idx="1">
                  <c:v>조기 진단</c:v>
                </c:pt>
                <c:pt idx="2">
                  <c:v>중기 진단</c:v>
                </c:pt>
                <c:pt idx="3">
                  <c:v>말기 진단</c:v>
                </c:pt>
              </c:strCache>
            </c:strRef>
          </c:cat>
          <c:val>
            <c:numRef>
              <c:f>Sheet5!$D$13:$G$13</c:f>
              <c:numCache>
                <c:formatCode>0.00%</c:formatCode>
                <c:ptCount val="4"/>
                <c:pt idx="0" formatCode="0%">
                  <c:v>0.99</c:v>
                </c:pt>
                <c:pt idx="1">
                  <c:v>0.91500000000000004</c:v>
                </c:pt>
                <c:pt idx="2">
                  <c:v>0.746</c:v>
                </c:pt>
                <c:pt idx="3">
                  <c:v>0.16200000000000001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FF2-4D43-974A-BAFF0AB52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64353919"/>
        <c:axId val="1364342879"/>
        <c:axId val="0"/>
      </c:bar3DChart>
      <c:catAx>
        <c:axId val="1364353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64342879"/>
        <c:crosses val="autoZero"/>
        <c:auto val="1"/>
        <c:lblAlgn val="ctr"/>
        <c:lblOffset val="100"/>
        <c:noMultiLvlLbl val="0"/>
      </c:catAx>
      <c:valAx>
        <c:axId val="136434287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ko-KR"/>
                  <a:t>생존률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ko-KR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1364353919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</c:dTable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Sheet5!$D$4</c:f>
              <c:strCache>
                <c:ptCount val="1"/>
                <c:pt idx="0">
                  <c:v>전암/조기 진단율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794870979515505E-2"/>
                  <c:y val="-5.39172357694584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BAC-4100-A48B-0195DB8542D7}"/>
                </c:ext>
              </c:extLst>
            </c:dLbl>
            <c:dLbl>
              <c:idx val="1"/>
              <c:layout>
                <c:manualLayout>
                  <c:x val="1.802795468595516E-2"/>
                  <c:y val="-5.44928574309521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BAC-4100-A48B-0195DB8542D7}"/>
                </c:ext>
              </c:extLst>
            </c:dLbl>
            <c:dLbl>
              <c:idx val="2"/>
              <c:layout>
                <c:manualLayout>
                  <c:x val="2.2534943357443948E-2"/>
                  <c:y val="-4.72271431068251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BAC-4100-A48B-0195DB8542D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Sheet5!$C$5:$C$7</c:f>
              <c:strCache>
                <c:ptCount val="3"/>
                <c:pt idx="0">
                  <c:v>췌장암</c:v>
                </c:pt>
                <c:pt idx="1">
                  <c:v>폐암</c:v>
                </c:pt>
                <c:pt idx="2">
                  <c:v>대장암</c:v>
                </c:pt>
              </c:strCache>
            </c:strRef>
          </c:cat>
          <c:val>
            <c:numRef>
              <c:f>Sheet5!$D$5:$D$7</c:f>
              <c:numCache>
                <c:formatCode>0%</c:formatCode>
                <c:ptCount val="3"/>
                <c:pt idx="0">
                  <c:v>0.15</c:v>
                </c:pt>
                <c:pt idx="1">
                  <c:v>0.23</c:v>
                </c:pt>
                <c:pt idx="2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BAC-4100-A48B-0195DB8542D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930748271"/>
        <c:axId val="930747311"/>
        <c:axId val="0"/>
      </c:bar3DChart>
      <c:catAx>
        <c:axId val="93074827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930747311"/>
        <c:crosses val="autoZero"/>
        <c:auto val="1"/>
        <c:lblAlgn val="ctr"/>
        <c:lblOffset val="100"/>
        <c:noMultiLvlLbl val="0"/>
      </c:catAx>
      <c:valAx>
        <c:axId val="9307473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93074827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ko-K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연간 PCR 검사량(건)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Sheet1!$C$3:$C$16</c:f>
              <c:strCache>
                <c:ptCount val="14"/>
                <c:pt idx="0">
                  <c:v>Chlamydia</c:v>
                </c:pt>
                <c:pt idx="1">
                  <c:v>Gonorrhea</c:v>
                </c:pt>
                <c:pt idx="2">
                  <c:v>Syphilis</c:v>
                </c:pt>
                <c:pt idx="3">
                  <c:v>HPV</c:v>
                </c:pt>
                <c:pt idx="4">
                  <c:v>Urinary Tract Infection(UTI)</c:v>
                </c:pt>
                <c:pt idx="5">
                  <c:v>Clostridium difficile</c:v>
                </c:pt>
                <c:pt idx="6">
                  <c:v>Mycoplasma pneumoniae</c:v>
                </c:pt>
                <c:pt idx="7">
                  <c:v>COVID-19</c:v>
                </c:pt>
                <c:pt idx="8">
                  <c:v>Influenza(독감)</c:v>
                </c:pt>
                <c:pt idx="9">
                  <c:v>HIV</c:v>
                </c:pt>
                <c:pt idx="10">
                  <c:v>Hepatitis B</c:v>
                </c:pt>
                <c:pt idx="11">
                  <c:v>Hepatitis C</c:v>
                </c:pt>
                <c:pt idx="12">
                  <c:v>Tuberculosis</c:v>
                </c:pt>
                <c:pt idx="13">
                  <c:v>Cancer(liquid biopsy)</c:v>
                </c:pt>
              </c:strCache>
            </c:strRef>
          </c:cat>
          <c:val>
            <c:numRef>
              <c:f>Sheet1!$D$3:$D$16</c:f>
              <c:numCache>
                <c:formatCode>#,##0</c:formatCode>
                <c:ptCount val="14"/>
                <c:pt idx="0">
                  <c:v>2000000</c:v>
                </c:pt>
                <c:pt idx="1">
                  <c:v>700000</c:v>
                </c:pt>
                <c:pt idx="2">
                  <c:v>200000</c:v>
                </c:pt>
                <c:pt idx="3">
                  <c:v>1500000</c:v>
                </c:pt>
                <c:pt idx="4">
                  <c:v>500000</c:v>
                </c:pt>
                <c:pt idx="5">
                  <c:v>300000</c:v>
                </c:pt>
                <c:pt idx="6">
                  <c:v>400000</c:v>
                </c:pt>
                <c:pt idx="7">
                  <c:v>1000000</c:v>
                </c:pt>
                <c:pt idx="8">
                  <c:v>50000</c:v>
                </c:pt>
                <c:pt idx="9">
                  <c:v>300000</c:v>
                </c:pt>
                <c:pt idx="10">
                  <c:v>250000</c:v>
                </c:pt>
                <c:pt idx="11">
                  <c:v>250000</c:v>
                </c:pt>
                <c:pt idx="12">
                  <c:v>200000</c:v>
                </c:pt>
                <c:pt idx="13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6E-421D-A10B-1BDE1A8AC2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7658960"/>
        <c:axId val="817659440"/>
      </c:barChart>
      <c:catAx>
        <c:axId val="817658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17659440"/>
        <c:crosses val="autoZero"/>
        <c:auto val="1"/>
        <c:lblAlgn val="ctr"/>
        <c:lblOffset val="100"/>
        <c:noMultiLvlLbl val="0"/>
      </c:catAx>
      <c:valAx>
        <c:axId val="817659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1765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ko-KR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3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title>
    <c:autoTitleDeleted val="0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연간 PCR 검사량(건)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Sheet1!$C$3:$C$16</c:f>
              <c:strCache>
                <c:ptCount val="14"/>
                <c:pt idx="0">
                  <c:v>Chlamydia</c:v>
                </c:pt>
                <c:pt idx="1">
                  <c:v>Gonorrhea</c:v>
                </c:pt>
                <c:pt idx="2">
                  <c:v>Syphilis</c:v>
                </c:pt>
                <c:pt idx="3">
                  <c:v>HPV</c:v>
                </c:pt>
                <c:pt idx="4">
                  <c:v>Urinary Tract Infection(UTI)</c:v>
                </c:pt>
                <c:pt idx="5">
                  <c:v>Clostridium difficile</c:v>
                </c:pt>
                <c:pt idx="6">
                  <c:v>Mycoplasma pneumoniae</c:v>
                </c:pt>
                <c:pt idx="7">
                  <c:v>COVID-19</c:v>
                </c:pt>
                <c:pt idx="8">
                  <c:v>Influenza(독감)</c:v>
                </c:pt>
                <c:pt idx="9">
                  <c:v>HIV</c:v>
                </c:pt>
                <c:pt idx="10">
                  <c:v>Hepatitis B</c:v>
                </c:pt>
                <c:pt idx="11">
                  <c:v>Hepatitis C</c:v>
                </c:pt>
                <c:pt idx="12">
                  <c:v>Tuberculosis</c:v>
                </c:pt>
                <c:pt idx="13">
                  <c:v>Cancer(liquid biopsy)</c:v>
                </c:pt>
              </c:strCache>
            </c:strRef>
          </c:cat>
          <c:val>
            <c:numRef>
              <c:f>Sheet1!$D$3:$D$16</c:f>
              <c:numCache>
                <c:formatCode>#,##0</c:formatCode>
                <c:ptCount val="14"/>
                <c:pt idx="0">
                  <c:v>2000000</c:v>
                </c:pt>
                <c:pt idx="1">
                  <c:v>700000</c:v>
                </c:pt>
                <c:pt idx="2">
                  <c:v>200000</c:v>
                </c:pt>
                <c:pt idx="3">
                  <c:v>1500000</c:v>
                </c:pt>
                <c:pt idx="4">
                  <c:v>500000</c:v>
                </c:pt>
                <c:pt idx="5">
                  <c:v>300000</c:v>
                </c:pt>
                <c:pt idx="6">
                  <c:v>400000</c:v>
                </c:pt>
                <c:pt idx="7">
                  <c:v>1000000</c:v>
                </c:pt>
                <c:pt idx="8">
                  <c:v>50000</c:v>
                </c:pt>
                <c:pt idx="9">
                  <c:v>300000</c:v>
                </c:pt>
                <c:pt idx="10">
                  <c:v>250000</c:v>
                </c:pt>
                <c:pt idx="11">
                  <c:v>250000</c:v>
                </c:pt>
                <c:pt idx="12">
                  <c:v>200000</c:v>
                </c:pt>
                <c:pt idx="13">
                  <c:v>100000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6E-421D-A10B-1BDE1A8AC2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817658960"/>
        <c:axId val="817659440"/>
      </c:barChart>
      <c:catAx>
        <c:axId val="81765896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17659440"/>
        <c:crosses val="autoZero"/>
        <c:auto val="1"/>
        <c:lblAlgn val="ctr"/>
        <c:lblOffset val="100"/>
        <c:noMultiLvlLbl val="0"/>
      </c:catAx>
      <c:valAx>
        <c:axId val="8176594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81765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/>
      </a:pPr>
      <a:endParaRPr lang="ko-K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지역 1</c:v>
                </c:pt>
              </c:strCache>
            </c:strRef>
          </c:tx>
          <c:spPr>
            <a:solidFill>
              <a:srgbClr val="20884B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c:spPr>
          <c:dPt>
            <c:idx val="0"/>
            <c:bubble3D val="0"/>
            <c:spPr>
              <a:solidFill>
                <a:srgbClr val="3D8670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814E-43D5-919A-D53A36C4163B}"/>
              </c:ext>
            </c:extLst>
          </c:dPt>
          <c:dPt>
            <c:idx val="1"/>
            <c:bubble3D val="0"/>
            <c:spPr>
              <a:solidFill>
                <a:srgbClr val="E5AD4F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814E-43D5-919A-D53A36C4163B}"/>
              </c:ext>
            </c:extLst>
          </c:dPt>
          <c:dPt>
            <c:idx val="2"/>
            <c:bubble3D val="0"/>
            <c:spPr>
              <a:solidFill>
                <a:srgbClr val="D6CFB7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814E-43D5-919A-D53A36C4163B}"/>
              </c:ext>
            </c:extLst>
          </c:dPt>
          <c:dPt>
            <c:idx val="3"/>
            <c:bubble3D val="0"/>
            <c:spPr>
              <a:solidFill>
                <a:srgbClr val="6D8325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814E-43D5-919A-D53A36C4163B}"/>
              </c:ext>
            </c:extLst>
          </c:dPt>
          <c:dPt>
            <c:idx val="4"/>
            <c:bubble3D val="0"/>
            <c:spPr>
              <a:solidFill>
                <a:srgbClr val="121510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814E-43D5-919A-D53A36C4163B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A-814E-43D5-919A-D53A36C4163B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9086632319528782"/>
                      <c:h val="0.221146897850351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814E-43D5-919A-D53A36C4163B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4E-43D5-919A-D53A36C4163B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9811264274638277"/>
                      <c:h val="0.167865244320074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814E-43D5-919A-D53A36C4163B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14E-43D5-919A-D53A36C4163B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14E-43D5-919A-D53A36C4163B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000000"/>
                      </a:solidFill>
                      <a:latin typeface="Pretendard"/>
                    </a:defRPr>
                  </a:pPr>
                  <a:endParaRPr lang="ko-K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814E-43D5-919A-D53A36C4163B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000000"/>
                    </a:solidFill>
                    <a:latin typeface="Pretendard"/>
                  </a:defRPr>
                </a:pPr>
                <a:endParaRPr lang="ko-K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장비 비용</c:v>
                </c:pt>
                <c:pt idx="1">
                  <c:v>1회 비용</c:v>
                </c:pt>
                <c:pt idx="2">
                  <c:v>기존방법 선호</c:v>
                </c:pt>
                <c:pt idx="3">
                  <c:v>사용의 난이도</c:v>
                </c:pt>
                <c:pt idx="4">
                  <c:v>관심없음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33</c:v>
                </c:pt>
                <c:pt idx="1">
                  <c:v>25</c:v>
                </c:pt>
                <c:pt idx="2">
                  <c:v>16</c:v>
                </c:pt>
                <c:pt idx="3">
                  <c:v>19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14E-43D5-919A-D53A36C4163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0000000000000001E-3"/>
          <c:y val="5.0000000000000001E-3"/>
          <c:w val="0.99"/>
          <c:h val="0.98750000000000004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지역 1</c:v>
                </c:pt>
              </c:strCache>
            </c:strRef>
          </c:tx>
          <c:spPr>
            <a:solidFill>
              <a:srgbClr val="20884B"/>
            </a:solidFill>
            <a:ln w="6350" cap="flat">
              <a:solidFill>
                <a:srgbClr val="FFFFFF"/>
              </a:solidFill>
              <a:prstDash val="solid"/>
              <a:miter lim="800000"/>
            </a:ln>
            <a:effectLst/>
          </c:spPr>
          <c:dPt>
            <c:idx val="0"/>
            <c:bubble3D val="0"/>
            <c:spPr>
              <a:solidFill>
                <a:srgbClr val="3D8670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1-CE7F-4C90-BBA8-7A81976954D5}"/>
              </c:ext>
            </c:extLst>
          </c:dPt>
          <c:dPt>
            <c:idx val="1"/>
            <c:bubble3D val="0"/>
            <c:spPr>
              <a:solidFill>
                <a:srgbClr val="E5AD4F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CE7F-4C90-BBA8-7A81976954D5}"/>
              </c:ext>
            </c:extLst>
          </c:dPt>
          <c:dPt>
            <c:idx val="2"/>
            <c:bubble3D val="0"/>
            <c:spPr>
              <a:solidFill>
                <a:srgbClr val="D6CFB7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CE7F-4C90-BBA8-7A81976954D5}"/>
              </c:ext>
            </c:extLst>
          </c:dPt>
          <c:dPt>
            <c:idx val="3"/>
            <c:bubble3D val="0"/>
            <c:spPr>
              <a:solidFill>
                <a:srgbClr val="6D8325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CE7F-4C90-BBA8-7A81976954D5}"/>
              </c:ext>
            </c:extLst>
          </c:dPt>
          <c:dPt>
            <c:idx val="4"/>
            <c:bubble3D val="0"/>
            <c:spPr>
              <a:solidFill>
                <a:srgbClr val="121510"/>
              </a:solidFill>
              <a:ln w="6350" cap="flat">
                <a:solidFill>
                  <a:srgbClr val="FFFFFF"/>
                </a:solidFill>
                <a:prstDash val="solid"/>
                <a:miter lim="8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9-CE7F-4C90-BBA8-7A81976954D5}"/>
              </c:ext>
            </c:extLst>
          </c:dPt>
          <c:dPt>
            <c:idx val="5"/>
            <c:bubble3D val="0"/>
            <c:extLst>
              <c:ext xmlns:c16="http://schemas.microsoft.com/office/drawing/2014/chart" uri="{C3380CC4-5D6E-409C-BE32-E72D297353CC}">
                <c16:uniqueId val="{0000000A-CE7F-4C90-BBA8-7A81976954D5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9086632319528782"/>
                      <c:h val="0.221146897850351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CE7F-4C90-BBA8-7A81976954D5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CE7F-4C90-BBA8-7A81976954D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>
                  <c15:layout>
                    <c:manualLayout>
                      <c:w val="0.29811264274638277"/>
                      <c:h val="0.1678652443200740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CE7F-4C90-BBA8-7A81976954D5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CE7F-4C90-BBA8-7A81976954D5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CE7F-4C90-BBA8-7A81976954D5}"/>
                </c:ext>
              </c:extLst>
            </c:dLbl>
            <c:dLbl>
              <c:idx val="5"/>
              <c:numFmt formatCode="#,##0%" sourceLinked="0"/>
              <c:spPr/>
              <c:txPr>
                <a:bodyPr/>
                <a:lstStyle/>
                <a:p>
                  <a:pPr>
                    <a:defRPr sz="1200" b="0" i="0" u="none" strike="noStrike">
                      <a:solidFill>
                        <a:srgbClr val="000000"/>
                      </a:solidFill>
                      <a:latin typeface="Pretendard"/>
                    </a:defRPr>
                  </a:pPr>
                  <a:endParaRPr lang="ko-KR"/>
                </a:p>
              </c:txPr>
              <c:dLblPos val="ctr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CE7F-4C90-BBA8-7A81976954D5}"/>
                </c:ext>
              </c:extLst>
            </c:dLbl>
            <c:numFmt formatCode="#,##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 i="0" u="none" strike="noStrike">
                    <a:solidFill>
                      <a:srgbClr val="000000"/>
                    </a:solidFill>
                    <a:latin typeface="Pretendard"/>
                  </a:defRPr>
                </a:pPr>
                <a:endParaRPr lang="ko-K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Sheet1!$B$1:$F$1</c:f>
              <c:strCache>
                <c:ptCount val="5"/>
                <c:pt idx="0">
                  <c:v>장비 비용</c:v>
                </c:pt>
                <c:pt idx="1">
                  <c:v>1회 비용</c:v>
                </c:pt>
                <c:pt idx="2">
                  <c:v>기존방법 선호</c:v>
                </c:pt>
                <c:pt idx="3">
                  <c:v>사용의 난이도</c:v>
                </c:pt>
                <c:pt idx="4">
                  <c:v>관심없음</c:v>
                </c:pt>
              </c:strCache>
            </c:strRef>
          </c:cat>
          <c:val>
            <c:numRef>
              <c:f>Sheet1!$B$2:$F$2</c:f>
              <c:numCache>
                <c:formatCode>General</c:formatCode>
                <c:ptCount val="5"/>
                <c:pt idx="0">
                  <c:v>33</c:v>
                </c:pt>
                <c:pt idx="1">
                  <c:v>25</c:v>
                </c:pt>
                <c:pt idx="2">
                  <c:v>16</c:v>
                </c:pt>
                <c:pt idx="3">
                  <c:v>19</c:v>
                </c:pt>
                <c:pt idx="4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CE7F-4C90-BBA8-7A81976954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pPr>
            <a:endParaRPr lang="ko-KR" sz="1600"/>
          </a:p>
        </c:rich>
      </c:tx>
      <c:layout>
        <c:manualLayout>
          <c:xMode val="edge"/>
          <c:yMode val="edge"/>
          <c:x val="0.41034171190704594"/>
          <c:y val="1.65473336805667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defRPr>
          </a:pPr>
          <a:endParaRPr lang="ko-KR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Sheet1!$I$33</c:f>
              <c:strCache>
                <c:ptCount val="1"/>
                <c:pt idx="0">
                  <c:v>국내 진단키트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Sheet1!$H$42:$H$47</c:f>
              <c:numCache>
                <c:formatCode>General</c:formatCode>
                <c:ptCount val="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</c:numCache>
            </c:numRef>
          </c:cat>
          <c:val>
            <c:numRef>
              <c:f>Sheet1!$I$42:$I$47</c:f>
              <c:numCache>
                <c:formatCode>_-* #,##0.0_-;\-* #,##0.0_-;_-* "-"??_-;_-@_-</c:formatCode>
                <c:ptCount val="6"/>
                <c:pt idx="0">
                  <c:v>9.0611999999999995</c:v>
                </c:pt>
                <c:pt idx="1">
                  <c:v>39.869280000000003</c:v>
                </c:pt>
                <c:pt idx="2">
                  <c:v>69.590016000000006</c:v>
                </c:pt>
                <c:pt idx="3">
                  <c:v>99.165772799999985</c:v>
                </c:pt>
                <c:pt idx="4">
                  <c:v>131.52513023999995</c:v>
                </c:pt>
                <c:pt idx="5">
                  <c:v>165.34587801599997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1F3-48A2-95CF-3B795043A005}"/>
            </c:ext>
          </c:extLst>
        </c:ser>
        <c:ser>
          <c:idx val="1"/>
          <c:order val="1"/>
          <c:tx>
            <c:strRef>
              <c:f>Sheet1!$J$33</c:f>
              <c:strCache>
                <c:ptCount val="1"/>
                <c:pt idx="0">
                  <c:v>의료시장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numRef>
              <c:f>Sheet1!$H$42:$H$47</c:f>
              <c:numCache>
                <c:formatCode>General</c:formatCode>
                <c:ptCount val="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</c:numCache>
            </c:numRef>
          </c:cat>
          <c:val>
            <c:numRef>
              <c:f>Sheet1!$J$42:$J$47</c:f>
              <c:numCache>
                <c:formatCode>_-* #,##0.0_-;\-* #,##0.0_-;_-* "-"??_-;_-@_-</c:formatCode>
                <c:ptCount val="6"/>
                <c:pt idx="0">
                  <c:v>0</c:v>
                </c:pt>
                <c:pt idx="1">
                  <c:v>11.897279999999999</c:v>
                </c:pt>
                <c:pt idx="2">
                  <c:v>52.348032000000003</c:v>
                </c:pt>
                <c:pt idx="3">
                  <c:v>91.371110399999978</c:v>
                </c:pt>
                <c:pt idx="4">
                  <c:v>130.20383232</c:v>
                </c:pt>
                <c:pt idx="5">
                  <c:v>172.69139865600002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1F3-48A2-95CF-3B795043A005}"/>
            </c:ext>
          </c:extLst>
        </c:ser>
        <c:ser>
          <c:idx val="2"/>
          <c:order val="2"/>
          <c:tx>
            <c:strRef>
              <c:f>Sheet1!$K$33</c:f>
              <c:strCache>
                <c:ptCount val="1"/>
                <c:pt idx="0">
                  <c:v>해외판매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numRef>
              <c:f>Sheet1!$H$42:$H$47</c:f>
              <c:numCache>
                <c:formatCode>General</c:formatCode>
                <c:ptCount val="6"/>
                <c:pt idx="0">
                  <c:v>2025</c:v>
                </c:pt>
                <c:pt idx="1">
                  <c:v>2026</c:v>
                </c:pt>
                <c:pt idx="2">
                  <c:v>2027</c:v>
                </c:pt>
                <c:pt idx="3">
                  <c:v>2028</c:v>
                </c:pt>
                <c:pt idx="4">
                  <c:v>2029</c:v>
                </c:pt>
                <c:pt idx="5">
                  <c:v>2030</c:v>
                </c:pt>
              </c:numCache>
            </c:numRef>
          </c:cat>
          <c:val>
            <c:numRef>
              <c:f>Sheet1!$K$42:$K$47</c:f>
              <c:numCache>
                <c:formatCode>_-* #,##0.0_-;\-* #,##0.0_-;_-* "-"??_-;_-@_-</c:formatCode>
                <c:ptCount val="6"/>
                <c:pt idx="0">
                  <c:v>0</c:v>
                </c:pt>
                <c:pt idx="1">
                  <c:v>0</c:v>
                </c:pt>
                <c:pt idx="2">
                  <c:v>8.6</c:v>
                </c:pt>
                <c:pt idx="3">
                  <c:v>86</c:v>
                </c:pt>
                <c:pt idx="4">
                  <c:v>430</c:v>
                </c:pt>
                <c:pt idx="5">
                  <c:v>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1F3-48A2-95CF-3B795043A0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1153318256"/>
        <c:axId val="1153318736"/>
      </c:barChart>
      <c:catAx>
        <c:axId val="11533182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pPr>
            <a:endParaRPr lang="ko-KR"/>
          </a:p>
        </c:txPr>
        <c:crossAx val="1153318736"/>
        <c:crosses val="autoZero"/>
        <c:auto val="1"/>
        <c:lblAlgn val="ctr"/>
        <c:lblOffset val="100"/>
        <c:noMultiLvlLbl val="0"/>
      </c:catAx>
      <c:valAx>
        <c:axId val="1153318736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_(* #,##0_);_(* \(#,##0\);_(* &quot;-&quot;_);_(@_)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defRPr>
            </a:pPr>
            <a:endParaRPr lang="ko-KR"/>
          </a:p>
        </c:txPr>
        <c:crossAx val="1153318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defRPr>
          </a:pPr>
          <a:endParaRPr lang="ko-K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>
          <a:latin typeface="Pretendard" panose="02000503000000020004" pitchFamily="50" charset="-127"/>
          <a:ea typeface="Pretendard" panose="02000503000000020004" pitchFamily="50" charset="-127"/>
          <a:cs typeface="Pretendard" panose="02000503000000020004" pitchFamily="50" charset="-127"/>
        </a:defRPr>
      </a:pPr>
      <a:endParaRPr lang="ko-K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0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0.78321</cdr:x>
      <cdr:y>0.01103</cdr:y>
    </cdr:from>
    <cdr:to>
      <cdr:x>0.97321</cdr:x>
      <cdr:y>0.10248</cdr:y>
    </cdr:to>
    <cdr:sp macro="" textlink="">
      <cdr:nvSpPr>
        <cdr:cNvPr id="2" name="TextBox 48">
          <a:extLst xmlns:a="http://schemas.openxmlformats.org/drawingml/2006/main">
            <a:ext uri="{FF2B5EF4-FFF2-40B4-BE49-F238E27FC236}">
              <a16:creationId xmlns:a16="http://schemas.microsoft.com/office/drawing/2014/main" id="{F6345D17-A276-9F79-F6A2-2541F272B821}"/>
            </a:ext>
          </a:extLst>
        </cdr:cNvPr>
        <cdr:cNvSpPr txBox="1"/>
      </cdr:nvSpPr>
      <cdr:spPr>
        <a:xfrm xmlns:a="http://schemas.openxmlformats.org/drawingml/2006/main">
          <a:off x="3621849" y="30481"/>
          <a:ext cx="878629" cy="25275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1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ko-KR" altLang="en-US" sz="1200" dirty="0"/>
            <a:t>단위</a:t>
          </a:r>
          <a:r>
            <a:rPr lang="en-US" altLang="ko-KR" sz="1200" dirty="0"/>
            <a:t>:</a:t>
          </a:r>
          <a:r>
            <a:rPr lang="ko-KR" altLang="en-US" sz="1200" dirty="0"/>
            <a:t>억원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23:55.641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122 445 22562,'19'0'-2893,"4"0"0,-23-8 3662,0-3-767,-8-4 1,-3 3-520,-1 0-191,8 9 237,-3-5 0,7 12 728,0 7 1,0 9-618,0 14 0,0 8-75,0 4 0,0 12 339,0 6 1,1-3-338,5 2 0,-4-9 346,4-2 0,-4-2-433,-2-10 0,0-1 224,0-10 0,0-4-206,0-8 0,-6-6 154,0 1 1,-1-10 438,1-2 1,2-10-214,-8-13 1,1-4 16,-6-7 1,1-7 35,5 1 0,-5-2-13,5 1 1,3-3 42,2-8 1,4 8 32,2 4 0,2-2-97,4 1 0,-2 1 948,8 5 0,5 3 157,6 3 1,8 6-72,-3 11 0,13 5-255,5 7 0,-2 9-625,2 8 0,-7 10-32,1 14 1,-11-3-344,-6 8 1,-6-2 144,-5 3 0,-7 1-23,-10-8 1,-11 6 28,-7-6 1,-9 1 166,-3-7 0,-1-7 36,-11-4 0,7-4 210,-6-1 1,7-3-501,-1-3 0,11-5 191,6-7-1354,4 0 903,9 0 1,10-7 553,12-5 0,5-11-38,6-6 1,4-3 0,8-3 0</inkml:trace>
  <inkml:trace contextRef="#ctx0" brushRef="#br0" timeOffset="192">554 303 12669,'0'9'-418,"6"1"-192,-1-4 0,1-3 418,-6 9 0,0 7 898,0 10 1,0 11-148,0 6 1,-6 12 44,1 5 1,-1 5-552,6 1 1,0-6-508,0 1 0,6-10-467,-1-3 0,9-8 579,-3-14 0,3-10-617,-3-8 1,3-9 629,-8-2 0,-1-9 376,-5-14 1,-2-4-90,-3-8 0,-5-15 0,-7-4 1</inkml:trace>
  <inkml:trace contextRef="#ctx0" brushRef="#br0" timeOffset="384">554 493 12657,'9'-8'1490,"-1"-1"-905,-8-9 0,2 1-155,4 0 1,-2-1 296,7 1 1,3 7-243,9 5 1,4 3-608,7 2 1,7 15-97,-1 8 0,6 16 247,-6 7 0,-1 4-868,-10 2 1,-6-2 516,-12-4 0,-3 2-35,-8-8 0,-8 6-6,-3-6 1,-12-5 47,-6-6 1,-4-10 36,-1-2 0,-5-1-103,5-10 1,-3-1-52,14-5 1,2-2-444,9-3 1,-1-5 807,7-7 1,0-8 96,6-4 1,16-11 0,3-5 0</inkml:trace>
  <inkml:trace contextRef="#ctx0" brushRef="#br0" timeOffset="727">1557 216 17365,'8'-9'992,"-7"-7"-1202,7 7 0,-8 1-331,0 8 1,0 9 312,0 15 1,-2 10 612,-4 12 1,-1 12-102,-5 5 0,-3 5-329,3 1 1,5 0-336,1 0 0,-2-6-524,2 1 1,1-10 625,5-2 1,0-10 325,0-13 0,0-4-3224,0-8 2472,0-7 1,0-10 643,0-12 0,-8-11-128,-4-6 1,-1-4-140,1-1 259,-3-8 1,5-3 0,-7-6 0</inkml:trace>
  <inkml:trace contextRef="#ctx0" brushRef="#br0" timeOffset="958">1470 354 13664,'45'-25'800,"-5"-3"0,-9-5-349,-3-2 0,1 3-181,6 3 1,-1 6-516,1 11 1,0 5-116,-1 7 0,-7 13 157,-4 4 1,-11 12-274,-7 0 0,-5 4 160,-5 1 1,-13 3 8,-10 3 0,-5-3-33,-2 3 1,1-3-76,-1-3 1,-5-5 88,-1 0 1,1-2-93,6 1 1,7-3-505,4-7 1,5-1 32,7 0 873,3-7 0,23-10 0,5-10 0</inkml:trace>
  <inkml:trace contextRef="#ctx0" brushRef="#br0" timeOffset="1108">2387 147 11199,'-35'10'167,"-5"3"-374,0-7 0,-14 9 591,2 2 0,-2 5 708,8 12 0,-2 5-164,8 12 1,1 1-404,10 0 1,6-2-483,12-4 0,3 2 99,8-7 1,15 3-1232,9-10 1,8 3 401,9-14 1,3-8 144,8-9 0,11-4-96,0-2 0,7-2-542,-13-4 0,1-9 1199,-6-8 1,0-15-1,0 1 1</inkml:trace>
  <inkml:trace contextRef="#ctx0" brushRef="#br0" timeOffset="1541">2594 95 11243,'0'-17'-1157,"0"-6"-627,0 0 3441,0 0 0,0 15-643,0 8 1,0 11-879,0 18 1,0 8 74,0 15 1,0 5-101,0 1 1,0 5 59,0-5 1,0 0 124,0-6 0,0-1-516,0 1 1,0-8-801,0-3 1,0-7-1136,0-5 1040,0-11 1307,0-11 1,0-16-228,0-9 0,0-9 21,0-13 1,0-4-60,0-8 1,8 0 102,4 0 1,-3 0 135,3 0 0,-1 3 289,7 2 1,-1 5 58,0 8 1,-1 1-175,-5 4 0,4 6-353,-3 11 1,3 7 125,3 10 0,-9 5-466,-3 7 0,-4 14 68,-2 4 1,-8 11 213,-3 0 1,-12 4 52,-6 2 1,2-6-170,-2 0 1,8-9 234,-2-3 1,4-1-243,1-10 395,1 0 7,8-14 0,10-1 625,17-8 0,3-6-216,13 1 0,-3-7-68,10 6 1,-5 1-303,-1 5 1,-8 7-382,-4 5 0,-6 3-247,-6 2 1,3 8 153,-8 4 1,-1-2-913,-5 2 0,-7 0 675,-5 5 1,3 1-560,-3 0 1,1-9 1037,-7-2 1,1-13 0,0-3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30:07.82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187 404 6153,'13'0'493,"-2"0"79,-11 0 979,0 0-1330,0-10-243,0 7-268,0-7 202,0 10 12,10 0 46,3 0 0,10-8-6,1 1 0,7-4 11,0 3 1,3 6-32,-3-6 1,-5-2 40,5 2 0,-5-8 24,-3 9 1,0-9 22,1 8 1,-9-2-31,1 2 1,-8 5 257,7-4-294,-10 4 0,3 3-106,-16 0 0,-5 0 142,-10 0 1,0 10-7,-1 6 0,-7 5 42,0 2 1,-8 0-4,8 1 0,0 7 105,8 0 1,-1 0-90,1-8 0,0 1 14,-1-1 0,11 0-86,6 1 1,4-1 2,3 0 1,0-7 21,0-1 0,3-9-111,4 1 0,9 4 75,15-4 0,-2 1-104,10-8 1,-1 0-111,9 0 1,-3-8 39,-5 1 0,5-9-57,-5 8 0,-3-7-44,3 7 0,-10-7 307,2 7 0,-8-3 0,-7 4 0,4 4 0,-17-18 0,7 8 0</inkml:trace>
  <inkml:trace contextRef="#ctx0" brushRef="#br0" timeOffset="216">24 960 7975,'0'36'-658,"0"-5"0,-2-15 1029,-6-8 1947,5 5-1672,-7-11-717,10 9 1,10-11 227,6 0 0,15-11 22,8-4 0,7 2-570,9-3 0,15 1 253,15-9 1,-2 1-877,3 0 1,-3-1 539,2 1 0,3 0-17,-10-1 1,-13-9 490,-19-6 0,1-5 0,-11-3 0</inkml:trace>
  <inkml:trace contextRef="#ctx0" brushRef="#br0" timeOffset="1009">957 374 7604,'0'-13'-733,"0"-8"2054,0 6 1,0 2-816,0-3 1,3 1-232,4-9 0,-1 1-309,9 0 0,3 7 94,13 1 0,3 2-174,5-3 1,5-2-45,-5 10 0,5 0-96,3 8 0,-11 0 190,-5 0 1,-8 3-156,-7 5 1,2 5 180,-10 10 0,0 3 330,-8 5 0,-11-5 395,-4 5 1,-6 3-300,-2-3 0,2 0-113,5-8 0,-2 1-243,10-1 0,1-8-615,7 1 372,0-11 0,13 13-274,10-10 1,11 0 145,12-8 1,1-10-109,0-6 1,-1 3-593,1-3 1,-3 9-6,-5-9 1044,-6 11-52,-20-16 1,-13 19 51,-15-6 0,-8 13 179,-9 3 1,7 7 197,-7-7 1,-1 8-121,2-9 1,0 12 214,7-4 1,9-2-188,-1 3 1,3-1-23,-2 9 0,-6-9-575,5 1 1,3-1 49,-2 9 1,2 1-137,-3 7 0,-4-14 144,4 5 1,-5-5 89,-2 5 0,7-2 422,1-5 248,-1 4 1,1-17 872,-1 5-993,11-6 0,-3-2-328,16 0 0,15-2-40,16-6 1,8-5-174,7-10 0,3-1-30,6 1 0,1 8-421,-9-1 0,-1 3 246,-7-2 1,-11 2-31,-5 5 0,-7 3 531,-9-11-132,6 11 189,-19-5 0,-2 10 160,-15 0 1,-6 0 367,-2 0 1,-1 2-332,1 6 0,0 5-22,-1 10 0,4 8-169,4 0 1,-2 8-387,10-8 0,-7 11-184,7-3 1,0-6 103,8-2 0,3-5-59,5-2 1,-3-4 188,10-4 0,1-6 52,7-10 0,-7 0 15,-1 0 1,1-10 113,7-6 1,0-4 74,1-4 0,-1-7-85,0 0 1,-2-8-7,-5 8 0,2-8-178,-10 8 0,7-2-254,-7 1 1,0 7 16,-8-7 1,0 7-202,0 1 1,-3 1 347,-5 0 0,-5 7 235,-10 0 0,-8 11 0,0-3 0,-11 16 0,4 8 0,1 5-69,-2 2 0,11 0 282,-3 1 1,5-1 279,3 0 0,7 0-232,0 1 1,11-9 62,-2 1 0,7-3-99,7 2 0,6 4-209,11-12 0,9 1-424,6-8 1,5 0 220,3 0 0,-1 0-226,1 0 0,0-10 413,-1-6 0,1-15 0,0-5 0</inkml:trace>
  <inkml:trace contextRef="#ctx0" brushRef="#br0" timeOffset="1893">2100 1 8199,'13'10'259,"-3"-7"0,-7 7 1021,5-10-1304,-6 0 205,19 10 0,-11-4 58,6 9 0,5 1-81,-6 7 0,6 0-228,2 1 1,1 7-57,-1 0 1,-2 8 155,-6-8 0,3 8 175,-10-8 0,0 8-12,-8-8 0,0 0 207,0-8 0,-8 1-150,0-1-361,-10 0 240,5-10-441,0-2-1195,3-11 1158,10 0 1,13-11-213,10-4 0,0 2 132,9-3 1,-7 3 20,-1-2 1,-1-4 187,0 12 1,-7-9 284,0 8 0,-11-2-39,3 2 579,4 6-462,-9-19 0,15 16 12,-10-11 1,8 8-269,-9-7 0,11 7 60,-2-7 0,-3-1-176,2-7 1,1 7 138,7 1 0,1-1 2,-1-7 1,-2 7 134,-6 1 1,6 2 490,-5-3 714,-6-5-528,11 8-30,-19 0-511,9 3-407,-11 10 184,0 0 1,0 10-202,0 6 0,0 5-242,0 2 2,0 0 1,0 1 123,0-1 0,0-7 43,0-1 0,2-7 235,6 7 1,-5-7 93,4 8 0,4-8 202,-4 7 1,4-10-109,-3 3 1,-3 2 66,10-2 0,-7 3-226,8-4 0,-9-4 15,9 5 1,0-6-76,7-2 1,0 0 55,1 0 1,-1-10-38,0-6 1,8-7 112,0-8 0,0 5 113,-7-5 0,-9 5 474,1 3 1045,-11-1-743,16 1-377,-19 10 1,-2 5-479,-15 16 0,-6 15 162,-2 16 0,-8 5-420,0 3 1,-3 0 25,3-1 0,5 1-168,-5 0 1,-3-1 151,3 1 1,0-11-125,8-5 0,7-5 20,0-3 0,9-2-289,-9-5 740,11-6 0,-5-12-120,10-6 1,2-5-67,6-11 0,5 1 26,10 0 0,-5 0 129,6-1 0,-14 1-136,13 0 1,-4 7 0,4 0 1,-8 11-75,1-3-52,-11 6-33,16 2 124,-19 0 1,9 10 165,-11 6 0,-8 5-207,0 2 1,-10-2-96,3-6 1,2 6-192,-3-6-516,1 6 333,2 2-93,2-10 649,11-2 0,11-22 0,4-4 0,6-6 0,13-13 0,2-2 0</inkml:trace>
  <inkml:trace contextRef="#ctx0" brushRef="#br0" timeOffset="2334">3616 71 8199,'0'23'700,"-3"-10"195,-4-5 1,1 2 1270,-9-2-847,10 0-960,-6 2-87,11 3-183,0 10 0,18-2-97,6-5 0,12-6-318,-5-10 0,11 0 64,-4 0 0,-4 0-426,-3 0 1,-5 0-18,-2 0 0,-4-3-322,-4-4 831,-6 4 0,-15-7-165,-11 10 1,-9 0-179,-22 0 0,-10 2 381,-5 6 1,-3 2 292,3 6 0,-3 10-71,10-11 0,4 17 205,12-17 1,5 11 245,11-10-380,10 4 1,8 1-33,20-5 0,11 2 28,21-11 1,12 1-51,11-8 1,0 0-108,8 0 1,-13 0-162,-3 0 0,-18 0 99,3 0 0,-16 0-380,0 0 728,-16 0 332,-4 0 1,-14 3 601,-5 5 0,-5 5-655,-10 10 1,2 8 60,6 0 1,-3 8-340,10-8 1,0 11-268,8-4 1,0-4-102,0-3 1,3 3-399,5-3 1,5-8-542,10-7 0,3-11 484,5 3 0,-5-6-440,5-2 1,3-2 232,-3-6 1,0 3 136,-8-11 0,-2 9 632,-6-9 0,-4 0 0,-11-7 0,0 0 0,0-1 0,-11-9 0,-2-4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3:56:01.56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69 1 8266,'-17'9'-115,"7"-1"1,1-8-256,3 0 370,4 0 0,-13-8 0,5-1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3:56:16.50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11 0 8401,'6'11'2797,"-1"-5"-1683,-5-1-98,0-5 72,0 0-562,5 0-407,-4 0-2,9 0 1,-3 0-240,7 0 0,-2 0-366,3 0 0,0 1-276,0 3 0,-1-2-660,-3 5 1,0 0 576,-1 4 0,0 1-786,-3 3 1633,-2 1 0,-5 6 0,0-1 0</inkml:trace>
  <inkml:trace contextRef="#ctx0" brushRef="#br0" timeOffset="283">130 173 8313,'-11'0'0,"-1"0"-113,-2 0 221,2 0 1,-5 0 0,4 0 650,-2 0-36,1 0 377,3 0-1120,5 0-446,1 0 0,7 0 293,1 0 1,3 1-120,5 3 0,0-2-57,0 5 0,-1-3 207,1 3 1,-1 4 126,-3 3 1,-2 2 3,-5-2 0,-1 4 268,-3 7 1,-2 2 95,-5 2 1,0 2 250,1-2 1,-1 1-241,0-2 0,5 1 10,2-7 1,3 1-453,1-9 0,6-4 17,5-7 0,6-3-70,8-3 1,1-8-4,3-7 0,1-4-170,-5-3 1,-2 2 78,-8-2 1,-2 3-11,-10 4 0,1-1 112,-4 5 0,-5 1 45,-2 5 0,-4 0-326,-3 4 0,1 1-165,-5 3 1,4 1 568,0 3 0,2 2 0,1 4 0</inkml:trace>
  <inkml:trace contextRef="#ctx0" brushRef="#br0" timeOffset="509">292 140 8297,'10'-10'-1592,"-3"-1"2498,2 0 2853,-7 0-3383,2 5 1,-4 3-646,0 6 1,0 8 304,0 7 1,4 8-12,0 7 1,-1 3-129,-3 3 1,0 3 73,0-2-351,0 2 1,4-7 0,-1-5 70,0-6 0,-2-5-385,-1-8 771,0-5 1214,0-1-1050,5-20 1,1 6 28,5-13 0,4 3-867,3-3 0,3 5 145,0 3 1,4 2-463,1 1 914,-1 5 0,1-3 0,2 3 0</inkml:trace>
  <inkml:trace contextRef="#ctx0" brushRef="#br0" timeOffset="1893">864 151 8310,'-6'0'834,"-3"0"-477,1 0 1,2 4-97,-1-1 1,0 6-189,-4-2 0,0 4 139,1 3 1,1 8-128,-2 7 1,7 2-105,-7 1 1,4-1-226,-1-2 0,2-4 60,3-7 0,2-2-511,-3-5 393,3-5 1,2-1-107,3-5 0,-2-9 400,5-2 0,4-10-72,3-1 1,2-8 134,-2-2-12,3 4 0,4-8 1,-2 9 43,-1-1 0,0 2 45,3 4 1,-3 2 123,0 2 1,-3 7-79,3 7-369,-5 3 0,1 6 0,-6 3-226,-5 6 0,-2 7 196,-1 8 0,-8 2-71,-3 1 0,-7 1 70,0-1 1,-1-4 201,1-3 1,-2-3-93,2-4 0,2-4 190,2-7 1,2-2 260,1-5 697,5 0-806,1 0 0,11-8 1,5-4 148,6-4 1,3-1-434,2-1 1,3 3-74,0 4 0,4 0-344,-4 0 339,0 0 0,-1 2 0,-1 2-305,-3 3 0,-9 3-70,0 1 248,-7 0 1,0 1 381,-4 3 0,-6-2-131,-4 5 0,-1-1 304,-4 1 0,0-1-18,0-2 1,1-3 492,3 3-269,0 2-230,1-5-248,4 4-338,1-5 1,6 0 183,3 0 1,2-1 153,4-3-129,6-2 1,-4-1-1,4 0-179,-1-2 1,1 0-9,2-2 0,1 0 181,-5 0 1,1 2-53,-4 1 122,-1-1 1,-2 3-1,-2-5 115,-2 0 0,4 4 144,-5 0 0,1 0 31,-4-4 211,0 0 62,0 5-215,0-4 0,-4 10-287,1 0 1,-2 10-261,1 8 0,2 5 45,-5 6 0,1-1 195,-2 8 0,-6 3 0,2-1 0</inkml:trace>
  <inkml:trace contextRef="#ctx0" brushRef="#br0" timeOffset="2059">1091 529 8310,'-7'11'-7,"0"0"0,-9-2-18,5-1 1,2-4 108,1-4 855,1 0 584,1 0-652,1 0-584,5-4 0,2 4 356,1 0 0,7 4-147,4 7 0,5 0-201,-1 0 0,3 0-235,0-1 1,2-4-245,2-2 1,-1-3-894,5-1 1,0-5 574,3-2 0,-4-7-1898,-3-4 1187,-2-3 1213,-6-5 0,3-2 0,-3-4 0</inkml:trace>
  <inkml:trace contextRef="#ctx0" brushRef="#br0" timeOffset="2334">994 227 8283,'-6'5'816,"-4"-4"411,4 4 272,-5-5-1084,5-5 0,3 2-145,6-4 1,8 0 144,7-4-415,7 0 0,3-4 0,4-2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3:56:14.161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0 195 8412,'5'-6'-657,"-4"0"-83,3 2 0,-2 3 615,2-3 1,-3-2 648,3-1-340,2 2 0,-4-4 1,4 2 882,-1-3-612,3-1 1,-5 2 87,4 1-114,-5-1-223,8 8 1,-8 5 0,4 13 523,-1 10 0,-1 12-474,-4 15 0,3 1-232,1 7 1,1-7 81,-2-1 0,2-6-191,2-9 0,3-11-165,-3-10 1,-1-6 155,1-5 1,4-3 225,3-8 0,2-7-30,-2-7 1,2-7 99,2-4 1,1-2-199,-4-1 1,3-1 33,-4 1 0,-1 0-199,-6-1 1,2 2-375,-6 2 0,1 4-1367,-4 7 1383,0 2 0,-1 7-1164,-3 2 1683,-2 7 0,-9 10 0,-2 7 0</inkml:trace>
  <inkml:trace contextRef="#ctx0" brushRef="#br0" timeOffset="115">108 411 8358,'11'0'-275,"0"0"0,4 0 174,3 0 101,8-5 0,6-1 0,6-5 0</inkml:trace>
  <inkml:trace contextRef="#ctx0" brushRef="#br0" timeOffset="308">519 162 7695,'15'-21'-1432,"-3"-1"1594,3 1 1502,-8 9-616,-2 2-667,-5 10 1,0 10-276,0 4 0,-4 15 135,0 7 0,-4 8-229,1 3 0,1 3-230,-1-3 0,4 0 54,0-4 1,1-2 113,2-5 0,0-10-450,0-11 342,0-8 0,2-2-72,1-5 0,3-10 392,5-4 1,5-5-120,2-3 0,-2 0-232,2 1 0,0 4 189,4 3 0,0 2 0,-1 1 0</inkml:trace>
  <inkml:trace contextRef="#ctx0" brushRef="#br0" timeOffset="517">508 616 8331,'-6'5'0,"-4"-4"665,3 3 1092,2-3-1364,0-1 1,7 0-344,1 0 1,4-4-179,8 1 1,-3 0 185,2 7 0,-2 3-11,-1 7 0,-4 3 179,0 5 0,-4 1 39,0 2 0,-1-2-156,-2 2 0,-2-3-41,-1 0 1,2 0-389,-3-1-236,3-4 0,6-6-491,2-8 1,12-7 178,6-7 868,5-14 0,7-9 0,2-9 0</inkml:trace>
  <inkml:trace contextRef="#ctx0" brushRef="#br0" timeOffset="1048">961 0 8303,'-7'16'1895,"0"-5"-1270,4 0 1,-1-9-202,4 5 1,0-2-2,0 6 0,1 2 223,2 9 0,3 5-332,5 6 1,0 4-266,0 6 1,0-3-541,-1-1 1,-4 0 402,-2 0 0,-4-2-377,-4-4 1,-3-6-99,-7-1 279,-3-8 0,-3 0 0,2-8-89,3-4 0,0-3 92,0-3 0,2-5 35,6-2 1,2-4 43,5-3 1,0 0-267,0-4 1,2-3 136,6-4 1,0-1 151,10 5 1,-4 3 124,4 0 1,-4 5 272,0-2 0,2 3-37,-2 1 0,0 1 236,-3-1 0,0 4-201,0-1 1,0 6 10,-1-2 1,-2 3-355,-1 1 0,-4 5 180,5 2 0,-6-1-506,2 1 0,-3-3 183,-1 3 0,0-3 23,0 3 1,0-3 95,0 3 140,-5-5-34,4 3 224,-4-5 0,5-1-437,0-3 0,1-2 88,3-5 0,1-4 122,2-3 1,2 1 105,-1-1 0,1 5 155,2-2 1,-5 3-17,-2 2 1,0 2 239,0 1 0,1 5 81,-2-2-338,-1 3 1,2 2-122,-4 3 0,0 2 111,0 5 1,0 1-335,0 2 1,0-1-15,0 5 1,0-3-2,0 3 1,-1-5-51,-2 1 1,1 2-258,-1-2 1,-2 1 109,1-5 0,0 1-76,0 0 1,3 0 450,-3 0 0,-2-1 0,5-2 0,-3-1 0,-2-5 0,0 3 0</inkml:trace>
  <inkml:trace contextRef="#ctx0" brushRef="#br0" timeOffset="1607">1112 346 8258,'0'-11'-292,"0"0"107,0 1 0,0 2-61,0 1-511,0 5 433,0-3 245,0 5 226,0 0 1,-1 4-142,-2-1 1,0 4 1220,-4-3-538,5 4 0,-7-5 1526,6 4-1383,-1-5-515,4 8 1,-1-9-372,-3 3-950,3-3 798,-4 4 156,10-4-486,-4 4 0,9-5-1285,-3 0 167,3 0 1274,0 0 0,0-5 380,-3-2 0,3-3 0,-9 2 0,4-2 0,0-2 0,-3-5 0,5 3 0,-4-5 0,0 1 0,-2-1 0,-1 1 0,2-2 110,1 6 1,-2 0 670,3 3-280,-3 0 0,-1 4 846,0 0-618,0 4-558,0 8 1,0 7 0,0 11-66,0 2 0,0 3 10,0 4 0,0 4-240,0 0 1,-3 4-317,-1-4 0,-3 0-474,3-4 1,-4-1 386,1-2 0,-3-3-23,-1-4 0,0-6 550,1-6 0,-5-4 0,1-6 0,-1 0 0,5 0 0,2 0 0,1 0 0,4-3 210,-5-1 436,6 1 584,-3 3-557,5 0 1,0 4 375,0 4 0,0 2-431,0 5 1,6-2 67,5 5 1,0-4-893,3 4 206,3-9 0,-4 4 0,5-9-759,1-2 1,3-3-18,3-6 0,-2-5-476,2-10 1,-6-3 540,-1 0 0,0-5 711,4 1 0,-5-7 0,-2-3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3:56:13.12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119 0 8324,'0'11'2585,"0"-5"-2197,0-1-121,-5-5 0,4 1 0,-2 3-77,1 3 0,2-1-380,0 1 186,0 0 1,0 9 0,0 1-570,0-1 345,0 5 1,0-1 0,-1 7-365,-2 0 1,-3 2-44,-5 3 460,0-4 1,-3 2 0,-1-5-41,2-1 115,1-6 1,5-3 109,0-8-142,4-2 0,-2-8 58,5-4 1,9-4 117,2-7-56,7-2 1,2 3-1,5-3-208,-1 2 0,3-2 74,-2 6 1,5-2-135,-1 2 1,-4 3 97,-4 0 27,1 1 1,-10 8 0,1-2 154,-4-1 0,-5 4 21,-8-4 0,-4 8 0,-6 2-61,-4 1 470,2 1 0,-4 4 1,3 0 18,0 0 0,-2 4 100,5 3 1,-1 4-279,5 3 0,-1-1 47,0 5-235,0 0 0,5 7 0,3-1 25,1-4 0,2 0-376,0-6 0,0-4 45,0-7 243,0-2 252,0-6 1597,0-1-1206,5-15-331,-4 8-962,9-13 0,-8 14 0,7-2 64,3 1 0,-1-1 70,3-1 0,3-1-976,1 2 1472,2-3 0,7-5 0,0 0 0</inkml:trace>
  <inkml:trace contextRef="#ctx0" brushRef="#br0" timeOffset="192">411 151 8313,'-8'10'0,"1"-3"505,5-2 1745,-3 0-1711,5-4 0,5 4-160,2-5 1,3 5-316,0 2 1,5 4-22,-1 3 0,1-1-24,-5 5 1,0 0-26,-3 4 0,2 3-424,-6 0 1,0 4 12,-7-4-269,-2 0 0,-5-3 0,2-2-335,1-2 1021,-1-7 0,3-6 0,-5-5 0</inkml:trace>
  <inkml:trace contextRef="#ctx0" brushRef="#br0" timeOffset="350">605 11 8313,'5'11'-1036,"-4"0"0,4-4 3456,-5 0 0,0 0-1202,0 4 1,0 11-810,0 6 1,-1 19-431,-3 14 0,2-25 1,-1 0-507,0 4 1,-1 0-1,0-1 1,0 0 397,2-3 0,0 0 0,-2-2 0,1 0-227,-1 27 1,1-8-2012,3-10 2367,0-9 0,0-8 0,0-4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3:56:12.001"/>
    </inkml:context>
    <inkml:brush xml:id="br0">
      <inkml:brushProperty name="width" value="0.08" units="cm"/>
      <inkml:brushProperty name="height" value="0.08" units="cm"/>
    </inkml:brush>
    <inkml:brush xml:id="br1">
      <inkml:brushProperty name="width" value="0.06" units="cm"/>
      <inkml:brushProperty name="height" value="0.06" units="cm"/>
    </inkml:brush>
  </inkml:definitions>
  <inkml:trace contextRef="#ctx0" brushRef="#br0">76 87 11576,'7'3'-3723,"1"1"3311,-6 0 283,3-4 693,0 0 1566,-4 0-1944,4 0 0,-7 3 96,-1 1-432,2 4 1,-9 4 0,3 10 338,-3 5 0,-2 9-25,-2 4 1,2 3-92,-3 4 1,5-4 87,2 0-125,4-4 1,4-13 0,2-5-196,5-9 0,6-4-14,13-8 0,2-8 76,8-14 0,6-7-205,5-10 153,0-1 0,-27 15 1,-2-2-1,17-18-4,-5 3 0,-8 0 67,-8 6 1,-3 2 5,-4 9 0,-8 2-28,-10 12 157,-4 3 1,-7 8-1,0 2-449,1 6 0,-1 5-114,1 12 0,3-1 514,0 5 0,3 1 0,-3 6 0,0 2 0</inkml:trace>
  <inkml:trace contextRef="#ctx0" brushRef="#br1" timeOffset="192">476 0 7791,'0'6'784,"0"4"0,0-3-1167,0 8 0,0 1 60,0 6 307,0 4 0,0 7 1,0 5-54,0 1 1,0-3-30,0-8 0,0-2-411,0-8 372,0-3 3,5-9 1,-3-2-1,5-9-500,2-6 634,0 0 0,2-9 0,0 3 0</inkml:trace>
  <inkml:trace contextRef="#ctx0" brushRef="#br1" timeOffset="475">476 411 8420,'-16'27'32,"4"0"1,-3-9-1,4 0 134,0 1 1,1 1 235,3 2 0,2-2-283,5-2 0,0 2-551,0-6 286,0-4-29,5-6 1,-2-5 218,4-2 0,0-8 26,4-7 1,0-7-29,-1-4-82,1-2 0,0-1 0,0 4 102,0 2 0,-2 8-80,-2 4 0,3 2 5,-3 1 1,-1 2 82,1 1 25,-4 4 1,2 10 0,-5 6 18,0 8 0,-2 6 154,-1 7 0,-3-1-129,-5 1 122,0-6 0,2 0-150,1-6 0,0-4 0,4-3-9,2-2-786,-4-1 0,6 0 175,0 0 0,1-5-516,6-3 794,5 3 0,5-4 231,5 1 0,-1-6 0,1-3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3:56:20.71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151 324 8251,'-6'-10'520,"-3"-1"937,3 0 454,-5 0-1399,5 5-861,1 1 0,6 8 94,3 4 1,2 0-230,5 8 0,-1 1 2,1 2 1,-4 6-348,1 2 1,-2-1 389,1-4 439,-2 6 0,-1-4 0,2 3 0</inkml:trace>
  <inkml:trace contextRef="#ctx0" brushRef="#br0" timeOffset="317">130 486 8295,'-17'6'0,"2"-2"0,3-3 300,2-1 1,2 0 487,1 0 0,4 0 352,-5 0-545,6 0-698,-3 0 1,10 0 175,2 0 1,4 1-63,3 3 1,0 1-101,4 2 1,-5 3-345,1-3 0,-2 2 103,-1 2 0,-1-4-100,-3 1 0,-2-1 434,-5 4 1,-2 1-66,-1 2 1,-4-1 155,-8 5 1,2-5-98,-5 2 1,0-3 45,-4-2 1,2 0-56,2-3 1,2-1-157,6-2 0,2-3 144,1 3-86,5-3 115,-3-1 0,5-1 3,0-3 1,1 3 161,3-3 0,2 2-180,5-2 0,-4 3 15,0-3 1,0 3-51,4 1 1,-4 1-165,0 3 0,1 1-41,2 2 0,1 3-841,0-3 1090,0-2 0,4 4 0,2-3 0</inkml:trace>
  <inkml:trace contextRef="#ctx0" brushRef="#br0" timeOffset="484">281 584 8295,'0'-11'0,"0"0"0,0-3 462,0-1 0,0 1 179,0 3 0,0 0 847,0 0-790,0 5-640,0-3 1,0 12 77,0 1 1,0 15-96,0 10 0,0 8-129,0 10 0,0 1-503,0 2 1,1-2-76,3-5 0,-2-4-119,5-3 1,-3-7 784,3-4 0,5-7 0,5-3 0</inkml:trace>
  <inkml:trace contextRef="#ctx0" brushRef="#br0" timeOffset="1058">540 281 8295,'0'-11'0,"0"-3"499,0 0 1,0-1 751,0 4 1,0 1-566,0-1 0,10 4 11,4-1 0,10 6-705,5-2 1,3 4-48,4 4 0,-2 3-18,2 8 0,-5 1-65,-6 6 0,-5 1-414,-9 2 1,-6-2 497,-5 2 1,-13 3 179,-9 0 1,-6 4-8,-1 0 0,-5-1 458,2-2 0,-3 1-44,6-5 1,4 0-400,3-3 0,7-5-428,8-3 1,2-6 241,5 0 1,9-6-300,6 2 173,9-8 0,3-3 0,6-6-566,-1-2 1,4-4 164,0 1 1,-1-2-205,-6-2 1,-4 5 496,-7 3 1,-6 6-131,-5 0 1038,-5 6 0,2-3-385,-8 5 0,-2 5 142,-4 2 0,-2 3-319,-3 1 1,3 3 4,-2 0 0,5 6-134,2-2 0,1-2-312,-1 2 0,1-5-336,3 2 0,1-3-310,-1-1 502,2-5 0,2 2 233,2-4 0,3-1 453,5-3 0,0-5-103,0-2 0,3-2 242,0-2 0,4 1-170,-3 3 0,-1-1 43,-3 4 1,0-3-573,0 3 300,-1 1 0,-4 4 50,-2 3 1,-8 5 83,-3 5 0,-7 4 91,-4-3 0,-4 4 14,-3-1 0,1-1 288,-5 1 0,5-5 10,-1 1 1,4-2 265,3-1 0,2-5 785,5-2-1078,5 2 0,3-5-299,6 3 0,8-2-20,7 2 1,6-2-274,1 5 0,6-3-162,2 3 1,-1-3-500,4 3 0,0-4 69,-4 5 0,3-6 773,-6 2 0,2 2 0,2 0 0</inkml:trace>
  <inkml:trace contextRef="#ctx0" brushRef="#br0" timeOffset="1849">1415 530 7633,'16'-16'-1386,"4"4"1155,-6-2 0,4-2 231,-4 2 0,4-1 0,-3 4 0,4 1 0,-1-1 0,7-4 0,4 1 0,-1 1 0,0 6 0,5-3 0,3 3 0,0-2 0,-4 2 0,-4-1 0,-3 4 0,-2-1 0,-2 2 0,-4 2 0,-2-5 0,-8 2 0,-2 3 0,-7-4 0,-1 5 0,0 0 0,-4 0 0,4 0 0,-5 0 0,5 0 0,-4 0 0,-1 0 0,1 0 165,0 0 49,5 0 1,-3-1 220,5-3 344,0-2-101,0-5 230,0 1 1118,0 4-1467,0-4 1,-1 10-282,-3 0 1,-8 10-151,-10 8 1,-2 8-226,-8 6 1,-2 6 129,-5 5 0,18-20 0,0 1-357,-19 22 0,1 0 181,3-6 1,6-9-440,12-10 153,2-4 213,10-11 0,11-7 123,9-10 0,9-8 145,2-6 1,5 0 169,-1 3 1,1 4-205,-1 0 0,2 8-32,-2 0 0,-3 6-614,-1 0 0,-2 6 498,-1 5 0,-5 5-582,-3 9 0,-6 2 233,0 2 0,-6-1 9,2 5 1,-8-5 375,-3 1 0,-3-7 94,-1-3 0,1-5 6,-1-2 1,4-4-36,-1-4 0,6-4 185,-2-4 1,3-2 375,1-5 0,1-2 64,3-4 1,2 3 2,5 0-363,0 0 1,3-2 0,2 0 144,0 2 1,1 2-191,1-2 0,3-2-57,-3 6 0,1-3-221,-1 6 1,1-2-436,-5 6 367,1-3-211,-5 0 54,1 4 266,-5 1 1,-6 6-60,-7 3 1,-3 3-119,0 7 0,-6 4 222,-2 7 0,-2 8 172,-2 6 1,2 3 574,2 2 1,-3 5-605,3 5 1,3 4 351,7-25 0,1-1 0,0 27-96,4-5 1,4-11-260,6-10 1,1-8 86,10-11 0,0-7-114,4-14 0,-4-5 117,0-9 0,-6-1-144,-1 0 0,-2 1-12,-5-1 0,-5 1-3,-6-1 1,-3 2 23,-1 2 1,-4 2-622,-3 5 0,2 2-1544,2 1 61,-3-1-1119,5 8 3129,1-4 0,11 5 0,6 0 0</inkml:trace>
  <inkml:trace contextRef="#ctx0" brushRef="#br0" timeOffset="2375">2386 357 8242,'-9'-5'1447,"2"-2"1,2 1-611,5-1 0,1 4-348,3 0 0,3 1-291,7 2 0,3 2-183,5 1 1,3 3-226,0 5 0,-1 3-556,-6 1 0,0 4-511,-7-1 1,-3 4 714,-8 3 1,-1-2-44,-3 2 0,-6-6 165,-8-1 0,-6-6 325,-2-1 0,1-5 186,4-6 0,3 0 358,0 0 0,4-5 127,0-2 0,3-3 2001,4-1-1404,2 5-667,5 2 1,-1 10-519,-3 4 1,3 7-162,-2 8 0,-2 7-161,1 3 0,-4 5 263,1-4 0,1-1-108,-2-6 0,5-4-97,-4-7 161,4-3 0,0-9 220,6-2 0,3-8-47,5-3 1,5-6-514,2-1 1,2-1-45,2 4 1,-2 2-995,-2 2 979,2-3 324,-8 9 0,-1-3 114,-7 8 0,-4 3 291,-4 7 1,-2 0 1077,-5 4 1,-3 0-669,0 3 0,-1-4 512,4-3 1,2-2-553,2-1 1,1 0-739,2 0 224,3-5 1,1-1-108,7-5 1,3-6 97,0-5 1,1-1-249,0-6 0,-4 3 108,0-3 1,-4 5 12,0-1 0,-3 3 67,-3 4 0,-3-2-850,-5 6-1111,0-1 427,0 4-505,5 5 2057,2-4 0,8 4 0,2-5 0</inkml:trace>
  <inkml:trace contextRef="#ctx0" brushRef="#br0" timeOffset="2652">2872 216 8242,'-4'-27'2296,"2"2"-1442,-1 7 0,2 2 144,1 5 1,4 5-567,4 3 1,2 3-136,5 3 1,-2 3-209,5 5 0,-5 5-258,2 2 1,-5 6-369,-2 1 1,-4 5 321,-4-1 1,-1 2 70,-2 1 1,-3 1 231,-5-1 0,-4-4-140,1-3 0,0-4-33,3-3 0,4-6 90,-1-4-213,6-6 1,7-2-282,9-7 0,7-8-481,4-3 1,2 3 422,6 0 1,-4 3-632,-1 2 0,-8 2 215,-2 1 963,-10 5 0,-3-8 0,-5 4 0</inkml:trace>
  <inkml:trace contextRef="#ctx0" brushRef="#br0" timeOffset="3136">2851 562 8242,'-37'17'-1519,"4"-3"760,1-7 4796,4-2-2947,16-5 1,4 0-701,11 0 0,9 0-391,10 0 0,6-5-285,8-2 1,-2-2 175,6-2 1,-5 1-36,1 3 0,0-3-222,-4 3 1,4-1 230,-11 1 0,2 2-201,-13 5 436,-4 0 1,-9 5 651,-12 2 0,-3 7-460,-15 4 0,0 6 24,-3 1 1,4 1-460,3-5 0,3-1-508,4-2 0,4-2-629,7-5 965,2-5 0,6-1-462,3-5 0,7-2 313,7-1 0,-2-6 255,2-1 0,-1-4 124,1 7 1,-2 1 378,-5-1 192,-1 5 138,-4-3 0,-1 6 62,-5 3 1,-5 2-290,-2 4 0,-6 1-26,-1 0 0,-2 1-204,2 2 0,0-2-113,-4 3 1,2-3 247,-2-1 0,2-1 136,5 1 1,0-4-162,1 1-138,-1-6 0,4 4-1036,-1-2 727,6-3 0,2 4 155,7-5 0,4 3 62,3 1 0,0 3-47,4-3 1,-5 3-81,1-4 0,-2 6 37,-1-2 1,-1 3 291,-3 0 0,-2 2 442,-5 3 0,-5 2 371,-2 4 1,-7 0-403,0-3 0,0 2-832,3-2 1,5-2-1029,2-2-127,3-2 0,11-6 693,4-2 0,6-4-325,6-4 1,1-6 4,6-4 955,-1-5 0,0-3 0,1-5 0</inkml:trace>
  <inkml:trace contextRef="#ctx0" brushRef="#br0" timeOffset="4036">2084 821 8103,'0'7'193,"0"0"0,-1-4 948,-3 0 210,3-1-249,-4-2 0,15-3-305,4-4 1,11 0-328,8-8 1,9-1-345,8-2 1,7-2-648,0 2 1,0 3-38,-7 4 0,-3 5 427,-8 2 0,-3 3-580,-7 1-312,-12 0 98,-7 0 0,-15 0 894,-2 0 1,-3 0-106,-1 0 1,-3 0 89,-1 0 0,-4 0 419,1 0 1,-1 0-57,1 0 0,-2 0-118,2 0 1,1 1 112,-1 3 1,3 2-51,-3 5 1,4 1 75,-4 2 1,1 4-186,-1 7 1,3 4 25,4 7 37,0 3 0,1 3 1,3-3-27,4-3 1,3-7-160,3-4 0,7-7 121,4-3 0,9-8-12,-1-4 1,3-7-44,0-7 1,3-5 2,4-5 1,-4-2-206,-3-2 0,-7 2 49,-4-2 0,-7 2 239,-3 1 1,-3 1-19,-1-1 1,-6 2 89,-5 2 0,-1 2-94,-6 5 1,-3 5 119,-4 3 0,-2 1-189,2 2 0,1 9-87,-5 2 1,6 7-1,2 0 1,0 2 71,7 2 0,3-1-795,4 1 0,5-2 105,-2-2 0,9 1-147,6-4 0,1-4 355,6-4 0,3-5 103,4 2 0,5-8 84,-1-3 0,2-6 132,2-2 0,-7-4 153,-4 1 1,-3 1-82,-8-1 0,-3 0 299,-8-3 1,0 3 24,0 0 0,-9 3 151,-6-3 1,-4 6-135,-3 2 1,1 0 22,-1 6 0,-1 3-213,-2 8 0,2 1-25,-2 6 0,4 4-314,3 4 1,0-1 99,7 4 0,-1 3-1168,8 1 1,2-3 397,5-1 0,8-7-3,7-3 0,4-3 177,3-1 1,3-7-49,4-4 0,-3-6 746,0-8 0,-1-3 0,5-9 0,-1-2 0</inkml:trace>
  <inkml:trace contextRef="#ctx0" brushRef="#br0" timeOffset="5128">2214 432 11851,'15'-10'1422,"2"0"-966,5 3 0,0-2-346,4 6 0,0-1-65,3 4 0,2 5-132,-2 2 1,-6 8 103,-2 3 0,-4 3-33,-3 4 0,0-1-162,-11 5 0,-2-5-274,-8 1 1,-1-2-105,-10-1 0,1-4 83,-1 0 0,-1-6-35,4-2 0,1-2 170,3-5 0,0-2 90,1 3 0,2-4-60,1-4 0,5-2-128,-2-4 0,3-6 241,1-2 1,4-2 128,-1-2 1,1 1 460,-4-1 0,3 5-99,1 3 1416,0 2-1141,-4 1 0,0 10-58,0 4 0,0 12-377,0 6 0,-4 2-307,0 6 0,0-4 173,0 4 0,3-5-196,-3 1 0,-1-3-283,2-4 1,-6-3 167,2-4 0,-2-1 140,-2-3 1,0-2 115,0-5 1,-3 0 143,-1 0 1,-3 0-55,4 0 0,-4-5 165,4-2 0,-6-2-4,2 2 0,2-3 159,-2 3 0,6 1 78,1-1 1,0 5 604,4-2 221,2 3-899,0-4 1,11 4-238,5-3 1,6 3 148,8 1 1,7 0 89,8 0 1,2 0-234,1 0 1,0 0-310,1 0 0,-1 0-716,0 0 1,0 0 263,0 0 0,-9 0-92,-5 0 1,-6 0-403,-5 0-518,-8 0 1444,-5 0 1,-11 0 378,-5 0 0,-2 0-189,-8 0 0,1 0 85,-5 0 1,-1 0 332,1 0 0,-5 5 36,1 2 0,2 4 166,2 3 1,-1 3-229,1 5 0,-1 4 72,5 3 1,5 6-205,5 1 0,5 0-36,6-4 0,3-6-54,4-4 1,6-6-330,12-9 1,3-4 136,4-6 0,1-4-1,-1-8 1,-2-5-93,-5-5 1,-1-1 267,-9 5 0,-6-4 277,-5-1 1,-3 5-175,-1 3 1,-6 3-40,-5-3 1,-4 5-241,-7-1 1,1 3-343,-1 4 1,4 2-819,0 5 0,1 0 25,-1 0 1,6 5-412,5 2 0,5 3 561,-2 0 1016,3 1 0,10 0 0,3 0 0</inkml:trace>
  <inkml:trace contextRef="#ctx0" brushRef="#br0" timeOffset="5927">2916 44 8103,'-11'0'365,"0"0"0,4-2-26,0-1 0,3 0-87,-3-4 0,3 4 573,-3-5 0,5 5 220,-2-4-624,3 4 0,2-2-227,3 5 1,3 0-130,7 0 0,3 6 2,5 5 0,-1 5-232,1 5 0,-4 1 60,0 0 1,-6 0-183,-1 4 0,-5 1 88,-6 6 0,-6-1 347,-5 0 0,-8-3 283,-7 0 0,-2-1 50,2 0 0,1-6 1136,4-8-746,4-6-442,6-4 1,9-4-357,9 0 1,6-4-193,12-4 1,8-1-810,6-2 0,3-3 192,1-1 0,-3 1-210,0 3 1,-6 4-28,2 0 1,-12 4-1751,-6 0 2044,-5 1 1,-8 2 234,-5 0 1,-9 4 443,-9 0 0,-6 4 0,-1-1 0,-8-1 0,4 1 0,-9 1 0,4 2 0</inkml:trace>
  <inkml:trace contextRef="#ctx0" brushRef="#br0" timeOffset="6654">2570 605 8103,'-7'6'460,"0"-2"0,3-3 582,-3-1 85,4 0 1,0 0-589,6 0 0,9-6-115,10-5 1,10 0-93,12-3 1,6-3-171,-20 8 0,1 0 1,3-1-1,2 0-519,3-1 1,1 0 0,3 2-1,2 0 207,-2 0 0,0 0 0,-1 2 1,-1 1-84,-3-1 0,-1 0 0,-3 1 1,-2 1-224,19-2 1,-12 2-1706,-21 5 1153,-7 0 594,-6 0 0,-14 0 581,-1 0 1,-12 0-226,0 0 0,-5 3 889,2 1 0,-5 0-563,1-4 0,-2 1 265,-2 2 0,1-1-131,0 1 1,3 2 186,0-1 1,4 3-97,-4-4 0,5 6-2,-1-2 0,3 6-266,4 2 1,3 5-167,4 2 0,1-1-273,3 4 1,2 2-204,5-2 0,0 0-516,0-3 1,5-3 325,2-5 0,3-1-373,1-9 0,1 0 439,2-4 1,-2-2 231,2-1 1,2-4 171,-2-8 1,2 2 172,-2-5 1,-2 5 400,3-2 1,-3 0-157,-1 1 1,-1-2 193,1 2 1,-4 5 338,1-2 479,-6 3-708,8 2-673,-9 1 1,4 8-67,-5 4 0,-2 1-522,-1 10 0,-3 0-153,-5 4 1,-3 3 267,-1 0 0,-4 1 49,1 0 0,-6-4 200,-1 4 1,0-7 182,3-1 1,-1-5 167,-2 1 0,2-3 43,-2-4 0,7-2 608,4-5 1,-2 0-56,2 0 544,4 0 1,5-1-461,5-3 1,1 3-270,3-2 1,3-2-268,8 1 1,6-1-94,8 2 0,3 0 99,4-4 1,-1 5-141,5-2 1,-5-1-89,1 2 0,-6-1 42,-2 4 1,-8 5-238,-2 2 1,-10 3 404,-4 1 0,-9 4 491,-6 3 1,-9 7-112,-9 4 0,-6-1 196,-1 1 1,-4-2-243,4 2 0,6-3-141,9-4 0,5-5-361,9-3 0,3 1 75,8-5 1,9 2-437,12-8 0,8-2-190,10-5 1,9-1-646,2-7 1,-2 3 38,-1-6 1,-9 2-409,1 1 0,-8 4 669,-3-1 1,-6 5-936,-8-4 1828,-7-1 0,4-2 0,-3-1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3:56:19.77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1 320 8583,'0'6'1687,"0"-1"-1602,0-5 0,4 0-268,4 0 1,1 0-137,2 0 1,1 0 201,2 0 1,-2 0-1019,3 0 1135,2 0 0,-1-5 0,6-1 0</inkml:trace>
  <inkml:trace contextRef="#ctx0" brushRef="#br0" timeOffset="150">227 71 8307,'0'-10'0,"0"-1"0,0 0 911,0 0 1365,0 0-1089,0 1-658,-4 4 1,2 13-377,-1 14 0,-2 18-213,1 18 1,2-24 0,1 0-558,0 7 0,2 0 1,-1-2-1,0 0 231,0 2 1,0 0 0,0-2 0,1-1-767,0-1 0,2 0 1152,-1-1 0,2 0 0,6 25 0,1-2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3:18.67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226 275 7986,'0'-17'123,"0"-1"1,0 7 730,0-1-866,0 9 0,2-5 78,3 8 0,5 0 26,7 0 0,1 9-20,-1 9 1,0 7-188,0 9 1,-1 3 108,-5 3 1,3 4-97,-8 8 0,-3 2 56,-8 4 1,-5-5-153,-7 5 0,-8 2-1,-4-3 0,-4 5 140,-1-10 0,1 1-83,4-12 1,-2-7 7,8-5 1,-5-10-345,5-1 348,7-9 1,8-16-18,8-5 0,2-3-13,4-3 1,4-7-45,7-3 0,6 3 459,0 2 1,8-2-159,-2 2 1,1 5 58,-1 7 0,4 7-50,-4-2 0,2 4-111,-3 2 1,3 0 1,-8 0 1,0 6-91,-6 0 1,1 7 47,-1-1 0,-7 3-238,-5 2 0,-3 1 283,-2-1 0,-2 0 0,-3 1 0,-5-9 0,-7 5 0,-1-9 0,1 1 0,0-6 0,5 0-4,1 0 1,5 0 316,-5 0 6,7 0-197,-4 8 0,8 1-9,0 9 0,0 1-10,0 4 1,0-2-210,0 8 0,-2 0-7,-4 5 1,4-5-38,-3 0 0,-5-6 79,-1 6 0,1-6 33,-2 6 0,-1-14 51,-10 2 0,2-5 61,-8 0 1,6-5 216,-6-7 1,6 0-65,-6 0 1,8 0 336,-2 0 1,4-6 2,1 1 1,3-3 880,4 2-573,3 4-634,8-5 1,0 5-306,0-4 1,4 4-348,7-4 1,3-1 171,15 1 0,1-2 178,11 2 1,-3 4-828,8-3 1,-5 3 102,5 2 0,-2-6-749,2 0 1534,-4 0 0,0 6 0,3 0 0</inkml:trace>
  <inkml:trace contextRef="#ctx0" brushRef="#br0" timeOffset="241">900 707 7986,'-8'-52'0,"5"6"2764,-9 0-1998,8 15 1,4 6-360,12 20 0,11 3-376,6 2 0,3 2-320,3 3 0,5 5 177,1 7 0,5 8-33,-6 4 0,0 4-42,-5 1 1,-8 7-254,-4-1 1,-12 6 62,-5-5 0,-6 5 89,-6-6 0,-3 6-22,-8-5 1,-6-1 40,-1-6 1,-4-7-193,5-4 1,-6-5-371,6-7 207,0-3 624,13-23 0,2-20 0,8-19 0</inkml:trace>
  <inkml:trace contextRef="#ctx0" brushRef="#br0" timeOffset="415">1471 379 7986,'31'-41'396,"-8"1"0,-2-4 1583,-16 9-1658,1 12 0,-4 23-254,4 12 1,4 17-136,7 5 1,-2 14 78,-3 4 0,-5 13 56,-7 10 0,6 12-295,0-6 0,0 5-100,-6-11 0,0 0 174,0-6 0,0-2-281,0-3 0,0-7-2,0-11 1,5-11-278,1-12 1,8-6-325,-3-5 1038,-3-4 0,7-31 0,-5-6 0</inkml:trace>
  <inkml:trace contextRef="#ctx0" brushRef="#br0" timeOffset="1099">1920 327 7986,'-5'-23'0,"-1"0"0,-6 0 0,7 5 285,-1 9 1,8 1 454,4 8 1,5 14-412,12 3 0,-2 12-260,8 0 1,0 9-86,5 2 1,1 3 108,0-3 0,-3 4-400,-3 8 1,-4 0 40,-8 0 1,-7 0-123,-4-1 1,-6-4 189,-6-1 1,-6-8 90,-11 3 0,-2-13-30,-3-5 0,1-9-327,4-3 403,3-7 1,3-6-54,11-15 0,4-2-134,2-10 1,8 2 160,4-2 1,9 2 168,2 4 1,6 4-121,-6-4 0,7 10 172,-1 1 0,-2 6-206,2-5 1,-6 7 16,6-2 0,-2 4-97,2 2 1,-4 0 20,-8 0 1,0 0 39,0 0 0,1-6 11,-1 1 0,-7-3 2,-5 2 1,-3 2 120,-2-7 0,0-1-65,0-5 1,0 0 85,0-1 0,0 1 111,0 0 1,-2 0-147,-3-1 1,1 9-3,-8 3 1,7 4-194,-7 2 0,6 2 87,-5 4 0,1 5 35,-1 12 1,-3 4 29,8 8 0,-1-1 14,1 1 0,4-1 216,-4 1 0,4 2-83,2 3 1,-5 2 117,-1 4 1,0-1-29,6-5 1,0-2-30,0 8 1,0-13-127,0 2 0,0-12-135,0 0 0,0-4 173,0-2-329,0-7 311,0-2-63,0-24 1,0 3 1,0-16 0,0 8 38,0-2 0,0 2 129,0-2 0,2 9-103,4-3 1,-2 5 128,7 1-154,1-5 0,5 14 68,0-3-103,0 3 0,1 9-139,-1 5 0,-7 3 56,-5 3 1,-3 5 157,-2 0 0,-5 8 130,-1-3 0,-8-1-97,3 2 1,-5-8 1,-1 2 1,6-4-397,-1-1-556,8-1 570,-3 0 0,9-7-73,3-4 1,15-4-352,14-2 0,8-14 665,10-3 0,8-20 0,1 1 0</inkml:trace>
  <inkml:trace contextRef="#ctx0" brushRef="#br0" timeOffset="1375">3408 465 7986,'0'-17'769,"0"-8"0,-6 6 1088,0-4 1,-2 11-1567,3 6 1,-5 14-719,-7 9 0,-2 16 476,-5 13 0,-2 4 0,-9 2 0,0 2-181,1 3 0,1-5-107,4 0 0,-3-2-384,3-10 0,4-7-90,2-10-671,11-4 1226,-3-9 1,15-6 352,0-16 1,2-1-345,9-16 1,1 2 217,5-2 1,0 4 136,1 8 0,-3 6-56,-3-1 0,3 8-374,-3-2 1,3 4-86,2 2 0,1 8-103,-1 4 0,-6 5 38,1 6 1,-1-4-77,7 4 1,-3-3 449,-3-3 0,3 0 0,-5-7 0,7-3 0</inkml:trace>
  <inkml:trace contextRef="#ctx0" brushRef="#br0" timeOffset="1743">3546 171 7986,'10'-44'1011,"-3"2"-87,-7 7-241,0 8 0,2 10-686,4 11 1,-4 14-749,4 9 0,-3 16 662,3 13 0,-4 14 361,4 9 1,2 15-317,-3 14 0,-1-48 0,0 0 595,2 48 0,-4-2-298,3-4 1,5-3-437,2 3 1,-3-11 59,3-6 0,-6-14 76,5-9 1,-7-10-478,2-13 409,-4-12 0,-2-11-78,0-12 1,0 3 586,0-9 1,0-5 141,0-6 1,-2-8-229,-4 2 0,4-5-225,-4-7 0,-1-3-537,1-8 0,0 2 324,6 4 1,0-4 283,0 4 1,0 4 49,0 1 0,2 7 266,4 5 1,-2 4-182,7 8 1,-5 1-134,5 5 1,1 3-290,5 8 0,0 0 270,1 0 0,7 8-1004,4 3 0,3 5 87,3 1 1,7 0-227,4 1 1,4-1 353,2 0 1,0-5-461,0-1 1112,-8-7 0,14 4 0,-5-8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3:23.57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17 121 8454,'-9'0'535,"1"0"0,10 0-393,4 0 1,5 0 92,12 0 0,12-8-252,11-3 1,6-3-146,6 3 1,3-4-139,8 3 1,4-1 34,-4 1 0,1-1-304,-18 7 1,-6 0-53,-18 6 245,-10 0 0,-13 6 143,-10 0 0,-14 7 233,-16-1 0,-2-3 61,-9 3 0,0-1 98,-6 7 0,6-3 353,0-4 0,8 11-218,-3-5 0,5 4 42,1-4 1,3 6-274,3 0 0,10 6-136,7-6 0,8 0-24,-2-5 1,12-1 42,6 0 0,11-7-285,6-4 0,5-5-14,6-1 0,-1-1 4,7-5 1,-2-4 249,2-7 0,2-6 54,-7 0 1,-1-2 44,-5 2 131,-8 4 1,-2-6 107,-8 7-200,-8 9 70,-9 9 0,-11 9 0,-12 12-56,-6 8 0,-9 0-10,-3 11 1,-7 5-32,2 1 0,-2-4-23,2-2 1,2-3 92,3-3 0,5-1 136,-4-4 0,11-6 560,6-12-177,11-3-332,4-8 1,10 0-126,4 0 0,6-2-243,11-4 0,6 3 117,11-9 0,2 6-307,4-5 0,4 5-482,-4-5 1,6-1 360,6-5 1,-10-1 409,4 1 0,-12-16 0,2-3 0</inkml:trace>
  <inkml:trace contextRef="#ctx0" brushRef="#br0" timeOffset="142">796 225 8543,'0'-17'132,"0"-1"1,0 1 298,0 0 1,-2 7-325,-4 4 0,4 6 191,-4 6 1,-1 6-1,1 11 1,0 4-495,6 7 1,-6 8-669,0 5 0,1 4 579,5 7 0,0-4-82,0 4 1,0-7 66,0-4 0,-6 2-677,0-2 977,-7-13 0,3 7 0,-7-15 0</inkml:trace>
  <inkml:trace contextRef="#ctx0" brushRef="#br0" timeOffset="343">519 830 8543,'-17'0'0,"-1"-8"450,1-3 217,0-4 0,7-3 247,4 1-615,4 7 0,10-3-319,4 7 0,5 0-91,6 6 0,2 8-123,4 4 0,2 3 145,-8 2 1,0 6-99,-6 0 1,-6 8 312,1-2 1,-8-2 114,2 2 1,-4-2-46,-2 1 0,-8 3-72,-4-8 1,3 6-350,-3-6 0,3 0 159,-3-6-708,4 1 0,10-9 162,4-3 1,8-6-100,14-6 0,9-5-29,15-12 740,0-12 0,-1-17 0,1-9 0</inkml:trace>
  <inkml:trace contextRef="#ctx0" brushRef="#br0" timeOffset="802">1384 380 8543,'-18'0'0,"1"0"0,0 0 1139,-1 0 1669,9 0-2858,1 0 1,8 2 89,0 4 0,10-4 5,7 4 1,10 2-154,13-3 1,4 1-411,8-6 1,0 0 48,0 0 1,-8-6-336,-3 1 1,-7-9 109,-5 3 0,0-5 169,-12-1 1,-5 0 659,-18-1 0,-6 7 258,-11-1 1,-9 8 356,-9-1 1,-12 3-374,1 2 0,-4 2 226,4 3 1,2 5-124,4 7 0,4 8 106,7 4 1,2 4-596,5 1 1,10 9 100,13 3 0,5-2-705,5 2 1,15-7 133,14 1 0,8-11-165,10-6 1,0-12 280,0-5 1,0-6-106,0-6 0,4 0-5,-5-11 1,-5 4-93,-17-10 121,-4 3 520,-7 3 447,-9 0-452,-9 7 1,-11 12 0,-10 14 557,-3 5 0,-6 9-209,1-1 0,-2 6 40,2 5 1,-1-3-137,7 3 0,-1-9-43,7-2 1,0-6 57,0 6 1,7-14-109,4 2 1,4-9-321,2 3 1,8-7-154,4 2 0,11-4-210,5-2 0,5 0-76,2 0 0,7-2-378,4-4 1,6-3 388,6-9 1,-3-1 516,9-4 0,7-4 0,8-7 0</inkml:trace>
  <inkml:trace contextRef="#ctx0" brushRef="#br0" timeOffset="1392">2802 225 8543,'0'-23'747,"0"0"0,0 0 174,0 5 1,-8 9-314,-4 3 0,-11 16-572,-6 13 1,-11 13-24,-6 22 1,-4-2 28,-2 7 1,6-2-213,0 3 0,6 3-208,-7-3 1,17-11 73,1-1 1,8-17-178,3-1 0,9-16-452,3-1 551,4-11 1,2-1 321,0-10 1,8-3-201,3-3 0,5-5 468,1 5 0,2-3 87,4 3 0,-3-3-149,3 8 0,-4 1-254,-2 5 1,0 0-139,1 0 1,1 7-73,4 5 1,-10 1 68,5-1 1,-5 3-100,4-3 1,-1 3 27,-5 2 1,3-5-32,-8-1 526,-1-7 51,-5 4 1,0-10-40,0-4 1,0-5 217,0-12 0,2-4-90,4-8 0,-4 6 174,4 1 1,3-1 38,3-6 1,3 3-204,3 3 0,1-2-99,4 8 1,-4 0-38,4 6 0,-4-1-213,-1 1 1,-1 7 13,0 5 0,-5 3-409,-1 2-161,1 0 0,-1 7 275,1 5 0,-8 11-405,1 6 1,-3 3 250,-2 3 1,-7 5 63,-5 1 1,1 5 104,-7-6 1,5 8 245,-10-2 0,-2 4 378,2 2 0,-6 0 401,6 0 1,-6 6 935,6-1 0,2 1-742,9-6 1,5-2-124,7-4 0,9 2-271,9-8 0,8-7-493,15-10 0,3-12-36,8-5 1,6-6-142,-1-6 1,-5-9 191,-6-8 0,-15-8-181,-2 2 1,-16-1-294,-7 1 1,-6-4 110,-6 4 0,-11 4-34,-12 2 1,-6 4-187,-5 2 0,4 7-289,-5 4 1,5 6-26,1 6 1,3 4-288,3 7 0,6 8 1127,11 4 0,12 11 0,10 4 0</inkml:trace>
  <inkml:trace contextRef="#ctx0" brushRef="#br0" timeOffset="1525">3684 1539 9447,'0'-17'3407,"0"5"-2708,0 1-238,0 7 0,-2-4-955,-4 8-1527,4 0 2021,-6 0 0,1 0 0,-3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23:58.76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294 258 8582,'-10'0'-908,"-5"0"0,11 0 1642,-7 0-626,7 0 309,-12 0-209,7 8 1,-1 1-121,4 9 1,5-1-199,1 0 6,0 0 1,7-1 139,5-5 0,9 3-123,2-8 0,8-3 134,-3-8 0,5 1-86,2-8 0,-6-5-4,-1-6 1,-6-2-21,1 2 1,-10 4 155,-1-4 1,-11 3 19,-1 3 1,-9 8-332,-14 3 1,-4 6 84,-8 6 1,-7 5-235,-4 12 1,4 4 97,1 8 1,5-1 55,1 1 1,1 1 212,-1 5 0,2-11 0,5 5 0,-5-4 0,6 3 0</inkml:trace>
  <inkml:trace contextRef="#ctx0" brushRef="#br0" timeOffset="108">35 673 8582,'26'17'0,"-6"-1"144,-9-5 94,-7-3 0,11-8-220,-3 0 0,5 0-49,6 0 0,6-2-131,11-4 0,-1 2 160,7-7 1,0 1-137,6-1 0,-2-3-621,-4 9 0,-4-9 169,-7 3 590,-8-5 0,6-1 0,-7 0 0</inkml:trace>
  <inkml:trace contextRef="#ctx0" brushRef="#br0" timeOffset="300">692 102 8582,'0'-25'0,"0"6"587,0-4 983,-8 4-1339,6 9 0,-6 5-464,8 10 0,0 13 317,0 10 1,0 19 219,0 4 1,0 19-556,0-1 1,2 6 205,4 0 1,4-2-991,7 7 1,0-1 337,1 2 0,-7-12-723,1-11 1420,-8-12 0,3-4 0,-7-7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3:22.29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744 122 7986,'-2'27'0,"-4"-4"0,3-4-16,-9-2 0,-1 3 189,-10 3 0,3 6-27,-3 11 1,-2-4 5,2 5 1,2 1-137,10-2 0,3-7 31,8-10 1,2-4-151,4-1 0,11-9 145,12-3 0,3-6 29,3-6 0,5-5-122,1-12 0,5 2-20,-6-8 1,-1 0-56,-11-6 0,-5 1 60,-11-1 0,-4 1 42,-8-1 0,-2 8-37,-4 4 0,-11 6-156,-12 5 1,-6-1 53,-5 7 1,-4 4-203,-8 14 0,0 7 68,0 15 0,-7 11 101,-5 6 0,3 7-50,-3 5 1,9 3 245,-3-9 0,4 5 0,2-10 0,14 0 7,3-18 0,12-3-7,0-14 464,4 1 683,9-9-686,3-1 1,16-8-105,8 0 1,10 0 273,14 0 1,5 0-464,11 0 1,13-2-189,10-4 1,-1-1-329,2-5 1,0-5-211,5-1 0,4 1 93,-3-6 1,-8 2 464,-22-2 0,3 2 0,-12-8 0,-2-2 0,-13-2 0,-14-1 0</inkml:trace>
  <inkml:trace contextRef="#ctx0" brushRef="#br0" timeOffset="190">1194 122 8339,'0'-23'478,"0"0"1,-6-6 459,0 6-66,0 8-722,6 7 0,0 23-246,0 8 0,-5 25 336,-1 16 0,-7 15 57,1 19 0,5-49 1,1 2-446,0 6 0,0 1 1,-1-3-1,1-1 76,2 4 0,2 0 0,-1-4 1,0-1-414,3 2 1,0 0 0,0 43-122,0-6 0,0-17-407,0-6 1,0-17-368,0 0 1380,0-12 0,0-7 0,0-16 0,0-7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3:27.474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224 187 16938,'-7'-34'-3901,"-3"-7"2534,-7 1 0,5 7 1396,1 10-21,7 12 0,-10 7 246,9 15 0,-1 11-330,6 18 0,-8 14 416,-3 15 1,-5 10-303,-1 13 1,0 6 49,8-44 0,0 1 1,3 9-1,1 1 111,-1 6 0,0 2 0,4 3 1,0 0-354,-1 2 0,1 0 0,0-1 0,2 1 261,0 0 0,0 0 1,0-2-1,2 0-269,0-4 0,1 0 0,-1-4 0,0-2-71,4-7 0,0-2 0,-4-2 1,0-1 208,3 44 1,3-4-390,-2-7 1,0-8 157,-6-5 0,7-8 318,5-3 0,3-7-352,3 2 1,-1-7 663,0-4 0,2-5-827,4-8 1,-1 1 513,6 0 1,-5-7-182,6 1 0,0-6 285,6 6 1,5-8-29,0 2 0,10-3 48,2-3 1,8 0 321,9 0 1,8 1-165,3-1 0,7-5-21,5-1 1,6-7-82,-44-1 0,2 0 0,3 1 0,3-1-365,3 0 1,2 0 0,5 0 0,0 0 248,3-3 1,0 0-1,7 0 1,2 0-74,4 0 1,2 0-1,1 0 1,1 0-394,5 0 1,2 0 0,-32 0 0,0 0-1,1 0 318,0 0 1,1 0 0,1 0-1,2 0 1,1 0 0,1 0-15,4 0 0,2 0 0,-2 0 0,-1 0 0,-1 0 0,0 0-13,2 0 0,1 0 1,0 0-1,2 0 0,1 1 1,-1 0-327,2 0 0,-1 2 0,1-1 0,3-1 0,1 0 0,0 0 279,3 3 0,1 0 0,-1 0 0,-5 0 0,0-1 0,0 1-162,1 2 0,1-1 0,0 2 0,0 0 0,0 1 0,0 0 168,-1-1 1,0 1 0,1 0 0,4 0 0,0 1 0,0-1 0,1 0 1,1 0-1,-1-1 1,-4-1 0,-1 1-1,1-1-2,0 2 1,1 0 0,-1-1 0,2-2 0,-1 0 0,1-1 23,0 0 0,0 0 0,1-1 0,3-1 0,0 0 0,1 0 1,-1 2 1,1 0 0,-2-1-1,-6-1 1,-1-1 0,0 0 11,3 1 1,0 0-1,-1 0 1,-4-1 0,1 0-1,-1-1 7,2 0 0,1 0 0,0 0 0,0 0 0,0 0 0,0 0 29,2 0 1,-1 0 0,0 0-1,-5 0 1,0 0 0,-1 0-38,1 0 1,-1 0-1,1 0 1,-2 0 0,1 0-1,-1 0-12,0 0 0,-1 0 1,1 0-1,1 0 1,0 0-1,0 0 52,-3 0 0,0 0 1,-1 0-1,-3 0 0,-1 0 1,0 0 48,-2 0 0,-1 0 0,-1 0 1,1 0-1,-2 0 0,1 0-32,-2 0 1,-1 0 0,0 0-1,28 0 1,0 0 77,-2 0 0,-2 0 1,-5-3-1,-3 0-53,-1 0 1,-2 0 0,-6 0 0,0-1 191,-5 1 0,0 0 1,0 1-1,-2 0-169,-3-4 1,-1 1 0,0 2-1,-1 0-8,-4-3 0,-1 0 0,0 1 0,-2-1 49,-3-3 0,0 0 1,46-6 592,0 4 1,-8-5-619,2 5 1,-3-5-23,-3-1 0,-5-6 498,-1 0 1,-12-2-549,1 2 0,-11 2-151,-1-8 0,-9 0 738,-2-5 0,-1-1-587,1 0 0,-10-5 383,-7 0 1,-6-3-313,6 3 0,-14-2 341,3-4 0,-7-10-351,1 4 1,-5-11 13,-7-1 1,0-3-16,0-2 1,0 0 5,0-1 0,-2-4-170,-3-1 0,1-2 114,-8 2 1,1 4-91,-7-4 1,-5 4 71,0 1 0,-6 3-8,6 4 0,-7-3-3,1 9 1,-10-1-15,-1 6 0,-2 2 41,1 4 1,3-4 35,-8 4 1,-6-2-96,-6 2 1,-1 4 56,1 7 0,-11 6-187,-12 1 0,-11 6 172,43 11 1,0-1 0,-2 2 0,0 1-208,0 0 1,-2 1 0,-3 2 0,-1 2 153,-3 1 0,-1 0 1,-3-1-1,-1-1-9,-4-1 1,0 0 0,-1 2 0,0-1-253,-2-1 0,0 0 0,-3 1 0,0 1 306,-5-2 0,-2 0 0,-5-2 1,-2 1 101,-3 1 0,-1 0 0,27 3 0,-1 0 0,0 0-381,-30-3 0,-2 0 1,29 3-1,-1 0 0,-1-1 382,-2 1 1,-1-1 0,-1 0 0,-4 0 0,-2 1 0,0 0-5,-2 1 0,0 0 0,-1 1 0,-3 0 0,-1 0 0,0 1-40,1-2 1,0 0-1,-1 0 1,-3 1-1,-1 0 1,0 1-230,-6 0 0,-2 0 0,1 0 0,23 0 1,0 0-1,0 0 0,0 0 216,0 0 1,-1 0-1,0 0 1,0 0-1,-2 0 1,0 0-1,-1 0 1,1 0-167,2 0 0,1 0 0,-1 0 0,0 0 0,-2-1 0,-1-1 1,0 1-1,0-1 151,1 1 1,-1 0 0,0-1-1,0 0 1,-2 0 0,-1-1 0,1-1-1,-1 2 8,2 0 0,0 1 1,0 0-1,-1-1 1,-1-1-1,-1 0 1,0-1-1,1 1-4,3 0 1,1 0 0,-1 0 0,0 0 0,0 0 0,-1-1 0,0 0 0,-1 0-40,-2 0 1,0-1 0,0 1 0,0-1-1,1 1 1,0 0 0,0-1 0,0 1-6,0 0 0,0 0 1,1-1-1,-1 1 0,1-1 1,1 1-1,-1-1 0,1 0-36,1-1 0,0 0 0,1 0 0,-1 1 0,0-1 0,0 1 0,0 0 0,-1-1 23,-2 0 0,-1-2 0,-1 1 0,1 0 1,0 1-1,-1 0 0,1 1 0,-1-1-38,1-1 1,0-1-1,0 1 1,0 0 0,-2 1-1,0 1 1,0 0 0,0 0-84,3-1 0,1 0 0,0 0 0,-1 1 0,-1 0 0,0 2 0,0 0 0,0 0 45,0 0 0,0 0 0,0 0 0,0 1 1,-2 0-1,1 1 0,-1 1 0,1-1 82,2-1 1,0 1-1,1-1 1,0 1-1,-2 0 1,0 1-1,0 0 1,1 1 38,3 0 0,1 0 0,-1 1 0,1 0 0,-4 0 0,1 0 0,-1 0 0,0 1 0,1 1 0,-1 1 0,1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3:54.75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606 171 8316,'0'-9'2313,"0"1"0,-2 8-1284,-4 0 0,3 0-241,-9 0 1,-3 17-416,-14 12 1,-4 13-276,-19 16 1,-1 9 85,-11 8 1,-1 0-398,7-6 0,1-7 253,5-5 0,9-12-616,9-11-180,15-15-71,11-11 0,10-16 30,4-3 0,11-10 352,12-2 0,3-8 192,3 2 0,5-2 301,1 3 1,-1 5-215,-5 11 1,-1-1-124,1 7 0,-1 0-56,1 6 0,-2 0-115,-5 0 1,-1 13-431,-4 5 0,-3 3 253,3-4 0,-10 4 637,-1-3 0,-9 3 0,13-19 0,-7 5 0</inkml:trace>
  <inkml:trace contextRef="#ctx0" brushRef="#br0" timeOffset="174">710 137 8221,'0'-35'0,"0"2"1386,0 5 1949,0 3-2669,0 15 0,0 4-346,0 12 0,6 19 88,-1 15 1,1 16-76,-6 7 0,0 18-718,0 6 1,0 1-366,0-7 1,0 1-418,0-7 0,0-2 330,0-9 0,0-12 837,0-12 0,0-4 0,0-1 0</inkml:trace>
  <inkml:trace contextRef="#ctx0" brushRef="#br0" timeOffset="383">883 206 8202,'17'-8'0,"-1"4"1720,-5-7 1,4 1-775,-3-1 1,3-3 165,3 8 1,7-5-532,3 5 0,7 8-333,5 10 1,-1 11-165,7 5 0,-10 13-185,-1 5 0,-2 4 93,-10 2 1,-8 0-188,-9 0 0,-12-3-484,-5-2 0,-14 3 308,-10-4 1,0-6-1119,-5-5 0,4-5 593,1-12 1,8 1-739,4-13 1634,4-1 0,1-12 0,1-3 0</inkml:trace>
  <inkml:trace contextRef="#ctx0" brushRef="#br0" timeOffset="599">1471 16 9366,'0'-10'2942,"0"25"0,0 10-2456,0 27 0,0 4-467,0 13 1,2 10-564,3 7 0,-3-7-128,4 2 1,-4-10-406,-2-8 0,6-9 283,0-8-897,-1-15 819,-5-6 0,0-19 374,0-12 0,0-4 194,0-7 1,0 0 303,0 0 64,-7-8 1,5-2-1,-6-8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3:50.40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986 823 8079,'-17'-8'0,"0"4"1263,0-7 230,-1 7 0,9-5-807,3 3-1119,4 4-173,2-6 0,0 6 82,0-4 524,0 5 0,8-15 0,1 7 0</inkml:trace>
  <inkml:trace contextRef="#ctx0" brushRef="#br0" timeOffset="1127">243 97 12085,'-17'19'790,"-1"4"1,-1 6-203,-4 11 1,-4 18-4,-7 11 1,5 6-272,0 0 0,10-10-163,1 4 1,9-19 6,9-4 1,9-17-119,9-11 1,9-13-222,13-16 1,4-10 213,8-20 1,-2-3-700,-4-8 0,0 0 197,-11 0 0,-1 1 28,-16-1 0,-5 13 204,-13 5 1,-2 13 66,-4 3 1,-3 9-90,-8 9 1,-7 2-114,1 3 0,-5 11-842,5 7 0,1 6 1214,11-6 0,-4 7 0,5-3 0</inkml:trace>
  <inkml:trace contextRef="#ctx0" brushRef="#br0" timeOffset="1319">658 97 8129,'10'-18'1176,"-3"1"1,-7 0-317,0 0 0,-2 5 575,-3 0-1218,3 9 1,-6 5-405,8 15 1,2 10 40,4 13 1,-4 6-136,3 12 0,-1-4-426,2 3 0,-4-11 452,4-5 0,1-5-230,-1-1 0,2-8-103,-3-4 0,-1-6-551,8-5 178,-8 3 182,3-13 779,-7 6 0,0-1 0,0 3 0</inkml:trace>
  <inkml:trace contextRef="#ctx0" brushRef="#br0" timeOffset="1602">571 754 8129,'-17'27'-302,"6"-2"-39,-1-8 1,6 4 706,-5-4 0,5 7 799,-5-7 1,7 0-543,-2 6 1,4-4 702,2-1-1255,0-1 1,2-2 30,4-3 1,-2-4-383,7-8 1,-5 0 187,5 0 1,-5-8-4,6-4 0,-1-11-158,6-6 1,1-3-352,-1-3 1,6 1 359,0-1 1,2 6 277,-2 0 0,-4 8 298,4-2 0,2 12 36,-1 5-203,-1 4 0,-8 12-34,-4 7 1,-3 10 102,-8 13 1,-2-1-64,-4 7 1,-3 0-12,-8 6 0,-1-10 23,1-7 0,0-3 146,-1-9 0,3-5-100,3-7 105,5-7-1332,7 4 0,9-10-40,9-4 0,7-6 1038,9-11 0,9-4 0,1-7 0</inkml:trace>
  <inkml:trace contextRef="#ctx0" brushRef="#br0" timeOffset="2019">762 373 8037,'-12'-5'445,"1"-1"0,5-2 1758,-6 2-953,8 5-13,-3-7-1179,7 8 0,13 0-525,5 0 1,12 0-2014,5 0 2480,7 8 0,10 1 0,0 8 0</inkml:trace>
  <inkml:trace contextRef="#ctx0" brushRef="#br0" timeOffset="2352">1298 97 8037,'-6'-18'0,"0"1"3244,0 8-2348,6 1 1,0 23-269,0 8 1,0 18-310,0 10 1,0 9-319,0 9 0,0 0 68,0 1 1,0-9-155,0-3 0,2-8 218,4-10 1,-2-3-90,8-20 0,-1 2-96,6-13 1,1-8-17,-1-10 0,6-9 384,0-2 1,6-13-136,-6 1 1,0-5-208,-6-1 0,1 3-53,-1-8 0,-2 7-314,-3-1 1,1 2 281,-7-3 0,0 5 103,-6-5 0,-2 7-1314,-4 5 0,-4 0-310,-7 12 891,0-4 0,0 19 309,-1-4 0,1 8 432,0 10 0,-8 7 0,-2 15 0</inkml:trace>
  <inkml:trace contextRef="#ctx0" brushRef="#br0" timeOffset="2661">1280 494 9049,'0'-11'-22,"0"-1"1,10 7-285,7-7 1,3 1 64,8-7 1,7 1-467,5 0 0,3-6 707,-3 0 0,-5-2 0,-1 2 0,-1-2 0,-10-4 0,-2 4 0,-9 7 0,-5 1 226,-7 0 1,0 5 1207,0 1 1977,0 7-1470,0-4-1057,-7 8-716,5 8 1,-12 7-170,8 8 0,1 0 32,5-5 1,0 5-132,0 0 1,0 0 41,0-6 0,0 1-358,0-1 0,5-6-1250,1 1 1146,8-8 0,-5 3-438,9-7 1,-1 0 165,0 0 0,-5 0 77,-1 0 1,-7 8 714,2 4 0,-4 11 0,-2 4 0</inkml:trace>
  <inkml:trace contextRef="#ctx0" brushRef="#br0" timeOffset="2827">1626 650 8037,'-17'35'0,"0"-10"0,-1-8 0,1-2 1570,0-9-170,7 0-637,3-6 1,9 0-340,3 0 1,5 0-170,7 0 1,0 8-51,1 3 1,-1 4-137,0 3 1,-5 7-20,-1 4 0,-7-3 48,2 3 1,2 0-53,-3 6 0,1-8-171,-6-4 0,0-4-959,0-2 428,0-7 0,2-3-640,4-7 0,5-9 447,12-8 849,-3-1 0,12-22 0,-5 3 0</inkml:trace>
  <inkml:trace contextRef="#ctx0" brushRef="#br0" timeOffset="3393">2007 218 8037,'-18'-8'0,"3"4"1341,4-7 1,-5 1-332,5-1 1,1-3-97,-1 8 1,7-1 88,-2 1-453,4 4 1,6-6-443,7 8 1,1 10-323,11 7 1,2 8-14,-2 10 0,6-1 173,-6 1 1,0 5-67,-6 1 1,-7 7-159,-4-2 1,-4 4-409,-2 2 0,-8 0 200,-4-1 1,-5-4-246,-6-1 0,2-14 101,-8 3 0,8-14-215,-2-4 0,11-9-83,7-14 0,3-7 928,2-16 0,0 0 0,0-11 0,9-2 0,9 1 0,-1 1 0,6 5 0,-4 6-84,-2 1 1,1 6-26,-1-1 0,-4 4 1853,5 2 0,-9 0-757,14-1 0,-5 1 63,10 0 1,-3-1-810,10 1 1,-4 0-673,9 0 0,-3-1-8,-3 1 1,1 2-525,-1 3 0,-7 4 588,-4 8 0,-11 4-329,-6 8 1,-6 1 20,-6 16 0,-6 0 287,-11 5 1,2 1 544,-8 0 1,6-1-173,-6 1 1,8-8 832,-2-4 1,6-4 516,5-2 302,-3 1-1215,13-9 1,-4-1-78,12-8 1,10-2-496,7-4 1,7-9-494,-1-8 1,-2-8-652,2 2 1,-2-2 563,2 3 1,-4-5 390,-8 4 0,-6 4 674,1 2 1,-8 4 1099,2 2-85,3-1 1680,-7 9-2374,6 1 0,-10 16 16,-4 3-643,4 12 0,-7 6 0,5 9-636,-2 3 0,-2 7-486,2-2 1,3 6 1100,-9 5 0,1 5 0,-7 7 0</inkml:trace>
  <inkml:trace contextRef="#ctx0" brushRef="#br0" timeOffset="3560">2353 944 8035,'-10'0'4960,"-5"0"-2759,13 0-1556,-6 0 0,10 0 112,4 0 1,3 6-757,9 0 0,7 5-661,3-5 1,7 0-742,5-6 1,-3-2 565,3-4 1,-3-11-141,-3-12 1,1 2 115,0-2 1,-3-5-33,-3-7 1,-4 1 252,-8 5 638,-7 1 0,-2-1 0,-8 1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3:58.29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52 191 8373,'-17'-8'0,"5"-1"1586,1-9 1,7 1 160,-2 0-1024,4 7 1,4-3-307,4 7 0,4 2-440,7 10 0,0 11 61,0 12 0,-1 5-198,-5 7 1,3 3 194,-8 8 0,-1 6-101,-5-1 0,-7 7 46,-5-7 1,-3 7-137,-3-7 1,3-7 460,4-9 1,-3-13 421,8-5-362,1-11-307,5-4 0,15-16 7,8-4 0,15-11-204,9-5 0,-3-7-389,2-5 0,-8 3 226,3-3 0,-14 5 38,-10 6 1,-8 4-147,-9 8 0,-1 0-400,-5 0 1,-6 7-473,-11 4 0,-4 6 436,-7 6 846,7 4 0,-6 7 0,6 0 0</inkml:trace>
  <inkml:trace contextRef="#ctx0" brushRef="#br0" timeOffset="217">433 346 8310,'52'-26'-623,"-14"-7"-79,-3 4 1,-12-4 1165,0-1 1,-4 7 2864,-2 4-1384,-7 11-758,5 5 0,-7 16-763,3 9 0,-3 8-167,-8 15 1,0 3-133,0 8 1,-2 2-134,-4 3 0,3-3-368,-9 4 1,6-6 47,-5-6 1,7-2-491,-2-4 0,4-11-464,2 0-147,0-8 961,0-11 184,0-3 1,8-14-28,3-5 0,7-1-56,5 1 0,4-3 367,7 3 0,1-11 0,-1-4 0</inkml:trace>
  <inkml:trace contextRef="#ctx0" brushRef="#br0" timeOffset="645">1107 398 8310,'12'-7'550,"-1"-5"0,-1-3 800,1-3 1,5 1-729,-5 0 1,5 5-85,1 1 0,6 1-198,0-1 1,8 1-38,-3 4 1,-1 4-1110,2-3 1,-6 3 349,6 2-1224,-8 0 897,4 0 369,-15 0 0,-4 0 417,-12 0 0,-6 7 606,-11 5 1,-4 5-233,-7 6 1,5-2 332,0 8 0,8 0 327,-2 6 1,6-3-353,5-3 0,-1 4-806,7-4 1,2-2-224,10 1 0,5-8-344,12-3 1,4-2 212,8-9 0,7 0-558,4-6 0,-3-2 474,-3-4 0,-4-9 4,-1-8 1,-2-2 477,-5 2 1,-3 1-39,-7-6 1,-7 7 512,1-3 1,-8-1 184,1 2 1,-3 6 1556,-2 6-1035,0 7-491,0-4 0,-2 16-101,-3 3 0,1 7-52,-8 5 1,6 4-363,-5 7 0,7-7 157,-2-4 1,4 2-246,2-2-20,0 0 0,2-7-29,4-5 1,4-3 123,7-8 0,8 0 13,4 0 1,9-8-441,3-3 1,5-3-643,-6 3 1,8-5-1074,-2 5 1,4-3 248,2 3 1807,0-5 0,0 7 0,0-9 0</inkml:trace>
  <inkml:trace contextRef="#ctx0" brushRef="#br0" timeOffset="843">2542 1 8299,'-17'0'610,"0"0"-566,0 0 0,5 0-44,0 0 0,7 5 1204,-7 1 0,6 8 1597,-5-3 1,5 4-2021,-5 3 1,7 1-363,-2 4 0,6 4-1105,6 8 0,-2-7 234,7 1 1,6 0-6,6 6 1,6-7-697,-6 1 0,0-8-1060,-5 2 0,-9 2 2213,-3-2 0,-4 1 0,-2-7 0</inkml:trace>
  <inkml:trace contextRef="#ctx0" brushRef="#br0" timeOffset="1061">2456 502 8299,'-25'27'0,"4"-2"-1531,-8-8 2192,8-7 2460,-4-2-2449,15-8 0,4 0-133,12 0 0,6 0-281,11 0 0,4 0-198,7 0 1,3 0-679,3 0 0,-9 0 497,4 0 1,-7 5-8,1 1 1,-4 0 363,-8-6 74,1 0 1,-9 8 332,-3 3 1,-6-1 881,-6 1 0,-3 7-476,-9 5 0,3 5-466,4-5 1,-3 8-552,8-2 1,1-2 68,5 2 0,1-8-563,5 2 0,12 0-186,10-6 0,13 2-561,5-13 0,11 0 121,7-6 1,-3 0 1087,3 0 0,-9-8 0,5-1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3:57.11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139 35 9449,'0'-11'2977,"0"-1"-1821,0 8-622,0-4 0,7 8-260,5 0 0,3 2-58,3 4 1,-1 10-1098,0 7 1,1 5 597,-1-5 0,-2 14-1046,-3-2 0,-5 3 449,-7-3 1,-2 5-93,-3 0 0,-5 6 614,-7-5 1,-6-3 357,0-9 0,-6-4 0,6-8 0,0-7 0,13-4-72,4-12 0,6-4 2,6-7 0,6 0 813,11-1 0,2 1-428,4 0 0,3 7-238,-3 4 0,4 4-224,1 2 0,-9 10-429,-7 7 1,-3 3 575,-9 8 0,-8 1 0,-8 6 0</inkml:trace>
  <inkml:trace contextRef="#ctx0" brushRef="#br0" timeOffset="310">156 709 8204,'-19'0'-973,"-4"0"0,4 6 1296,-4 0 0,3 0 1017,3-6 1,5 0-162,1 0-548,7 0-989,-4 0 0,22 0 333,3 0 0,10 0-207,-4 0 0,8 0-141,-2 0 0,-2 7-247,1 5 1,-8 3 353,-3 3 1,-2-1-53,-9 0 1,0 6 461,-6 0 1,0 8 581,0-2 0,-10 2 553,-7-3 1,0 5-521,-6-4 1,3 4-212,3 1 0,6-7-325,-1-4 0,10-4-339,2-1 0,10-9 5,13-3 0,4-6-152,7-6 0,7-5-69,-1-12 1,-2 2-563,-9-8 0,-6 6 799,-11-6 1,-5 8-142,-7-2 1,-7 0 694,-5 5 1,-11-3-186,-6 10 0,-9 3 27,-2 2 1,-5 4-284,11 2 0,-3 2-340,14 4 1,2 4-177,10 7 1,3-6 497,8 1 0,15-1 0,4 7 0</inkml:trace>
  <inkml:trace contextRef="#ctx0" brushRef="#br0" timeOffset="751">882 398 8204,'0'10'4230,"0"-3"-4441,0-7 360,8 8 1,4-4-21,11 8 1,-2-9-792,8 3 1,1-4 467,11-2 1,-5 0-969,5 0 0,-13-2 701,-5-4 1,-3 3 413,-3-9 0,-7 6-2,-5-5 1,-12 1 556,-11-1 0,-7-3-160,-9 8 1,-3 1 271,-3 5 1,3 0 560,-3 0 0,5 13-445,7 4 0,-3 6-738,8 0 0,6 1-300,5 10 1,8-3-318,-2 9 1,14-3 56,9-3 0,8-1-650,10-4 0,1-4 479,5-8 0,1-7 49,4-5 0,-4-5 684,-7-5 0,-2 1 0,-4-8 0,-12 1 31,-9 1 0,-24 2 37,-7 8 0,-8 14 361,-3 3 0,-7 6 505,1 0 0,-2 4-218,1 8 0,11-3 265,-5-3 0,12 2-383,0-8 1,11 6-209,7-6 0,3 0-214,2-6 1,7-1-71,5-5 0,13 5-247,10-5 1,-1-3-298,7-2 0,3 1-644,2-1 0,2 0 534,-2-6 548,4 0 0,-6 0 0,8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3:56.40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173 240 8383,'-15'-11'2977,"3"-1"-2343,4 9 0,16-5-214,4 8 1,11 8-10,5 3 0,5 4-306,2 3 0,-1 1-202,1 4 1,-8-2 310,-4 8 1,-4-6 37,-2 6 0,-7 0-319,-4 5 1,-20 1-548,-9-1 0,-15 7-195,-8-1 1,-4 0 380,-2-5 1,0-2-672,0-4 1,10-6 1,7-12 1097,8-3 0,18-8 0,1 0 0</inkml:trace>
  <inkml:trace contextRef="#ctx0" brushRef="#br0" timeOffset="301">432 119 8257,'12'-19'1051,"-1"-4"1,-7 4 355,2-4-78,4 4 1,-7 9-869,9 4 0,-6 16-208,5 13 0,1 15 62,5 26 0,-2 9-63,-3 19 1,-2-4-613,-5 5 0,-1-1 88,8-6 1,-8-5-291,1-18 0,-3-11 22,-2-11-623,8-20 1104,-6-6 1,6-23 453,-8-3 0,-2-6-83,-4-6 0,4-4-167,-4-8 0,4 1 362,2-1 1,0-5-179,0-1 1,6 3-17,0 9 1,7 2-308,-1 4 1,-3 10-327,3-5 0,-1 13-681,7-1 0,-1 4 481,0 2 0,6 8-670,0 3 0,8 4 480,-2 3 0,4 5 54,1 0 0,7-6 656,-1-5 0,8-1 0,-4 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4:00.63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33 0 8559,'0'10'2631,"2"-2"-1873,4-8 0,-2 2-174,7 3 1,6-1-300,6 8 1,2 1-379,-2 10 0,-3 6 196,3 11 0,-4 6-82,-2 12 0,-7-2-20,-4 7 0,-14-1-201,-9 1 1,-3-3-446,-8-8 1,1-10 279,-2-8 0,-2-7-335,8-9 1,0-7-237,6 1 61,7-8 1,4-4 284,12-12 1,6-3 243,11-3 1,4-5 345,7 0 0,1-6 0,-1 6 0,1-6 559,0 6 1,-7 0-374,1 6 0,0 0 595,6 0 1,-7 5-376,1 0 1,0 9-251,6-3 1,-1-2-175,1 2 1,-3 1-513,-3 5 1,2 0 291,-8 0 0,0 0-69,-6 0 1,1 0-543,-1 0 491,-7-8 0,-1-2 397,-3-7 0,-4 0 85,4-1 0,-4-5 293,-2 0 0,0-5 29,0 4 0,0-4 308,0 5 0,0 5-200,0 7 0,-2 7 264,-4-2 1,4 6-603,-4 6 1,2 13 12,-1 16 0,-5 15-157,-7 13 0,-1 6-177,1 6 1,0-2-385,0 8 1,-6-8 288,-1 2 1,1-6-173,6-6 0,0-5 80,0-12 0,-1-5-323,1-13 314,0-3 1,5-15 172,1-4 1,7-6 61,-2-6 1,4-6-61,2-11 1,0-2 102,0-3 0,8-11-22,3 5 0,5-5 15,1 5 1,0-1 116,1 0 1,-1 8 268,0 4 1,0 4-60,1 2 0,-1 7-102,0 5 1,-5 5-33,-1 5 0,1 7-147,5 11 1,0 4-94,1 7 1,-3 1-97,-3 0 0,1-1-518,-7 1 1,5-8 148,-5-4 1,2 2-895,-2-2 1436,-4 0 0,13-6 0,-6 0 0</inkml:trace>
  <inkml:trace contextRef="#ctx0" brushRef="#br0" timeOffset="256">1157 363 8518,'0'10'-10,"-6"0"688,1-5 0,-1-1 946,6 8 1,0-1-1041,0 7 0,4 5-237,7 0 1,8 0-527,16-6 1,9-7-158,8-5 0,2-3-364,9-2 0,-7-2 394,2-3 1,-12-5-267,-6-7 0,-19 0 95,-9-1 1,-8 1 32,-4 0 1,-18-1-44,-11 1 0,-13 7 81,-15 5 1,1 5-124,-8 5 1,3 7 528,-2 11 0,3 4 0,8 8 0</inkml:trace>
  <inkml:trace contextRef="#ctx0" brushRef="#br0" timeOffset="466">1019 778 8500,'0'27'0,"0"-2"92,0-7 0,2-9 201,3-3 1,7-4 558,11-2 1,12-2-313,11-4 0,4-1-206,2-5 0,9-1-319,8 7 0,-2-6-367,3 7 1,-11-1-87,-13 6 1,-5 0-1435,-13 0 1390,-3 0 1,-19 0 421,-12 0 0,-5 7 476,-18 5 0,0 3 130,-5 3 1,5-1 868,0 0 0,8 6-714,-2 0 0,6 6 132,5-6 1,4 6-698,8-6 1,10 2-637,7-2 0,10-4-1047,13 4 0,-1-9 453,7-3 1094,0-7 0,6 12 0,0-7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4:08.35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744 62 8434,'-11'0'235,"-1"0"1,6 0-304,-5 0 1,-8 9 82,-10 8 0,-11 16-175,-7 13 1,-10 14 355,-7 9 0,-3 2-355,32-30 0,1-1 0,-28 25 146,5-1 0,9-11-129,2-7 1,9-11-124,3-12-15,14-11 0,13-7 136,7-10 1,9-5-288,9-7 0,1-2 72,10-5 1,-1-1 432,7-3 0,0-5 198,-1 4 1,-5 4-198,0 2 1,-6 4 118,6 2 1,-8 5 415,2 1 0,-4 7-364,-2-2 0,1 6 26,-1 6 0,-5 3-515,-1 9 1,-7 5 128,2 0 0,-4 6-890,-2-6 1004,0 7 0,0-10 0,0 5 0</inkml:trace>
  <inkml:trace contextRef="#ctx0" brushRef="#br0" timeOffset="316">450 580 8434,'2'-15'0,"4"3"379,-4-3 0,11 5-134,-7-7 0,8 6-213,-3-1 1,4 8-78,3-1 0,-1 3-354,0 2 0,6 0 50,0 0 0,2 0 200,-2 0 0,-3 0-317,3 0 0,2-2 207,-2-4 1,0 4 29,-6-4 0,0-3 229,1-3 0,-7-3 0,1-3 0,-3 1 73,3 0 1,3-2 114,-3-4 0,-4 3 139,-3-3 1,5 2 309,1-2 1,-1 4-1,2-4 0,-9 4-206,3 1 0,2 1 1458,-2 0-747,-1 7-1210,-5 2 1,6 10 67,0 4 0,0 11 76,-6 12 0,-2 4-17,-4 2 0,2 7-291,-7 4 0,5 2-171,-6-2 1,7 2-362,-7-8 1,6 7 43,-5-7 1,7 4 283,-2-9 0,-2 1-1043,3-13 1479,-1 8 0,-2-12 0,-1 6 0</inkml:trace>
  <inkml:trace contextRef="#ctx0" brushRef="#br0" timeOffset="608">1592 79 8434,'0'-23'0,"0"0"3430,0 0-2997,0 13 0,-2 12-1391,-4 15 0,-6 10 532,-11 14 0,-4 1-78,-7 4 1,-6 4 111,-1-4 1,1-4 140,5-1 0,3-5-552,3-1 246,-4-8 411,22-2 1,-1-18 118,24-7 1,7-7-21,15-11 1,1-1 246,0-4 1,7 6 223,4-1 1,-2 1 24,2 6 0,-7 3-175,1 2 1,-4 4-611,-1 2 1,-2 2-6,-4 4 341,-4 4 0,-8 15 0,0 1 0</inkml:trace>
  <inkml:trace contextRef="#ctx0" brushRef="#br0" timeOffset="850">1505 719 8434,'-44'11'0,"4"1"0,5-8 3406,6 1-2461,12-3 0,11-2-209,12 0 1,7 0-390,16 0 1,4 0-489,19 0 0,5 0 58,18 0 1,4 0-582,8 0 1,5 0-1620,0 0 1,-6 10 1154,-5 7 1,-8 10 153,2 13 1,-11 3 973,-7 3 0,-13-4 0,-9-7 0,-16-8 315,-13-4-1,-4-12 0,-16-3 350,-3-8 1,-4 0 1172,4 0 0,-1-6-1077,1 0 1,6 1 651,-1 5-2325,8 0 660,-3-8-2311,7 6 2564,0-6 0,7 1 0,3-3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4:04.487"/>
    </inkml:context>
    <inkml:brush xml:id="br0">
      <inkml:brushProperty name="width" value="0.08" units="cm"/>
      <inkml:brushProperty name="height" value="0.08" units="cm"/>
    </inkml:brush>
    <inkml:brush xml:id="br1">
      <inkml:brushProperty name="width" value="0.06" units="cm"/>
      <inkml:brushProperty name="height" value="0.06" units="cm"/>
    </inkml:brush>
  </inkml:definitions>
  <inkml:trace contextRef="#ctx0" brushRef="#br0">640 137 10308,'17'0'0,"-7"0"-14,5-8 429,-13 6-437,6-5 0,-16 7 150,-3 0 0,-7 15-163,-5 8 1,-9 8 3,-9 3 0,-7 9 108,2 3 0,-10-2 9,-1 2 0,-3-2-2,3 2 1,5-3 31,0-9 0,8-7-99,9-4 1,10-9-332,8-3 154,7-7-225,10 4 0,8-16 237,3-3 0,12-5 109,6-1 1,-2-6 15,2 0 1,0-2 11,5 2 0,-7 4 101,-4-5 1,2 7-61,-2 6 1,0-3 528,-5 8-557,-1 1 0,-5 12-187,-1 5 0,-7 11-251,2 6 0,-4 3 136,-2 3 0,2 0-195,3-1 1,-3-1 100,4-4 1,2-4 330,-3-8 0,9 0 1,-4 1-1</inkml:trace>
  <inkml:trace contextRef="#ctx0" brushRef="#br0" timeOffset="309">623 293 10166,'7'-45'-337,"1"3"424,4 8 0,-3 3 582,-3 8-163,-4 7 0,6 18-87,-8 4 1,-2 8-373,-4 14 1,2 9 158,-7 15 0,1 2-212,-2 3 0,-3 3-123,4 3 0,1-3-175,-2-8 1,9-1 36,-3 1 1,-2-2-308,2-4 0,1-3-172,5-9 178,0-7 107,0-2 215,0-15 0,0-16 680,0-11 0,0-10-183,0 4 1,1-8 39,5 2 0,-4-3-93,4-3 1,2 6 66,-3 0 1,7 8-346,-6-2 0,1 6 160,-1 5 1,4-3-168,7 3 0,0-1 51,1 1 1,1 3-499,4 3 0,2 4 81,4-4 1,3 4-72,-3 2 0,4 0 598,1 0-56,1-7 0,0 5 0,-1-6 0</inkml:trace>
  <inkml:trace contextRef="#ctx0" brushRef="#br0" timeOffset="941">1124 379 8671,'10'-27'-48,"-1"0"-83,-3 4 0,-4 4-40,4-4 1,-2 2 393,2-2 0,-5 4 331,5-5 0,-2 11-360,2 2 0,-2 5 108,7-6 0,-5 8-431,5-1 0,1 3 162,5 2 0,1-2-22,-1-4 0,0 4-119,0-4 1,1 6-294,-1 6 0,0-4 77,1 4 0,-9 3-516,-3 3 555,4-4 32,-8 7 441,5-5 0,-9-1 230,-3-3 60,3 4-392,-14-9 0,7 7 5,-9-8 0,7 6 39,-1 0 1,7-1-17,-7-5 18,0 8 1,-5 2 1,0 7 0,1 0 165,5 1 0,-4-1-129,3 0 1,-3 6 8,-3 0 1,7 6-133,-1-6 1,9 2-180,-3-2 1,4-4 219,2 5 1,2-5-126,4-2 0,-3-7-106,9-5 0,-1-3 91,7-2 0,1 0-264,4 0 1,-10-7 50,5-5 0,-7-3 56,1-3 0,-5 1 147,-7 0 10,0 0-9,0-1 1,-1 9 7,-5 3 1,-6 4 315,-11 2 0,4 8-91,-4 3 0,4 10 348,1 2 0,1 6-167,0-6 1,0 8-28,-1-2 1,9 2-202,3-3 0,6-3-119,6-7 1,3-1 85,9 0 1,7-7-198,3-4 1,5-6-173,2-6 1,5-4 130,0-7 1,1-6-757,-7 0 1,-1 0 347,-4 5 0,1-5-260,-6 0 1,-1 0 322,-6 6 1,-6-6 490,1 0 0,-2-6 5,1 6 1,-3-2-6,-8 2 654,7 4 1,-5-6-108,4 8 681,-4 7-608,-10 2 0,4 16 214,-7 3 1,5 12-405,-5 6 0,5 4-131,-6 2 1,7 7-363,-7 4 0,8-2-450,-2 2 0,5-5-704,1 5 1,0-8 624,0 2 1,0-3 591,0-2 0,7-9 0,3-1 0</inkml:trace>
  <inkml:trace contextRef="#ctx0" brushRef="#br1" timeOffset="1491">1920 189 8574,'5'-35'541,"1"1"0,0 1 801,-6 4 1,8 4-673,3 8 1,7 7-247,5 5 0,-2 5-278,8 5 1,-6 7 63,5 11 0,-1 4-118,2 7 1,-4 3 67,-8 3 0,-1 3-151,-5 3 1,-3 9-126,-8-3 1,-8-2-660,-3-4 0,-7-1 65,-5 1 0,-2-4 312,-3-8 1,-3-7-538,8-4 324,0-3 416,5-11 0,9-3 175,3-12 0,12-3 359,5-9 0,12 1-150,6 0 0,2 1 40,-2 5 1,4-3-126,-5 9 0,3-1-33,-2 6 1,2 2-724,-8 4 0,0 9 119,-6 8 1,-2 6-156,-3-6 0,-2 8 219,-5-3 1,-3-1 2,4 2 0,-4-8 466,-2 2 0,-8-11 0,-1-4 0,-1-8 0,2-8-5,8-4 0,0-9 164,0-2 1,2 0 162,4 6 1,4-6-207,7 0 0,0 0-62,1 5 0,5-5-3,0 0 0,2-2-18,-2 2 0,4 2 201,7-8 1,1 0-135,-1-5 0,1-3 90,-1-3 1,1 2 24,0-9 1,-8 15 266,-4-3 0,-4 12 398,-2 0 200,-7 4-874,-3 9 1,-9 12-377,-3 15 0,-5 8 42,-7 10 0,-6 5 135,0 1 1,0 5 129,5-6 0,1 6-548,0-5 1,-1 5-777,1-6 0,6 0 1187,-1-5 0,1 0 0,-7-1 0</inkml:trace>
  <inkml:trace contextRef="#ctx0" brushRef="#br1" timeOffset="1641">2681 777 6353,'7'-10'3501,"3"3"-2907,7 7 0,-5 0 376,-1 0-722,1 7 1,-1 3-124,1 7 0,-8 6-265,1 0 1,-8 2 189,-3-2 1,-8-2-448,3 8 1,-5-6-66,-1 6 462,8-8 0,-7 12 0,7-6 0</inkml:trace>
  <inkml:trace contextRef="#ctx0" brushRef="#br0" timeOffset="2018">3355 102 9959,'-10'-27'1407,"3"3"1,11 8-815,7 5 1,3 3-208,14 8 1,1 8-320,6 3 1,-3 12-25,-3 6 1,2 11-237,-8 6 0,0 10 90,-6 2 1,-7 5-263,-4-5 0,-8 7-276,-10-1 0,-7-5 230,-15-1 1,-1-12-41,0-6 0,-3-3-90,3-3 0,-3-12-156,9-5 1,4-9 52,2 3 687,4-7 1,2-4-1,-1-10 1</inkml:trace>
  <inkml:trace contextRef="#ctx0" brushRef="#br0" timeOffset="2368">3303 569 9795,'-6'-27'773,"1"4"1,-7 4-538,6 2 1,1 0 171,5-1 1,5 7 251,1-1 1,8 3-336,-3-3 0,6 2-201,6 5 1,2 3-836,4-4 0,4 4 540,-4 2 0,-2 6-1100,1 0 0,-5 7 397,6-1 1,-8-3-77,3 3 0,-5-3 926,-2 3 1,0 1-18,1-7 0,-7 0-10,1-6 0,-7 0 21,7 0 1,-6-8-118,5-3 0,-7-5 126,2-1 1,2 0 520,-3-1 0,7 1-102,-6 0 0,1 0-57,-1-1 0,-2 1-149,7 0 1,1 5-12,5 1 1,-5 1 93,-1-2 0,1-3 216,5 4 151,0-5-176,1 7-769,-1-7 184,-7 14 0,-3 2-18,-7 12 0,-2 11 170,-3 6 0,-5-1-155,-7 7 0,-1-4 67,1 9 1,0 2-167,0-1 1,-1 1-466,1-2 0,-2-3 237,-4 3 0,3 3 444,-3-3 1,-3 0-1,-1-5 1</inkml:trace>
  <inkml:trace contextRef="#ctx0" brushRef="#br0" timeOffset="2500">3580 846 8997,'-12'0'496,"1"0"0,5 0 37,-6 0 0,7 0 375,-7 0-172,8 8 0,-3-4-295,7 7 1,0 1-158,0 5 0,0 0-312,0 0 1,7 1-371,5-1 0,11 6-99,6 0 0,3-2-679,3-9 0,7 1-1158,4-7 2334,-3 0 0,14-6 0,-3 0 0</inkml:trace>
  <inkml:trace contextRef="#ctx0" brushRef="#br1" timeOffset="3117">4358 275 8464,'17'-34'2341,"-5"-1"-1615,-1 1 1,-7 7 289,2 4-776,-4 11-351,-2 4 1,-8 18 322,-3 7 0,-12 10 42,-6 14 1,-4 3-414,-1 8 1,-1-6 249,0 0 0,1-2-628,-1 2 1,8-4 156,4-7 1,4-2-191,2-4 0,1-5 118,5-6 0,5-9-168,12-3 1,3-6 299,9-6 0,7-3 294,4-9 0,1 7 221,-1-1 0,4 9-189,-4-3 0,-2 4-218,1 2 1,-7 2-11,3 4 1,-5 3-280,-2 8 0,-7 3 271,-5 3 1,-3-4-68,-2 4 0,0-4 297,0-1 0,0-1 38,-7-8 1,3-1-39,-8-8 0,8-8 739,-1-3 1,3-4-173,2-3 0,2 1 70,3 0 0,-1-1-396,8 1 0,-1 0-274,7-1 1,-1 7 216,0-1 1,0 7-251,1-7 1,-1 8-336,0-1 1,1 1 203,-1-2 1,0 4 76,1-4 0,-7 4 179,1 2 1,-7 0 353,7 0 0,-6-5-17,5-1 279,-7 0-596,4 6-738,-1 0 236,-5 0 336,6 0-673,0 8-87,-6 1 316,13 9 1,-7-7 132,3 1 1,5-8 196,-5 1 1,4-3 184,3-2 1,-1 0-102,0 0 0,3 0 196,3 0 1,-4-7-164,4-5 0,-4 2 788,-2-1 0,1 1 866,-1-1 914,0-5-1406,-7 7-203,5-1-749,-13 2 0,0 10-265,-8 4 1,-5-2-855,5 7 1,-5 1 632,5 5 1,-6 1-917,6-1 1276,-7 0 0,11 0 0,-6 1 0</inkml:trace>
  <inkml:trace contextRef="#ctx0" brushRef="#br1" timeOffset="3241">4929 708 8464,'-12'0'1557,"1"0"1,5 5-1035,-6 1 1,9 8-144,-3-3 0,4 1-61,2 5 1,0-2-47,0 14 0,2-6 17,4 6 0,11-6-234,12 6 0,5-8-56,7 2 0,3-4 0,8-1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24:00.944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356 156 10915,'0'-9'-2012,"0"-1"2039,0 4 0,-1 4-262,-5-3 486,-4 3 1,-7 2-35,0 0 0,-6 7 112,-1 5 1,1 9 189,6 2 1,-6 10-262,0 1 1,6 1 115,5 5 0,8-3-431,-1-3 1,3-1 178,2-4 0,7 2-236,5-8 0,11-8 32,6-9 1,3-6-61,3-6 1,1-8 101,5-14 1,-5-3-25,5-15 1,-12 5-24,-6-5 0,-6 2 74,-6-2 0,-5 4 302,-12 7 1,-7 6-195,-16 1 1,-2 1-3,-15-2 0,6 6-77,-6 11 0,2 5 288,-3 7 0,1 1-160,12 5 0,-3 12-228,14 10 1,2 7 122,10 5 0,-3 4-132,8 8 1,8-2-190,10-4 0,5 2 72,6-7 1,12-5-199,11-13 0,4-1 82,2-17 1,5-1 129,1-10 0,-2-11 64,-10-12 1,-12-3 182,-11-3 0,-5 6 102,-7 0 1,-5 1 367,-12-7 1,-5 8-235,-12 4 1,-12 0 16,-11 6 1,-10-3-2,-1 15 0,-3-1-134,2 6 0,10 9-558,-3 9 1,12 7-155,4 9 0,11 7-494,12-1 0,16 14 438,19-2 1,19 0 616,22-12 0,10 0 1,5-13-1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4:10.546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68 258 10136,'0'12'-239,"0"-1"522,0-7 1,-2 4 355,-3-8-78,3 0 311,-14 0 445,14 0-955,-5 0-605,7 0-173,0 0 0,7-2 379,5-4 1,3 4-959,2-4 0,8 4 187,4 2 1,-2 0-705,2 0 1512,0 0 0,-2 0 0,-2 0 0</inkml:trace>
  <inkml:trace contextRef="#ctx0" brushRef="#br0" timeOffset="184">397 102 10136,'-12'-5'-118,"1"-1"904,-1-8-426,-5 5 1,5-1 369,1 4 1,5 5-10,-5 1 0,5 9-165,-6 8 0,1 16-427,-7 13 0,-5 6-202,0 6-1,0 3-322,6 8 0,7-5-61,5-1 0,-3-7-519,2 2 1,2-14 427,10-10 0,6-9-1107,11-13 1633,-4-4 1,21-8 0,-3 0 0</inkml:trace>
  <inkml:trace contextRef="#ctx0" brushRef="#br0" timeOffset="393">587 85 10136,'0'-17'1531,"0"0"218,0-1 347,0 1-1594,0 7 1,0 5-325,0 10 1,-8 20 106,-3 16 1,-5 9 14,-1 7 0,0 7-841,0 11 1,1 1 222,5 5 0,-5 2-225,5-8 1,3-6-414,2-6 0,4-9-730,2-2 0,2-16-235,4-12 1878,4-5 1,7-10-1,0-1 1</inkml:trace>
  <inkml:trace contextRef="#ctx0" brushRef="#br0" timeOffset="708">85 898 10136,'-17'0'77,"0"0"1,5 0 634,1 0 0,7-2 2634,-2-4-2493,-3 4 0,7-4-308,-4 12 0,12 4-262,5 7 1,7 2-234,5 4 1,11-3-226,12 3 0,4 2-366,2-2 1,6 0-788,-1-6 0,1 0 509,-6 1 0,-2-7-1534,-4 1 2335,4-1 1,-21 7 0,3-1-1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4:12.848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52 52 7802,'0'-10'596,"-2"3"-476,-3 7 340,3 0-138,-6-8-291,8 6 0,-2-5 150,-4 7 0,4-2 281,-3-4 242,3 4-422,2-6-100,0 8 0,-2 0 170,-4 0 1,4 2 221,-4 4 0,4 4-213,2 7 1,0 2-26,0 4 0,0-4-295,0 4 0,0 2 103,0-2 1,2 0-61,4-5 0,4-1-51,7 0 1,8 1-183,4-1 0,11-2-30,6-3 1,4-5 240,2-7 1,0 0-159,0 0 0,0 6 88,0 0 1,-8 0-287,-4-6 0,-9 0-37,-2 0 1,-8 6-53,2-1 1,-10 1-165,-1-6 121,-8 8 0,3-4-150,-7 7 0,2-7-949,4 2 139,-4-4 1406,13-2 0,-5-8 0,7-2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4:48.81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53 8109,'10'0'0,"-3"-8"1490,-7-1-1468,0-1 0,0 0-22,0 5 0,0 3 0,0-6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4:53.539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450 346 9577,'-9'-12'1898,"3"1"-1029,-4 7-282,8-11 0,-7 13-598,3-4 0,2 6-54,-7 6 0,-7 3 39,-5 9 1,-8 12 71,3 5 1,-5 11-183,-2 0 0,1 2 35,-1-2 0,1 2-73,-1-7 0,8-3-26,4-9 1,6-4 59,5-8-65,5-7 0,7-4-63,0-12 1,7-6-209,5-11 1,9 2 309,2-8 1,2 2 270,-2-1 1,-4 3-97,4 7 0,-4 3 287,-1 3 1,-1-1-416,0 7 93,1 0 1,-1 14-145,0 4 0,-5 11-119,-1 6 1,-5-3-264,6 3 1,-7 0 71,7 6 0,-6-8-678,5-4 1158,-7-4 0,11-2 0,-5 0 0</inkml:trace>
  <inkml:trace contextRef="#ctx0" brushRef="#br0" timeOffset="157">537 346 8339,'0'-17'428,"0"-1"836,0-7 110,0 6-870,7 2 0,-5 13-407,4 16 0,-4 9 27,-2 19 0,0 12-36,0 11 1,2 5-330,4 1 0,-4-8-571,3-3 1,3-4 682,-2-2 129,7-1 0,-3-6 0,7-3 0</inkml:trace>
  <inkml:trace contextRef="#ctx0" brushRef="#br0" timeOffset="357">779 346 8339,'9'-19'0,"-3"-4"0,2 3 1648,-2-3 1,1 6-684,-1 6 0,-2 1-422,7 4 1,1 4-381,5-3 0,-1 12-265,-5 11 1,4 1 115,-3 10 1,-4-1-212,-3 7 1,-3 7-471,-2 4 0,-7-1 362,-5 1 0,3-2-712,-3 2 1,2-4 48,-1-7 0,-4 1 968,3 5 0,4-12 0,1 3 0</inkml:trace>
  <inkml:trace contextRef="#ctx0" brushRef="#br0" timeOffset="532">1142 190 8339,'0'-17'621,"-6"6"1005,0-1-1211,1 8 1,5 6-139,0 15 0,-6 12 114,0 17 1,-2 2-308,3 16 1,1 7-340,-8 10 1,8-5-275,-1-1 0,3-6-399,2-5 0,0-6 637,0-12 291,0-4 0,0-15 0,0-2 0</inkml:trace>
  <inkml:trace contextRef="#ctx0" brushRef="#br0" timeOffset="724">1315 363 8299,'11'-23'0,"1"0"0,-1 0 1754,7 6 0,1 5-704,4 1 1,-2 7-452,8-2 1,-6 6-353,6 6 0,-8 4-194,2 7 1,-4 8-91,-1 4 0,-9 5-368,-3 7 1,-4-3-533,-2 8 1,-8-6 619,-3 7 1,-5-9-1055,-1 2 1,-2-5-199,-4-6 1569,3 3 0,-5-12 0,8 5 0</inkml:trace>
  <inkml:trace contextRef="#ctx0" brushRef="#br0" timeOffset="1034">1782 52 8299,'7'-17'3938,"-5"-1"-3506,14 1 0,-12 25-249,7 15 1,-7 17 327,2 18 1,-4 9-122,-2 8 1,0 8-496,0-3 1,-6 3-222,0-2 1,0-1-354,6-10 0,0-13 353,0-16 1,0-7-953,0-5 1676,0-12-330,0-9 0,0-16 305,0-3 0,-5-10-205,-1-2 0,0-6 320,6 6 1,0-8-125,0 2 0,2-4-83,4-1 0,-2 1 94,7 4 1,-5-1 190,5 7 1,1-1-174,5 7 0,-5 2 58,-1 3 1,1-1-768,5 7 0,0 0 254,1 6 1,5 0-592,0 0 0,6 2-316,-6 4 1,5-2-2189,-4 7 3157,6-7 0,-3 12 0,8-7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4:49.69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104 433 6414,'0'-10'4657,"-2"2"-4065,-3 8 1,1 2-143,-8 4 1,1 6 161,-7 11 1,3 5-73,3 13 1,-1 3-236,7 8 1,0-6-494,6 0 0,4-7 224,8 1 0,3-11-388,20-6 1,-4-12 5,9-5 1,2-17-248,-1-7 0,-1-16 313,-6-1 0,-12-3-68,-5 3 0,-11 0 119,-1 1 1,-10 7 88,-7 4 1,-5 4-229,-6 1 0,-2 9-216,-4 3 1,-2 4 583,8 2 0,-8 8 0,5 1 0</inkml:trace>
  <inkml:trace contextRef="#ctx0" brushRef="#br0" timeOffset="250">502 156 8217,'10'-8'1102,"-3"6"1627,-7-13-2319,0 13 1,0 10-408,0 15 0,0 9 13,0 9 0,0 9 181,0 7 1,2 3-796,4-2 1,-4-6 207,4-1 0,1-1-487,-1-9 789,0-9 0,-4-9 158,4-11 1,-5-6-38,5-12 1,2-9 281,-2-8 1,7-6-776,-1 6 0,3 0 227,2 5 0,1 9-200,-1 3 0,-2 6-104,-3 6 0,1 9-205,-7 8 1,0 14 741,-6-3 0,0 5 0,0-5 0</inkml:trace>
  <inkml:trace contextRef="#ctx0" brushRef="#br0" timeOffset="573">623 900 8167,'-10'-8'1778,"-5"-2"-531,5-7-35,-7 0 640,8 7-1599,1 2 0,8 18-477,0 7 0,0 3-198,0 8 1,0-1 342,0 2 1,0 4-482,0-4 1,0-4 183,0-2 0,2-6-403,4-6 453,-5 5 575,7-14 1,-8-2-126,0-12 0,2-3 134,4-2 1,-4-7 157,4 1 0,1-5-130,-1 5 1,2-1-138,-3 7-227,-3 8-735,14-7 589,-7 14 0,1-3-1,-4 10 1,1 5-19,-1 7 0,0 0-159,-6 1 0,0-1 396,0 0 0,-2 6-78,-4 0 0,2 1 339,-7-7 0,5 0-101,-5 0 1,7-5 200,-2-1-680,-4-7-801,8 12 442,-5-14-19,14 5 703,3-7 0,15-7 0,2-3 0</inkml:trace>
  <inkml:trace contextRef="#ctx0" brushRef="#br0" timeOffset="1040">1021 450 8147,'0'-27'0,"0"4"0,0 4 537,0 2 1,0 5 2122,0 0-2366,0 9 0,0 8-53,0 13 0,0 16-96,0 1 1,7 13 16,5 4 1,-2-2-156,1 2 0,1-2-36,5-10 1,0 0-264,1-5 1,5-8 10,0-4 0,2-12 99,-2-5 0,-4-6 678,4-6 0,-4-5-216,-2-12 0,-1-4-40,-5-8 0,3 1-209,-8-1 1,-1-1-194,-5-5 0,0 5 143,0-5 0,0 5-228,0 1 1,-7 6-521,-5 1-98,-3 6 0,-3-1-1733,1 12 1441,0 3 1157,0 16 0,-1 2 0,1 7 0</inkml:trace>
  <inkml:trace contextRef="#ctx0" brushRef="#br0" timeOffset="1165">1142 657 8098,'9'0'1186,"1"0"-1158,-4 0 1,3 0-462,9 0 1,1-7 432,4-5 0,12-3 0,9-2 0</inkml:trace>
  <inkml:trace contextRef="#ctx0" brushRef="#br0" timeOffset="1466">1453 485 8098,'0'-10'1003,"2"-4"-1039,4 9 1,-4-3 9,3 2 0,5 4-280,2-3 1,-3-3 74,3 2 0,-6-2-512,5 3 366,1 3 178,5-6-1,-6 8-83,1 0 145,-8 0 274,3 0 1,-8 8-101,-5 3 1,-2 5 236,-3 1 0,-5 0 20,5 1 0,-3-1 182,3 0 0,-3-5 416,8-1 0,-1-1-386,1 1 0,4-1 37,-4-4-262,4-4-285,2 5 1,8-7-229,4 0 1,3-2-633,2-3 1,1 1 425,-1-8 439,0 1 0,0-7 0,1 1 0</inkml:trace>
  <inkml:trace contextRef="#ctx0" brushRef="#br0" timeOffset="1868">1470 0 7996,'0'12'1213,"0"-1"1,0 3-550,0 9 1,0 12 39,0 11 1,0 13-353,0 10 1,0 8-255,0 10 0,0-1-437,0 1 0,0-14 380,0-4 1,6-17-800,0 0 140,0-20-188,-6-7 809,0-17 1,0-16 285,0-3 0,0-10-290,0-3 1,0-6 198,0 1 0,0-10 3,0-1 0,0 0 21,0 5 0,0 1 107,0-1 1,0 6 142,0 0 0,2 8 275,3-2 0,-3 4-308,4 2 1,-2 1-192,2 5 1,-2-3-442,7 9 0,2-1-540,11 6 0,-5 0-1120,4 0 1,2 2 378,-2 3 1474,0-3 0,2 14 0,2-7 0</inkml:trace>
  <inkml:trace contextRef="#ctx0" brushRef="#br0" timeOffset="2126">1488 830 7996,'-10'-9'1419,"2"-1"1971,8 4-2826,0 5-310,8-7 1,2 2-649,7 0 0,-2 2 297,-3 10 1,3 4 115,-3 7 1,-5 2 288,-1 4 1,-4 2 162,-2 4 1,0 4-295,0-4 1,0 1 526,0-1 0,0 2-818,0-8 234,0 0 1,2-8-1268,4-3 0,3-6-38,9-12 1,7-11-733,4-12 0,3-10 686,3-1 1231,7-8 0,-5 4 0,5-8 0</inkml:trace>
  <inkml:trace contextRef="#ctx0" brushRef="#br0" timeOffset="2824">1937 312 7996,'-9'-12'1340,"3"1"267,-4 7 0,8-6 205,-3 4-810,3 4 1,9-3-392,5 10 1,3 7-315,3 11 0,-7 4-413,1 8 1,-3-1 45,3 1 1,-3 5-188,-3 0 1,-4 8-153,4-1 0,-6-5-525,-6-2 1,-2-3 54,-3-3 0,-4-7-541,3-4 0,2-11-408,-1-7 1296,7-3 1,-2-17 58,12-8 1,2-14 486,3-3 0,10-2-9,-3 2 1,3 3 212,-4-3 1,0 9 413,1 2 0,-1 8-112,0-2 1,6 4 431,0 1 0,0 9-726,-5 3 1,-1 4-116,0 2 1,1 2-266,-1 4 0,-6 3-223,1 9 0,-8 1-661,2 4 1,-5-2 389,-1 8 0,-1-6 118,-5 6 1,2-8 454,-8 2 1,3-4 74,-3-2 641,-3-7 0,7 0-179,-3-5 173,3-3 1,8-2 130,0-11-490,8-5 0,1-1-267,9 0 0,-1-6-566,0 0 1,0 0 454,1 5 1,-7 7-188,1-1 87,-1 1 1,5-1 401,-5 1 1,-1 7 1849,-4-2-1465,-4 4-451,5 2 0,-7 2 79,0 4 0,0-2-174,0 7 0,0 3-1,0 9 1,0-2-289,0 8 1,-6-2 14,1 2 0,-7 5-63,6 1 0,-5-1-67,5 7 1,-2-5-52,3-1 1,1 1-298,-8 5 0,7-5 215,-7 4 1,6-9 497,-5-2 0,5-8 0,-6 2 0,7-6 0,-7-5-293,1 3 0,-7-13 978,1 4 126,0-4 1,-1-8-38,1 0 1,6-1 1944,-1 1-873,8 4 479,-3-13-841,7 13-591,0-6 1,1 8-45,5 0 0,4 8-698,7 3 1,0 3-606,1-3 0,7 5 7,4-5 1,-3-3-515,3-2 1,0-4 119,6-2 0,-1-8-977,1-4 0,-1-9 655,1-2 1,-2-6 1162,-5 6 0,5-7 0,-6 3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4:59.54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1 699 8218,'9'0'2093,"1"0"-1138,-4 0 0,-2-1-266,7-5 1,1 2 117,5-8 1,6 1-458,0-6 0,14 1-334,-3 5 0,10-5-196,-3 5 1,-1 3-399,-5 2 0,-3 2-1435,-3-1 954,-4 3 593,-8-6 1,-15 10 401,-7 4 1,-17 1 509,-6 5 0,-5 5-31,-2 1 0,-3-1 630,3 6 1,-1-2-593,13 2 1,0-4 56,5 4 0,3 2-1169,4-2 1,3 0 450,8-5 1,15 3-924,8-4 1,10 2 342,7-13 1,5 0-63,6-6 0,-1 0 157,-4 0 1,3-10 83,-9-7 0,-2-2 581,-9-10 0,-4 0-95,-8-5 0,1 1 744,-1 4 1,-2-4-495,-3 5 0,-4 3 1199,-8 2 1,0 9 726,0 3-1039,0 7 1,0-2-522,0 12 0,0 3-208,0 9 0,0 5-99,0 0 1,0 8-92,0-3 0,0-1-483,0 2 0,0-8 318,0 2 1,0-4-1710,0-1 1139,7-1 0,3-7 58,7-5 0,-5-3 153,-1-2 1,3-7 27,9-5 1,-4-9 242,4-2 1,-4-6 171,-2 6 1,7-6 212,-1 6 1,0 0-163,-6 6 1,-6 7 884,1 4-647,0-3 1,-3 9-17,-3 0 0,-4 8-305,-2 9 1,-2 8-266,-4 4 1,-2-2 28,-3 1 0,-3 1 254,9 6 0,-9-1 0,5 1 0</inkml:trace>
  <inkml:trace contextRef="#ctx0" brushRef="#br0" timeOffset="318">1263 475 8218,'18'-27'460,"-1"4"0,0 3 699,0 3 0,1 2-356,-1 3-616,0 5 1,-1 8-92,-5 5 0,3-2-271,-9 8 1,1 5-78,-6 6 0,0 2 177,0-2 1,-2-2 346,-4 8 0,-3-2 185,-8 2 0,-1 1 341,1-7 1,0 6-285,-1-6 1,1 6 103,0-6 0,7 6-311,4-6 1,5 2-285,1-2 1,0-9-595,0 3 0,9-6 486,8 1 0,3-4-558,8-8 1,-1-2-57,2-4 1,2-9-246,-8-8 0,-2-2 482,-9 2 0,-5 1 425,-7-6 1,-2 6-342,-3-1 0,-5 10-172,-7 1 0,-1 3-205,1-3 0,0 5 23,0 7 732,7 0 0,-5-8 0,5-2 0</inkml:trace>
  <inkml:trace contextRef="#ctx0" brushRef="#br0" timeOffset="500">1851 354 8218,'-11'-6'1259,"-1"0"1853,8-7-2490,-3 11 1,7 4-149,0 15 1,0 4 25,0 14 1,0-5 143,0 11 0,0 1-681,0-2 0,0 1 119,0-7 0,5-1-846,1-4 0,8 1-107,-3-6 1,3-7-864,-3-6 0,4-1 1734,-3 2 0,3 3 0,3-6 0</inkml:trace>
  <inkml:trace contextRef="#ctx0" brushRef="#br0" timeOffset="642">1626 907 8218,'-19'11'432,"-4"1"0,4-2 449,-4 1 0,6 5 1071,5-5 0,4-1-844,8 1 1,0-5 153,0 5 1,16-1-843,7 2 1,9 1-142,9-7 1,9 5-1618,7-5 1,1 0-146,-6-6 1,0 0 1482,0 0 0,7 0 0,3 0 0</inkml:trace>
  <inkml:trace contextRef="#ctx0" brushRef="#br0" timeOffset="1391">1229 111 7995,'-8'-17'-757,"4"0"1062,-7 0 1,7 5 779,-2 1 0,2 5 660,-2-6-737,4 8-1656,-5-11 0,7 15 6,0 0 0,0 15 642,0 14 0,7 4 0,3 1 0</inkml:trace>
  <inkml:trace contextRef="#ctx0" brushRef="#br0" timeOffset="1958">2612 163 9057,'0'-11'3780,"0"-1"-2773,0 8-1020,0-3 0,2 7-366,4 0 0,-2 2-390,7 3 0,-5 7 432,5 11 0,-5-2-271,6 8 1,-8-2-474,1 2 0,-3 1 476,-2-6 1,-5 4 604,-1-5 0,-8 0 0,5-5 0</inkml:trace>
  <inkml:trace contextRef="#ctx0" brushRef="#br0" timeOffset="2343">2560 405 8250,'-9'-17'94,"3"0"0,-2 5 809,2 1 459,1 7-930,5-11-165,0 13 1,0 2-328,0 11 1,0 12 114,0 6 1,0-2-510,0 2 1,0 0 145,0 5 1,-6-5-138,0 0 1,0-8 275,6 2 1,-5-4 73,-1-1 1,0-7 302,6 1 691,0-9 64,0 5 1,2-8-380,4 0 0,5-2-668,12-4 0,2 3-420,4-9 0,4 8-571,-4-2 0,-4 5 422,-2 1 1,2 0-1395,-2 0 2047,-8 0 0,-2 1 0,-7 5 0,-2-2 0,-10 8 0,-3-7 0,-9 7 0,-5-6 584,0 5 0,-5 1 480,4 5 0,-4 0 831,5 1 0,0-1-917,5 0 1,3 0-177,3 1 1,5-7-652,7 1 1,9-3 77,9 3 1,7 1-537,9-7 0,3 0 279,3-6 0,-5-2-137,-1-4 1,-1-1-74,-10-5 1,-8-3-229,-9 3 1,-4 3-18,-2-3 0,-10 2 65,-7-1 1,-2-3-299,-10 9 0,0-1 228,-5 6 0,7-6-833,4 0 0,9 1 1321,3 5 0,7 0 0,-4 0 0</inkml:trace>
  <inkml:trace contextRef="#ctx0" brushRef="#br0" timeOffset="2917">2941 302 9265,'-8'-18'2101,"-2"1"-1433,-7 0 0,7 0 1516,5-1-1623,3 9 1,9-5-200,5 8 0,17-5-483,5 5 0,13-2 169,-1 3 0,4 1-1420,1-8 0,-1 8 324,-3-1 0,-5 3-1235,-8 2 1296,-7 0 663,-2 0 1,-25 0 445,-11 0 1,-12 7-161,-12 5 1,1 3 897,-1 3 0,-5 1-451,-1 4 0,1-2 1003,5 8 1,6-8-599,1 2 0,7 2-407,-3-2 0,13 6-479,5-6 0,4 6-450,2-6 0,8-6 90,3-5 1,13-8 239,4 1 0,11-3-623,1-2 0,6-7 213,-5-5 1,-1-5 88,-5-6 0,-1 3 309,1-3 0,-8 4 187,-4 2 1,-12 5-395,-5 1 222,-4 7 0,-6 4 321,-8 11 1,-7 13-92,-15 4 0,-7 11-116,1 1 0,-8 2-29,2-1 1,4-5 252,1 5 1,7-7 265,5-5 164,4-4-351,15-8 1,4-7 61,12-4 0,19-12-113,16-6 1,7-3-57,3-2 1,1 5-310,0 1 1,0 7 100,0-2 0,-8 4 68,-3 2 1,-13 2 127,-5 4 1,-11 3 94,-6 9 0,-8-1 244,-10 0 0,-1 3 689,-16 3 1,6-4-102,-6 4 1,8-4-423,-2-2 0,4 1-486,1-1 1,9 0 80,3 1 1,4-7-355,2 1 1,2-3 118,4 3 1,5 1 9,12-7 1,4 5-413,8-5 1,7 0-590,4-6 0,10 0-2646,2 0 3663,15 0 0,-10 8 0,14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14:55.70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241 166 8333,'0'-25'0,"0"6"131,0-4 0,0 3 343,0 3 0,-2 0 303,-4 0-237,4 7 1,-5 0 75,7 5-112,0 3-361,7 9 0,-5 13 133,4 14 1,4 3-107,1 3 0,-1 2-15,1 4 1,-1 2-144,1-7 0,5-1-9,-5-5 0,-1-8-117,1-4 0,1-4 110,5-2 1,-3-5-78,3-1 1,-7-7-190,13 2 1,-8-10 86,8-2 1,-4-7-505,-1 1 1,-1-5 143,0-6 1,0 9-70,1-3 1,-3 4 2,-3-5 609,3 9 0,-13-7 0,6 7 0</inkml:trace>
  <inkml:trace contextRef="#ctx0" brushRef="#br0" timeOffset="399">85 685 8545,'-17'0'-25,"0"0"15,-1 0 0,7 0 3348,-1 0-2558,8 0 0,-1 0-551,10 0 0,13-6-49,11 0 1,13-5-137,10 5 0,7-8-154,11 3 0,-1 1-599,0-1 0,0 5-140,0-6 1,-7 7 415,-5-7 0,-7 8-327,-9-1 663,-9 3 1,-24 2 516,-8 0 1,-10 9-34,-13 9 0,-11 1 321,-12 10 1,1 5-344,-1 6 0,0 7 56,-6-7 1,8 2-387,4-1 0,9-5 205,2 4 0,8-5-978,-2-6 0,11-4-631,7-8 413,3-7 1,4-3 512,3-7 1,11-2 135,7-3 0,6-11 181,-6-7 0,6-2 346,-6 2 0,2 6 43,-2 0 0,-4-1-206,4 7 1,-4 1 637,-2-1 1,1 7-291,-1-2 0,-5 4-108,-1 2 1,1 2-462,5 4 0,-6 3-502,1 9 1,-8-1 185,2 0 0,1 1-1007,-1-1 1487,0 0 0,-6 1 0,0-1 0</inkml:trace>
  <inkml:trace contextRef="#ctx0" brushRef="#br0" timeOffset="980">276 858 8021,'-10'0'-323,"0"0"2485,5 0-710,3 0 274,-6 0-975,8 0-110,0 0-800,8 0 0,1-6-320,9 0 1,1-5-170,4 5 0,-2 0 648,8 6 0,0-8 0,5-1 0</inkml:trace>
  <inkml:trace contextRef="#ctx0" brushRef="#br0" timeOffset="1449">1296 252 8400,'-6'-11'-1,"0"-1"0,-5 7 986,5-7 0,0 6 292,6-5 102,-7 7-695,5-4-793,-6 8 1,8 2 187,0 4 0,0 3-32,0 9 1,2-1-218,4 0 0,1 3 171,5 3 1,1-4-367,-7 4 1,7-4 142,-1-2 0,1 1-614,-1-1 1,3-2 202,-3-3 0,1 3 2,-1-3 0,3-5 151,-3-1 0,-3 2-199,3-2 282,-1-1 397,7-5 0,-1 0 0,0-7 0,1-3 0</inkml:trace>
  <inkml:trace contextRef="#ctx0" brushRef="#br0" timeOffset="1741">1244 650 8384,'0'-17'3403,"2"1"-3242,4 5 1,3-3 50,8 9 1,8-1-1069,4 6 0,6 0 446,5 0 0,-3 0-862,3 0 1,-3 0 681,-3 0 0,-7 2 590,-4 4 0,-11-4 0,-5 7 0,-7-3 0,-3-2 610,-9 7 0,0-5-361,-11 6 1,4-1 1396,2 6 1,0-3-627,-1 3 0,7-3-488,-1 9 1,8-4-554,-1-2 0,3 6-515,2 0 1,7 0 397,5-5 0,11-7-201,6 1 0,9-9 339,3 3 0,7-4 0,-4-2 0</inkml:trace>
  <inkml:trace contextRef="#ctx0" brushRef="#br0" timeOffset="2348">1970 322 8384,'0'-18'335,"0"1"0,0 5 2275,0 1-1799,8-1 0,-4 3 41,7 3 0,1 4-474,5 2 1,2 4-376,4 7 1,-3 3-568,3 15 1,-4 5 466,-2 7 1,-1 7-139,-5-2 1,-3-2-130,-8 2 0,-2-6-582,-4 7 1,-4-9 393,-7 2 0,0-11-7,0-6 0,5-11 25,1-7 693,-1-3 0,-3-5 118,3-9 0,4-1-234,8-16 1,8 2 222,4-2 1,3-2-101,2 8 1,1 0-151,-1 6 1,6 2-125,0 3 0,2-1-255,-2 7 1,-4 0 8,4 6 1,2 0-220,-2 0 0,0 2-30,-5 4 0,-7-2 603,1 7 0,-1-7 0,1 4-220,-1-8 220,-7 0-62,4-8 0,-8-2-77,0-7 1,6 0 299,-1-1 0,1-5 768,-6 0 782,0 0-679,0 6 150,8 0-616,-6 7 1,5 12 86,-7 15 1,0 4-256,0 14 1,-5-4-106,-1 9 0,-8 4-118,3 2 1,-4 2-163,-3-1 1,1 1-292,0-8 0,-1 6 229,1-6 1,0-1-626,-1-10 1,3-4 71,4-8-80,-5-7 568,14-3 0,-5-14 330,7-5 1,2-3-228,3-3 1,3-5 82,4 0 1,3 0 162,-4 6 1,5 2-41,1 3 1,-5-1 305,-1 7-444,1 0 0,-1 6-208,1 0 0,-7 0-4,7 0 1,-8 8-293,2 3 0,-4 7-64,-2 5 1,0-4-332,0 4 1,-2-4 29,-4-2 1,4 1-60,-4-1 871,4-7 0,-5 5 0,-3-5 0</inkml:trace>
  <inkml:trace contextRef="#ctx0" brushRef="#br0" timeOffset="3133">2835 494 8303,'-17'0'269,"-1"0"1,1 0 480,0 0 1,-1 0-35,1 0 0,0 0 228,0 0 1,5 8-60,0 4 0,9 3-369,-3 2 1,4 6-611,2 0 1,2 0-112,4-5 0,3-1-288,9 0 1,7-5 260,3-1 0,3-7-404,-2 2 0,2-4 277,-8-2 1,0-8-60,-6-3 0,-2-5 462,-3-1 1,1 0-164,-7-1 1,0 1 481,-6 0 1,0 0-120,0-1 0,0-5 265,0 0-546,0 0 0,6 6-363,-1 0 1,9 1 103,-3 5 0,5 3-189,1 8 0,-5 0-439,-1 0 488,8 0 0,1 0-235,3 0 480,-4 8 0,-2-6 234,0 3 1,-5 3-56,-1-2 0,-5 0 371,6-6-3,-8 0 238,11 0-67,-5 7 1,1 3-205,1 7 0,-8 0-10,1 1 1,-3-1-218,-2 0 1,6 6-199,0 0 0,-1 6-189,-5-6 0,0 0-498,0-5 1,0-1 261,0 0 1,2-7-1227,4-4 1396,4-4 0,7-4 357,0-4 0,1-10 0,-1-7 0,-6-7 0,1 1 0,0 2 0,5-2 0,0 2 236,0-2 1,1 3 393,-1 2 1,-5 11 1075,-1-4-238,1 11 0,-1-2-638,1 8 1,-9 10-341,3 7 1,-4 10-525,-2 13 1,-2 5-96,-4 6 0,5 1-104,-5 0 0,4 0 291,2 0-58,0-8 0,-8 14 0,-1-4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6T14:06:17.479"/>
    </inkml:context>
    <inkml:brush xml:id="br0">
      <inkml:brushProperty name="width" value="0.08" units="cm"/>
      <inkml:brushProperty name="height" value="0.08" units="cm"/>
    </inkml:brush>
    <inkml:brush xml:id="br1">
      <inkml:brushProperty name="width" value="0.06" units="cm"/>
      <inkml:brushProperty name="height" value="0.06" units="cm"/>
    </inkml:brush>
  </inkml:definitions>
  <inkml:trace contextRef="#ctx0" brushRef="#br0">118 0 7910,'0'17'1035,"0"-4"-808,0-13 1321,0 0-1620,0 13 0,3-10-9,7 7-141,-7-7 196,10-3-323,-13 0 242,13 0 0,-6 0-393,13 0 306,-14 0-68,20 0 1,-19 0-53,13 0 162,-14 13-217,20-10 207,-22 11 0,12-5 32,-6 1-116,-7 0 152,10 3 0,-13-6 57,0 12 0,0-9 13,0 10 1,0-10 108,0 9 1,-10-9-97,1 10 0,-5-11 306,5 11-271,-8 0 0,-12 9 123,-1 1 1,1-11-21,-1 1 0,11-4 183,-1 4 1,4-4-14,-4-6 379,-6-7-828,10 24 352,-1-24-575,4 10 282,13-13 0,3 0-36,7 0 0,7 0 53,12 0 1,1 0-27,-1 0 1,4 0 6,6 0 0,-16-10 56,6 0 1,-6 0 31,7 10 1,-11 0-17,1 0 0,-10 4 90,9 6 1,-12-4-56,3 14 0,-7-1 259,-3 11 0,-13-1-49,-7 1 1,-6 9 70,-3 0 0,3 10-162,6-9 0,-6 9 19,6-10 0,-3 0-186,4-9 0,2-1 401,7 1-530,7-1 13,-10 1-210,13-14 212,0-3 26,13-13 1,0-3-16,7-7 1,6-3 103,-6-7 1,-4-3-28,4 13 0,-11-9 36,11 9 0,-10-10-25,10 11 67,-14-14 30,7 19 157,-13-22-85,13 23 110,-9-10-215,9 13 1,-13-3-465,0-7 369,0 6 0,-4-9-8,-6 13 24,7 0 23,-23 0 1,20 0 72,-14 0-14,13-13 144,-19 10-178,23-10 380,-23 13-232,22 0-87,-9 0 1,10 0 66,-7 0-498,7 0 256,-10 0 285,13 0-167,0 0 0,13 0-6,7 0 0,-4 3-42,4 7 1,-1-7 24,11 7 0,-1-7 12,1-3 1,-11 0 28,1 0 1,-1-3-129,11-7 0,-1 4 121,1-14 1,-1 10-23,1-9 0,-4 9 30,-6-10 0,6 1 57,-7-11 32,8 1 0,2-1-74,0 1 0,-12-1 94,-7 1 1,3 9-92,-3 1 0,3 9 327,-4-10-202,-5 14 240,9-8-163,-13 14 35,0 0-28,0 14 90,-13 2 1,9 23-240,-5 0 1,2 4 25,-3-4 1,7 4-107,-7 6 0,7 7-157,3-7 0,0-4-258,0 5 1,0-5 186,0 4 1,0 4-53,0-14 0,0 0-12,0-9 1,0-11-359,0 1 1,3-4-118,7 4 748,6-7 0,14-13 0,-1 0 1</inkml:trace>
  <inkml:trace contextRef="#ctx0" brushRef="#br1" timeOffset="482">1294 265 7974,'13'17'-728,"-10"-4"1,14-13 1225,-7 0 0,-4 0 66,14 0-350,-1 0 1,21-4-204,-1-5 0,0 2 103,-9-13 0,9 4-210,0-4 0,4-2 82,-4 12 0,-6-13-99,6 3 1,-6 4 176,-4-4-275,1 14 395,-1-21-4,-12 24 192,-4-10-273,-13 13 0,-13 0-178,-7 0 1,-6 3 96,-4 7 0,-2-3 40,-8 12 0,8 1 70,-8 9 1,-2 1 10,2-1 0,1 1-123,10-1 0,-1 1-11,1-1 0,3 1-71,6-1 1,-3 1 119,13-1 1,-9-9-69,9-1-37,0 1-66,10 9 56,0-12 1,3 6-106,7-14 162,6 1 0,14-10-6,-1 0 0,1-3 22,-1-7 0,4 4-26,6-14 0,-6 10-153,6-9 0,-6 9 90,-4-10 1,11 10-127,-1-9 1,0 9 60,-9-10 0,-1 14-176,1-4 0,-1-3 33,1 3 1,-11 0-523,1 10 807,-14 0 0,7 13 0,-13 4 0</inkml:trace>
  <inkml:trace contextRef="#ctx0" brushRef="#br1" timeOffset="646">322 825 1292,'90'0'51,"0"0"0,-1 0 1,1 0-1,-1 0 0,1 0 1,-1 0-1,30 0 1,13 0-1,-11 0 0,-32 0 1,-54 0 1540,-51 0 1,6-3-1568,20-7 0,6 3 540,14-12 1,12 2-947,7-2 1,17-8-5,3 8 1,12 2 192,-2-2 0,-7 12 192,-3-3 0,-7 7 0,-3 3 0,0 0 0</inkml:trace>
  <inkml:trace contextRef="#ctx0" brushRef="#br1" timeOffset="940">1804 1031 8570,'-29'-13'-783,"13"6"907,6-12 1,10 12 372,10-3 0,16-3-388,13 4 0,13-1-269,-3 10 1,7 0 39,3 0 0,-13 0 172,-7 0 0,-6 10 51,-4-1 0,1 14-5,-1-3 0,-12 6 1,-8 4 0,-5 9-24,-4 0 0,-13 13 166,-7-2 0,-6-5 51,-4 4 1,1-13-90,-1 4 0,1-8 154,-1-2-200,1-1 0,13-9-715,6 0 365,7-14 0,19 4 100,13-20 0,14-6-8,16-14 1,10-2-232,-1-8 1,11 8-278,-10-8 0,-1 11-170,-9 9 1,0-6 289,0 6 0,-13 7 489,-7 4 0,-6-8 0,-4 1 0,1-14 0</inkml:trace>
  <inkml:trace contextRef="#ctx0" brushRef="#br1" timeOffset="1088">2894 1208 8570,'46'13'-630,"-3"-10"-756,-14 7 1195,0-7 979,1-3-583,-1 0 0,-9 10 90,0 0-182,-69-4 0,-57-4 1,1-1-1,57 0 37,112-1 0,56 0 0,-56 0-56,-125 0 0,-52 0 0,52 0 0,106 0 1,56 0-1,7 0 0,-46 0 193,-52 0-236,-7 0-80,11 0 0,-11 0-614,7 0-988,-7 0 1631,23 0 0,-10 13 0,14 3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6T14:06:27.182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485 1 9826,'-16'0'376,"3"0"-139,13 0 373,0 0-558,0 13 0,0-7-63,0 14 10,0-14 1,3 17-287,7-13 210,-7 0 0,10-7-219,-13 7 3,0-7-255,13 10-56,-9-13 153,9 0 325,-13 14 39,0-11 1,3 20-81,7-13-246,-7-1 287,10 4 1,-13-6 125,0 13 74,0-14 1,0 20 0,0-9-1</inkml:trace>
  <inkml:trace contextRef="#ctx0" brushRef="#br0" timeOffset="972">191 295 8957,'0'17'336,"0"-4"-152,13-13 113,-10 0-27,23 0-116,-9 0-26,12 0-151,1 0 0,-1 3-75,0 7 24,-12-7 1,6 13-128,-13-6 79,-1-7 1,-9 24 45,0-8 1,-3 1 102,-7 9 1,0-12-127,-19 22 1,6-13 132,-16 13 1,6-6-99,4-3 1,-11-1 76,1 1 0,0-4 158,9-7-63,1 8 1,3-21-203,6 14 36,7-14 114,0 7 0,13-22-230,0-1 0,3-13 125,17 3 1,-1-6 53,11-3 0,-1 9 2,1 0 0,9 1-16,0-11 0,1 11 205,-11-1 0,1 4-241,-1-4 1,0-3 124,1 13 1,-1-3 0,1 3 0,-11 7-153,1-7 1,0 4 47,9-4 1,-9 7-291,-1-7 229,-12 6 1,6 8-325,-13 6 161,0-7 130,0 23 0,-3-19 110,-7 12 0,3-12 50,-12 3 1,12-4 391,-3 4-330,-6-7 1,10 10 188,-14-13-149,13 13 1,-9-9-27,6 5 1,7-2 77,-7 3-37,7-7-227,3 23 1,-3-13-130,-7 7-60,6 6 245,-9-9 1,10 9-402,-7-7 346,7 8 1,-13-11 35,6 13 1,7-9-60,-7 0 0,-3-11 206,3 11-29,-13-13 1,16 16-83,-12-14 0,9 11 100,-10-10 1,10 9-19,-9-9 112,12 0-68,-19 3 51,23-10-46,-23 11-67,22-14-152,-9 0-54,13 0 467,0 0-204,13 0-2,4-14 1,12 8-128,1-14 1,9 14-63,0-4 0,4 3-66,-4-2 1,-3 5 206,13-6 0,-3 4-375,3-4 1,7 7 82,-7-7 1,-7 7-42,-2 3 1,2 0 226,-3 0 0,1 0 0,-11 0 0</inkml:trace>
  <inkml:trace contextRef="#ctx0" brushRef="#br0" timeOffset="1272">1015 89 10406,'-16'-16'-243,"3"3"249,13 13 377,0 0 0,0 13-286,0 6 1,13 17-82,7 4 0,-4 9-120,4-10 0,-10 10 123,9-10 1,-9 4-226,10-4 1,-14-3-42,4 13 1,-7-13 185,-3 3 0,0 4-216,0-4 1,-13 1 119,-6-11 0,-4 0 72,3 1 0,-6-10 66,6-1-259,-6-12 204,-3 6 56,-1-13 1,14-26 0,3-7 0</inkml:trace>
  <inkml:trace contextRef="#ctx0" brushRef="#br0" timeOffset="1497">1251 60 10525,'16'0'-347,"-2"-4"634,-14-6 31,13 7 0,-10-7-149,7 20 0,-7 10 0,-3 19 0,0 7-26,0 13 1,0 3-32,0 7 0,3 6-267,7 13 1,-7-9 24,7-1 0,-3-2-346,3 2 0,-7-6 138,7-13 1,3-3-225,-3-7 0,-1-7-330,-9-12 128,13-1 711,-9-12 0,22-4 0,-10-13 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6T14:06:30.41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1 561 7940,'19'0'-740,"1"0"777,-1 0 1,14 0 0,3-4-25,3-5 0,11-5-109,-11-5 71,13-7 1,-16 9-1,10-9-80,-3 6 0,-4-6 149,-10 7-85,-12 6 0,6-4 0,-10 11-29,3-4 47,-9 0 10,6 10 0,-26 0 0,-7 0-14,-6 0 1,-4 13 31,1 7-11,-1 6 1,1 3-1,-1-2 92,1-8 0,0 7-87,-1-6 9,14 6 0,-7-6 0,10-4-31,-4-3-6,11 10-43,-20-20-118,22 24 181,-9-24-7,26 10 1,4-13 0,12-3-3,1-7 0,-1 3-22,1-12 19,-1-1 1,10-9-1,1 2-6,-4 8 1,6-7 97,-3 6-51,1-6 0,-11 6 0,1 4-10,-1 3 1,-9-7 97,-1 10-104,-12 0 77,6 10 1,-16 14-63,-7 5 1,-10 17-10,-19 3 1,6 14-8,-6-4 0,-7-3-3,-3 3 0,3-10 10,-3 10 0,13-13-7,-3 3 1,6-6 220,4-3-197,-1-1 17,1-13-15,12-2 1,11-14-107,25 0 1,1-14 36,19-5 1,7-7-11,3-4 1,7 1-46,3-1 0,0 1-173,0-1 1,0 1 267,-1-1 0,-8 1 0,-1 0 0,-13-1 0,3 1 0,3-4 0,-2-6 0,-4 6 0,-17-6 0,4 6-4,-13 3 0,0 11 164,-10-1 0,0 10 175,0-9 0,-3 12-109,-7-3 1,3 10-162,-12 10 1,2-3 68,-2 12 0,-8 11-69,8 9 0,-4 10 13,3-10 0,-3 11-153,14-11 1,-11 10 92,10-10 0,0 0-300,10-9 56,0-1 236,0 1 53,0-14 0,4-3-65,5-13 1,18-13 3,12-6 1,3-17-67,-2-4 0,2 1-133,7 10 1,-3 9 43,-7 0 0,-6 14-477,6-4 630,-6 7 0,-17 16 0,-2 3 0</inkml:trace>
  <inkml:trace contextRef="#ctx0" brushRef="#br0" timeOffset="180">943 1032 8542,'-29'20'-116,"-1"-1"0,11-12 201,-1 3 0,13-4 57,-2 4 1,5-4 80,4 14 0,13-13-418,7 2 0,9-5-39,11-4 1,-1 0-60,20 0 1,-7-13 216,17-7 0,3-16-113,-3-3 1,9-14-432,-9 4 0,10-6 437,-11-4 0,-28 28 0,-1 0 183,30-38 0,-4 7 0,-16-7 0,7-6 0,-10-1 0</inkml:trace>
  <inkml:trace contextRef="#ctx0" brushRef="#br0" timeOffset="889">1768 89 8542,'0'-19'-379,"0"-1"496,0 14 466,0-21-244,0 24-381,0-10 0,0 26 39,0 7 0,0 19 206,0 10 1,0 7-253,0 3 1,0 0 85,0-1 0,0-2-41,0-7 1,0 4 29,0-14 1,0 0-374,0-9 361,0-1 0,0-9-26,0-1 341,0-12-251,0 6 0,0-16-315,0-7 0,3-10 106,7-19 1,10 3 76,19-13 1,-6 3 44,6-3 0,-3 6-13,3 14 0,-6 3-16,6 6 0,-6 4-114,-4 6 11,1 7 1,-4-7 82,-6 20 1,-7 6 17,-13 13 0,0 1 26,0-1 0,-13 11 43,-7-1 1,-6 0 0,-4-9 0,1-4 15,-1-7 1,11 8-61,-1-8 23,0-6-552,4 14 188,3-24 92,13 10 1,13-13 106,7 0 1,9-3-130,10-7 0,-6-7 286,6-12 0,4 0 0,-4-1 0,1 1-104,-11-1 104,0 1 40,1-1 120,-1 1 688,-12 12-568,-4 4 1,-16 17-38,-7 5 0,3-2-207,-12 13 1,9-1-17,-10 11 0,14-1 92,-4 1-471,-7-1 340,14 1 1,-10-11-389,13 1 354,0-14-21,0 7 81,13-26 0,3-3-35,14-13 1,-1-1-1,1 1 0,-1-11 26,1 1 0,-1 0 8,1 9 1,-1 1 293,1-1-295,-1 1 410,0 0-230,1 12 15,-14 4 0,-3 29-74,-13 14 1,0 3 76,0 16 0,0-10-142,0 10 1,-3-3-126,-7 3 0,7-3 52,-7-7 1,7-6-197,3 6 0,0-6-167,0-4 1,-10-9 116,0 0 1,0-11-465,10 11 100,0-13 622,0 6 0,0-13 0,0 0 0,0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24:01.62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346 53 8578,'-8'17'0,"-1"0"464,-8 1 0,-3-7-85,-3 1 1,2 1-251,-8 10 0,8-4 121,-2 4 1,12 4-164,5 2 1,4-4-84,2-2 1,10-6-207,7-5 0,15-4 118,15-8 1,10-2-152,7-4 0,-3-11-189,3-12 1,-9 0 166,3-6 1,-14 11 174,-9-11 0,-16 4-39,-13-3 1,-6 5 702,-6 0 0,-13 10-264,-16 1 1,-13 9-203,-10 9 1,-9 4-287,-2 7 0,2 8-503,-2 16 0,1 7 554,11 4 0,5 12 142,6 5 0,17 5-1045,6 1 0,11-10 580,12-7 0,0-9 442,0-15 0,8-10 0,4-13 0,-3-3 0,3-2 0,-7 0 195,7 0 1,-8-2 277,2-3 0,3 3 848,3-4 0,9-2-705,2 3 0,13-7-111,-1 6 0,11-5-110,0 5 1,10-2-365,2 3 1,7 3-365,-2-4 1,-1 4-481,1 2 0,-3 6 137,-3-1 1,-3 1-538,-19-6 0,-4 0 1213,-14 0 0,-8-15 0,7 3 0,-7-13 0</inkml:trace>
  <inkml:trace contextRef="#ctx0" brushRef="#br0" timeOffset="158">917 191 8578,'17'-17'0,"-7"-6"194,-5 0 1,3 0 397,-2 5 1,0 7 1056,-6-1-549,0 8-1549,0-3 0,0 20 402,0 4 0,0 14-170,0 4 1,0 7-143,0 10 0,0 6-260,0-1 0,0 1 292,0-6 1,0-6-226,0 0 1,2-13-196,3 1 0,3-11 747,4 0 0,3-11 0,-5-20 0,7-11 0</inkml:trace>
  <inkml:trace contextRef="#ctx0" brushRef="#br0" timeOffset="383">1349 156 8578,'16'-11'-877,"-5"-1"0,-3 1 439,-8-6 0,0 5 2288,0 1 0,-2 7-754,-4-2 0,-5 4-1249,-13 2 1,1 10 36,-11 7 1,1 8-78,-13 9 0,6 1 151,-6 0 1,7-1-187,-1 1 0,9-1-459,2 1 236,8-8-198,-4-2 492,16-16 0,14-1-103,13-8 0,10 6 112,1 0 1,12 7 30,5-1 1,4 3-106,2 2 1,-1 1-164,1-1 0,-6 6 385,0 0 0,-9-6 0,-2-5 0,-1-8 0,-7 3 0</inkml:trace>
  <inkml:trace contextRef="#ctx0" brushRef="#br0" timeOffset="624">1487 243 8578,'0'-25'-1750,"0"0"1313,0-4 0,-1 6 1410,-5 12 0,4 1-257,-4 4 1,4 6-749,2 0 0,0 10 11,0 13 1,0 6 211,0 11 1,0-2-73,0 9 0,0-3-204,0 2 0,0 2-191,0-8 0,0 1 180,0-7 0,0-5-212,0 0 0,2-8-180,4 2 418,-4-11 0,7-5 135,-3-7-25,-4 0 0,13-7-150,-3-5 1,-2 2-102,1-1 0,1 1-92,5-1 1,0 1 101,1 4 1,-1 3 200,0-9 0,0 6 0,1-5 0,-1-1 0,0-5 0</inkml:trace>
  <inkml:trace contextRef="#ctx0" brushRef="#br0" timeOffset="784">1747 295 8578,'17'0'0,"0"0"-131,1 0 1,-7 0 300,1 0 519,-1 0 0,7-6-265,-1 0 0,0 1-486,1 5 1,-1 0-50,0 0 0,-2 1-366,-3 5 0,3 0 122,-3 11 0,-4-3 219,-3 9 0,-5 4-296,-5 1 0,-7 5 41,-11 2 0,2-1-335,-8 1 726,0-8 0,-13-10 0,-2-9 0</inkml:trace>
  <inkml:trace contextRef="#ctx0" brushRef="#br0" timeOffset="1083">2075 1 7876,'10'9'-687,"0"5"2444,-5-8 1,-1 13-980,8-2 1,-3 20-294,3 3 0,3 10-423,-3 8 0,1 9 136,-1 8 0,3-2-298,-3-10 1,-3-3-259,3-8 0,-8-8-430,1-4 0,3-17-58,-2-5-758,0-13 1900,-6 3 1,-2-16-236,-4-3 0,4-5-37,-4-1 0,-1-8-95,1-4 0,0-1-174,6 1 1,0-4 344,0 4 1,6-3 130,0-3 0,1 8 33,-1 4 1,-2 4 173,7 2 0,-1-1-772,2 1 1,3 5 98,-4 1 0,5 7-588,1-2 0,6 6 411,0 6 1,6 2 411,-6 3 0,8 5 0,-4-7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6T14:06:36.626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0 472 9512,'16'0'-2205,"-2"0"2505,-14 0 623,0 0-785,13 0-22,-10 13-84,10 4 15,-13 12-68,0 0 17,13 1-111,-10-1 33,10 1 26,-13-1 1,0-9-15,0 0 93,0-14 8,0 7 1,0-10-56,0 7 8,0-6 81,0 9-41,0-13-220,0 0 14,0-13 0,10-4 177,0-12 0,0-1 30,-10 1 0,0-1-31,0 1 0,10-1 59,0 1-31,12 0 0,-15-1 1,13 1 0,-11 9 90,11 0 0,-10 4-55,10-4 0,-1 4-43,11 6 1,-11 7-36,1-7 21,0 7-36,9 3 1,-9 10-35,-1-1 1,-12 14 23,3-3 1,-7 9 9,-3 11 1,0-8-13,0 8 1,-13-8 65,-7-2 0,4 9 42,-4 0 1,10 1-50,-9-11 178,-1 1 100,-9-1-152,-1 1 1,11-14-29,-1-6-33,13-7-161,-6-3-77,13 0 65,0 0 0,10-3-35,0-7 1,13 7-9,-4-7 1,-2-3-176,2 3 1,1-3 182,10 3 0,-1 7 124,0-7 1,14-6 0,3-1 0</inkml:trace>
  <inkml:trace contextRef="#ctx0" brushRef="#br0" timeOffset="549">766 89 9534,'-16'13'-1228,"2"7"1392,14 19 0,0-3-92,0 13 0,0-9-53,0 9 1,0 0-43,0 10 0,0-4 0,0-6 0,0 4 32,0-14 0,0 0 11,0-9 0,0-11-248,0 1 197,0 0-260,0-4 117,0-3-28,0-13 29,0 0-33,0-13 139,0 10 28,0-10 1,0 9 118,0-5-125,0 5 0,0-12 82,0 6-25,0 7 0,0-14 60,0 8-31,0 5-23,0-9 1,4 3 104,6 1-15,-7-1 0,10 10-110,-13-13 36,0 9 0,0-12-8,0 6 0,0 7 15,0-10 1,0 10 1,0-7-152,0 7 97,0-11 75,13 1 39,-10 10-88,10-10 1,-9 3 28,5 0 50,-5 1-106,22 9 1,-13-4-32,7-6-24,6 7-100,-10-10 1,14 13-244,-1 0 393,-13 0 1,11-13-1,-11-3 1</inkml:trace>
  <inkml:trace contextRef="#ctx0" brushRef="#br0" timeOffset="1249">1296 207 7589,'0'16'38,"0"-3"68,0-13 50,0 0-114,13 0 0,4-9 57,12-1 0,-9 0-4,-1 10 0,1 0 59,9 0-32,1 0 1,-1 0-1,1 0 0,-11 10-103,1 0 0,-13 13 47,2-4 1,4 7-119,-3 4 0,0 3 92,-10 6 0,0-6-62,0 6 0,-3 3 30,-7-2-134,7-1 0,-20-10 96,13 1 0,0-11-312,10 1 23,-13-13 181,10 6-140,-10-13 177,13 0 1,0-4 94,0-5 0,0-8-19,0-12 5,0 12 1,0-9 0,0 10 0</inkml:trace>
  <inkml:trace contextRef="#ctx0" brushRef="#br0" timeOffset="1949">1443 413 9534,'-16'0'0,"0"0"-739,6 0 0,7 3 258,-7 7 1136,-7-6-330,14 9-126,-10-13-118,13 0-36,0 0 4,13 0 0,3 0-251,14 0 1,-10-4 13,-1-5 0,1 5-477,9-6 552,1 7 0,-4 0-190,-6-7 428,6 7-184,-10-10 0,4 13 307,-1 0-230,-12 0 130,6-13 0,-10 9 93,7-5-119,-7 5 0,10 1 16,-13-7 1,4 7-32,6-7 0,-4-3-65,14 3 1,-10-9 64,9 9 0,-9-3-112,10 3 0,-14 3-2,4-12 1,6 12-38,4-3 1,-7 4-59,-3-4 21,6 7-111,-12-10 25,22-1 193,-23 11-44,10-10 212,-13 13 18,0 0-124,0 13 1,0 4-55,0 12 0,0 0-26,0 1 0,0-1 30,0 1 0,0-1-432,0 1 300,0-1 0,0 1-206,0-1 1,0-9-7,0-1 76,0-12 108,13 6 1,-6-13 29,12 0 0,-9-13 167,10-7 0,-10-6-102,9-3 0,-12-1 62,3 1 1,3-1-45,-3 1 1,3 9 362,-4 1-83,-5-1 9,9-10 1,-10 4-92,7 7 198,-7 6-92,10 13 1,-13 3-147,0 7 0,0 6-140,0 13 1,0 11 64,0-1 1,0 4-268,0-4 1,0-6 103,0 6 1,0 3-231,0-2 194,0-1 1,10-10-786,0 1 57,0-14 834,3-3 0,3-13 0,14 0 1</inkml:trace>
  <inkml:trace contextRef="#ctx0" brushRef="#br0" timeOffset="2312">2533 60 8397,'30'0'7,"-1"0"1,10 0-93,1 0 0,-1 0 124,-10 0 1,1-10-78,-1 0 108,1 0 1,-1 7 5,1-7 18,-14 7 11,-3-10-38,-13 13 0,-13 13 23,-7 7 1,-6 9 116,-3 10 0,-11-3-126,1 13 0,-10-9 0,10 9 0,3-13 75,16 3 0,-6-3 106,6 3 0,7-6-242,3 6 1,7-16-194,3-3 0,13-14-103,7 4 1,6-7 152,4-3 0,9-3-133,0-7 0,13-6 93,-2-13 0,-5 2-294,4 8 0,-13-7-136,4 6 603,-8-6 0,-2-4 1,-1 1-1</inkml:trace>
  <inkml:trace contextRef="#ctx0" brushRef="#br0" timeOffset="2841">2651 295 9874,'13'-16'-338,"7"6"1,9-3 134,10 3 1,-3-3 67,14 3 1,-5 7-144,4-7 0,4-3 99,-14 3 1,0-3 122,-9 3 0,-1 7-131,1-7 1,-4 4-102,-6-4 61,6 7 158,-23-10 0,10 9-135,-13-5 211,0 5 1,0-12-50,0 6 362,0 7-73,0-23-22,0 22-86,-13-22-204,10 23 80,-10-10 1,13 16-238,0 7 203,0 6 1,0 14-179,0-1 0,3 1-5,7-1 1,-7-9 147,7-1 0,-7 1 72,-3 9 1,0 1-126,0-1 190,0 1 1,-10 9 91,0 0 1,-3 4 196,4-4 1,5-3-48,-6 13 1,7-9 27,3 9 1,0-13-173,0 3 0,0-6 32,0-4 1,3 1-223,7-1 0,-3-13 111,12-6 1,1-7-177,10-3 40,-1 0 0,0-13 36,1-6 1,-10-7-46,-1-4 0,-9 1-4,10-1 0,-14 1-125,4-1 190,-7 1 1,-6 3-464,-7 6 346,-6-6 0,-14 23-170,1-7 1,9-3-32,1 3 1,9 0-45,-10 10 1,10 0-130,-9 0 473,12 13 0,-6-10 0,13 24 0,0-11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6T14:06:54.384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165 563 10696,'-21'20'693,"0"1"0,7 0-562,0 0 0,1 2-5,-8 5 1,7-3-163,0 10 1,7-7-121,-7 6 97,10-8 1,-3 4-69,14-9 1,4-10-113,10-4 1,9-5 124,5-2 0,6-16-21,8-5 1,-3-11 91,10 4 0,-10-9 108,2 3 0,-4-3 58,-2 2 1,-5-4-49,-9 4 1,-3 5 87,-18 2 0,0 5-98,-7 2 0,0 0 14,0 1 1,-16 6-335,-5 0 0,-14 9 118,1-2 0,-6 7-23,-1 7 0,-8 5 55,1 9 1,-1 6 97,7 1 0,3 2 63,4-2 0,5-5-145,10 5 1,8-5 60,5-2 1,5-7-194,2-1 197,0 1 0,9-2-17,5-5 1,14-5 0,4-2 0</inkml:trace>
  <inkml:trace contextRef="#ctx0" brushRef="#br0" timeOffset="656">623 355 12302,'0'-12'-2587,"9"-7"2995,-7 17-96,7-7 0,-9 11-396,0 5 0,0-2 24,0 9 0,0 0 7,0 6 1,0 1 16,0 0 0,0 0-90,0 0 129,0-1 0,0 1-233,0 0 63,0 0 1,0 0 166,0-1 0,-2-6 98,-5 0 0,5 0-65,-5 7 0,-2 0 41,2-1 0,0-6-33,7 0 0,-7 0-42,0 7 137,0 0-171,7 0 0,0-8-23,0 1-63,0-9 41,0 4 170,0-9-120,0 0-95,0-9 0,2-3 117,5-8 1,-4 6 56,4 0 1,-3 0 31,3-7 0,-5 7 8,5 0 1,-2 0 26,2-6-65,-5-1 1,14 0 6,-9 0 0,3 3 58,-3 4 0,-3-2-99,10 9 67,-9-9 0,13 6 55,-4-4 1,-2 5-93,1 9 0,-6 0-60,7 0 1,-7 0-31,7 0 1,-9 3-256,2 3 1,2-1-46,-2 9 1,0-7-136,-7 7 257,0 0 1,0 6-10,0 1 0,-7-7 74,0 0 339,-9 0 40,4 7 496,-9-1 162,1-8-101,-1 7-258,9-17-129,3 7-508,9-9-24,0 0-253,9 0 0,-4-7 385,9 0 1,-7 0-42,6 7 0,1 0 0,7 0 0</inkml:trace>
  <inkml:trace contextRef="#ctx0" brushRef="#br0" timeOffset="899">768 750 12302,'-14'9'221,"1"5"1,6 5-2164,-7 1 2157,0 1 0,-7 0-13,0 0 1,3 0 115,4-1 1,-2 1-197,9 0 0,-7 0-130,7 0 1,0-7 221,7-1-487,0 1 1,9 5 84,5-5 1,5-5 90,1-9 1,1 0-82,0 0 0,0-9 249,0-5 0,0-12-122,-1-1 1,1-1 129,0 7 1,-3 0-83,-4 0 0,-2 1 77,-5-1 1,-5 7 249,5 0-306,-5 0 0,-11 3-362,-5 4 1,-4 4 63,-3 3 0,0 3 188,0 4 0,-6 4-83,-1 10 1,0 0 133,7 0 1,7-8 218,1 1-152,8 0 0,-4 7 0,9 0 0</inkml:trace>
  <inkml:trace contextRef="#ctx0" brushRef="#br0" timeOffset="1299">1226 479 16405,'9'-11'677,"3"2"0,2 2-644,0 0-467,-10 0-33,6 7-58,-10 0 0,-3 2 414,-4 5 1,-4 5 141,-10 8 1,0 8-191,0 0 0,-6 2-36,-1-2 0,-7-3-123,7 10 1,1-7 25,6 6 1,0-8 174,0 1 0,0-3 214,1-4 0,1-6-142,5 0 1,3-9-149,4 2 187,4-5 0,-3-2-260,12 0 1,-1-9 222,9-5 0,0-2 108,7 2 0,-1-2 100,1 9-161,0-10 0,0 15-131,0-5 1,-7 5 26,-1 2 1,-6 0-75,7 0 1,-7 0 173,7 0 0,-9 2-367,2 5 0,-3-5-330,3 5 229,-4-4 1,6-1-33,-9 5 340,0-5 0,-3 8 203,-3-10 0,3 9 0,-6 2 0</inkml:trace>
  <inkml:trace contextRef="#ctx0" brushRef="#br0" timeOffset="1523">1309 563 11821,'12'-12'1328,"-3"1"-436,-9 4-1957,0 4 645,9-6 665,-6 9-562,6 9 1,-9 3 209,0 9 0,0-1-59,0 1 1,0-7-276,0 0-164,0 0 607,0 7-92,9-1 0,-4-8-406,9-5 0,-7-2 483,7 2 0,-7-5 22,6 5 1,1-5 0,7-2 0</inkml:trace>
  <inkml:trace contextRef="#ctx0" brushRef="#br0" timeOffset="1715">1393 979 13713,'-21'32'820,"0"-9"-259,0-9 3,10-9-258,1 13 1,13-15-866,4 4 0,4-3 294,10 3 0,9-5 0,5 5 0,4-7 8,3-7 1,-1 3 135,1-10 1,0 0-247,-1-7 1,1 0 71,-1 1 0,1-1 0,0 0 1,-10 0 1060,-4 0-632,-5 1 1,-2-10-1,0-3 1</inkml:trace>
  <inkml:trace contextRef="#ctx0" brushRef="#br0" timeOffset="2758">1559 625 17145,'0'12'-2191,"0"-3"0,0-7 1995,0 5 1,-2-5 1744,-5 5-619,5-4-310,-8-3-399,10 9 1,-2-7 110,-5 5 247,5-5 293,-7-2-578,-1 0-873,8 0 640,-7 10 1,6-8-62,-4 5 0,5-5 0,-7-2-289,9 0 0,-2 0-290,-5 0 579,4 0 0,-6 0-702,9 0 194,-9 0-64,7 0 88,-8 0 539,1 0 11,7 0-40,-8 0 0,10-2-266,0-5 22,0 5-2,0-8 46,-9 10 239,7-9-473,-7 7 280,9-17 4,0 17 218,0-7 11,0 0-157,0 6 150,0-6-403,0 9 1047,0 0-485,0 9-273,0-6-31,-10 15 227,8-6 0,-7 2 420,9-1-684,0-8 39,0 14-280,0-17-43,0 7 332,0 0-203,0-6-252,0 6-253,0-9 1149,0 0-329,0-9 0,2 6 434,5-4 1,-5 3 95,5-3-116,-4 5 0,-3-10-406,0 5-11,0 5 1,9-8 509,-7 1-161,17 7 0,-15-14-502,10 9 1,-7 0 119,7 7 1,-7 0-385,7 0 0,-7-7 622,7 0 0,-7 0-191,6 7 1,-6 0-76,7 0 1,-7-2-235,7-5 255,-9 5 0,13-17 0,-6 7 0</inkml:trace>
  <inkml:trace contextRef="#ctx0" brushRef="#br0" timeOffset="4001">2308 375 13830,'21'0'297,"0"3"-392,0 4-154,0-5 1,-1 9 60,1-4 1,0-4 30,0 4 0,-3-3-200,-4 3 269,5-4 0,-15 6-985,10-9 769,-9 9 1,4 3-83,-9 8 0,-9 1 414,-5 0 0,-7 0 299,-7 0 0,5-7-23,-4-1 0,-3 1 29,2 7 0,-9-2-36,2-6 1,5 4 155,2-10 0,-2 6-50,2-6 1,1 0 159,6-7-135,9 0-382,-6 0 0,18-2-235,0-5 0,16-2 302,12-5 1,11-5 18,3 6 0,-1 1-260,8-2 0,-5 3 216,-3-3 1,8-2-261,0 9 0,-1-3 200,-6 3 1,-3 5-223,-4-5 0,2 3 126,-9-3-372,-1 4 115,-15-6 363,-3 9 1,-18 2 2,-5 5 1,-11-2 15,-3 9 0,-7-3 123,7 3 1,-2 5-25,3-5 1,3-3 215,-3 3 1,4 0-45,2 7 1,0-7-13,0-1 0,7 1-293,0 7 0,10 2-178,-3 5 0,4-5-495,3 5 365,0-5 1,3-2-302,4 0 1,-3-8 26,10 1 1,-7-9-676,7 2 288,-9-5 121,13-2 836,-16 0 1,10 0 173,-5 0 0,-5-2 139,5-5 1,-4 2-173,-3-9 0,2 8 244,5-8 0,-5 7-58,5-7 0,2 7 29,-2-7 1,9 0 32,-2-7 1,-2 3-225,2 4 1,0-5 123,6 6 0,-6 1-219,0-2 1,0 7 593,7-7-466,0 10 0,-1-6-173,1 10 1,-7 0-174,0 0 1,-9 3-753,2 4-87,-5 4 624,-2 19 1,-9 0 203,-5 5 0,-5-5 183,-2-9 1,1-7 225,-1 0 0,0 0 21,0 6 1,0-1 342,1-5 414,8 4-648,-6-6 0,15 2-388,-4 0 1,7-10-679,7 3 1,7-5 236,14-2 0,2-2-145,5-5 0,4-4 274,-4-10 316,-5 0 0,9-9 0,-7-2 1</inkml:trace>
  <inkml:trace contextRef="#ctx0" brushRef="#br0" timeOffset="4851">3016 334 14968,'0'-21'-765,"0"0"649,0 0 0,-7 0-106,0 1 0,3 8 100,10 5 0,6-2 424,9 2 1,0 0-420,-1 7 1,1 7-136,0 0 0,0 9-162,0-2 1,0-2 192,-1 1 1,-6 1-170,0 7 0,-9-7 327,2 0 1,2 0-740,-2 7 503,0-1 1,-14 1 227,0 0 1,-9 0 527,2 0 1,-5 2 58,-1 4 1,-1-3 58,0 3 0,0-4 51,0-2 0,0 0-109,1 0 1,6 0 541,0-1-253,9 1-948,-4 0 1,9-7-176,0 0 1,9-10-204,5 3 0,5-7 368,1-7 0,1 3-5,0-10 1,0 0 174,0-7 1,0 0 47,-1 1 1,1-1 5,0 0 0,-7 0 37,0 0 0,-3-6 221,3-1 0,5 0 18,-5 7 0,-3 3-19,3 4-159,-9-4-241,13 6 1,-13 0 76,9 5 0,-7 5-200,6 2-208,-8 0 255,14 0 1,-15 7-453,10 0 0,-9 9 186,2-2 0,-5-2-18,-2 2 1,-7-1 268,0 8 0,-9-7 199,2 0 0,2 0 16,-1 7 1,1-7 307,-2-1 1,-2-6 129,9 7 468,-9-9-205,13 4-390,-6 0-355,9-6 1,9 6-397,5-9 0,5-2 170,2-5 0,-1 4-10,1-4 1,0-2-52,0 2 0,0-7 248,0 7 1,-1-6 5,1 6 0,-7-7 361,0 7 0,-7-2-318,7 2 1,-10 2 1098,3-9-1036,-4 9 355,-3-13-718,0 16-197,0-8 211,0 10 0,-3 0-6,-4 0 1,5 10 43,-5 4 1,-2 4 95,2 3 1,0 0 12,7-1 0,-7 1 72,0 0 1,0 7 268,7 0 1,0 2-198,0-3 1,0-4 15,0 5 1,0-5-104,0-2 0,2-2-196,5-5 0,-2 2-244,9-9 1,0 0 474,7-7 0,-1 0-74,1 0 1,7-10 306,0-4 0,-1-4 77,-6-3 1,-7 7 42,0 0 0,-9 1-197,2-8 1,2 7 155,-2 0 0,-3 9-145,-11-2 0,3 5-263,-10 2 0,0 0 91,-7 0 1,0 0-400,1 0 0,-1 0-380,0 0 693,9 0 1,-6 0 0,6 0-1</inkml:trace>
  <inkml:trace contextRef="#ctx0" brushRef="#br0" timeOffset="5927">3932 42 17093,'-14'0'0,"0"0"0,7 0-60,-7 0 1,10-2-746,-3-5-878,4 5 1385,3-7 1,3 9 338,4 0 1,4-7 410,10 0 0,7 0-307,-1 7 0,10 0-63,-2 0 0,-5 0-24,-2 0 1,2 7 51,-2 0 0,6 2 597,-6-2-705,0 4 0,-7 10-447,0 0 1,-10 0-179,-4 0 0,-7 6 475,-7 1 1,-7 9 277,-13-2 1,1-3 15,-9 3 1,3-3 289,-3 3 0,-2-5-91,10-9 0,-1 0 690,7-1-419,0-8 0,10 0 519,4-6-893,4-3 1,6 6-900,4-9 0,4 0 326,10 0 1,-5-7 137,5 0 0,-12 0-135,12 7 1,-5 0-251,5 0 0,0 0-270,0 0 222,-10 0 0,8 0 1510,-17 0-884,7 0-404,-9 9 527,-9-6 0,4 13-67,-8-9 465,8 0-117,-4-7-454,9 0 67,0 0-17,9 0 0,0-2 276,5-5-371,5 4 1,-8-13 415,10 9 1,-7 0-366,0 7 0,-10-2 172,3-5 1028,5 5-670,-10-8 1,14 8 5,-9-5-97,0 5-312,-7-7-458,0 9 1,0 2 229,0 5 0,0-3-292,0 10 1,0-7 39,0 7 0,0-7-843,0 7 685,0-9 36,0 13 0,0-13-188,0 9 583,0-10 39,0 5 0,7-11 440,0-5 1,9 3 41,-2-10 0,-2 7 56,2-7 1,-3 0-100,3-7 1,5 7 547,-6 0 309,-3 1-689,8-8 1,-9 7 760,5 0-1092,-4 9 5,-10-4-731,9 9 305,-7 0-619,7 9 212,-9 3 0,0 2-72,0 0 115,10-10 0,-6 13-356,10-11 0,-7 1 432,7-7 1,-7 0 537,7 0 1,-7 0-117,7 0 1,-8 0 39,8 0 591,-9 0-345,13 0 344,-15 0 297,6 0-652,-9 10-458,0 1 0,-2 8-187,-5-5 333,4 4 345,-15-6 0,16 2-284,-5-1 336,4-8-300,3 4 0,0-11-93,0-5 0,0 2 129,0-8-149,0 8 0,-9-14 0,-2 8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6T14:07:04.154"/>
    </inkml:context>
    <inkml:brush xml:id="br0">
      <inkml:brushProperty name="width" value="0.08" units="cm"/>
      <inkml:brushProperty name="height" value="0.08" units="cm"/>
    </inkml:brush>
  </inkml:definitions>
  <inkml:trace contextRef="#ctx0" brushRef="#br0">35 18 15491,'11'-2'729,"1"-4"0,-1 4-499,7-4 0,-1 4-306,0 2 0,1 0 6,-1 0 0,0 0-226,0 0 97,-7 8 1,3 2-350,-7 7 0,0 6 398,-6 0 0,-8 8-54,-3-2 1,-10 3 245,-2 3 0,-2-2 149,2-5 0,3-3 119,-3-7 1,4-3 411,2-3 286,-1 3 649,9-13-1313,1 6 0,10-16-316,4-4 1,3-3 31,9-2 0,5 5-125,0 1 0,-6 5-30,-5-6 0,-1 8-477,7-1 264,-1 3 0,0 2-198,0 0 0,-5 0 158,-1 0 0,-5 6-208,6-1 0,-8 3-898,1-2 76,-3-4-59,-2 5 796,8-7 1,-6-2 854,4-3 1,-4 1-228,-2-8 1,0-1 33,0-10 1,5 4 331,1-4 1,2-4 161,-2-2 1,-5 2-97,5-2 1,2 8 279,-2-2 0,5 9 867,-5 3-1888,0 7 846,1-4 0,-5 16-628,4 4 0,-4 5 22,-2 6 1,0 4 21,0 7 0,0 1-47,0 0 1,0-7-3,0 1 0,0-8-302,0 2 1,0-3-160,0-3-479,0 0 1504,0-7-416,0 5 1,0-15-68,0 0 0,8-2 430,3-9 0,5-1-319,1-5 1,0 2 325,1 3-208,-1 4 0,0 1 0,0-3 0</inkml:trace>
  <inkml:trace contextRef="#ctx0" brushRef="#br0" timeOffset="206">242 606 17093,'-17'9'1035,"0"-1"-1055,-1-8 1,9-2 686,3-4-1254,4 4 1,12-11 788,7 7 1,2-5-14,10 5 0,-6 0-227,6 6 0,-2 0-127,2 0 1,-4 0-421,-8 0 157,0 8 1,-1 1 2,-5 9 1,-3-1 360,-8 0 0,-2 6-472,-4 0 0,-3 6 183,-9-6 1,1 0 139,0-5 1,-1-3 392,1-4 1,0 5 0,-1-7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34:37.55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75 795 8386,'0'39'-418,"0"-3"0,-3-14-328,-5-6 1,5 6 745,-5-5 0,-3 16 0,3 9 0,-3 15 0,2 10 0,7 16 0,-7 8 0,7 5-245,2 4 1,0-15 244,0-10 0,2-3 0,7-15 0,-4-4 0,12-20 0,-1 0 0,9-16 0,3-6 0,5-3 0,-6-5 0,9-25 0,-11-6 0</inkml:trace>
  <inkml:trace contextRef="#ctx0" brushRef="#br0" timeOffset="459">721 919 8229,'-25'0'-1560,"0"0"937,0 0 623,1 0 0,10 0 0,3 0 0,22 9 0,5-1 0,9 11 0,8-2 0,6 2 0,11-2 0,-3 5 0,-6-6 0,14-2 0,-5 3 0,5-12 0,-5 4 0,-3-7 0,-6-2 0,3 0 0,-11 0 0,9-11 0,-9-5 0,-8 2 0,-9-3 0,-10 9 0,2-9 0,-5 12 0,-6-6 0,-5 11 0,2 0 0,-10 0 0,7 3 0,-7 5 0,-1 6 0,1 11 0,-1-1 0,9 1 0,-9 0 0,12 0 0,-3 0 0,-3 2 0,2 7 0,-10-4 0,2 11 0,4 1 0,-4 7 0,0-7 0,-7-1 0,7 1 0,1 7 0,-1-2 0,-8-5 0,11-6 0,-8-12 0,19-10 0,-8-6 0,11-16 0,0-8 0,0-18 0,11 7 0,3-9 0,11 11 0,0 3 0,0 6 0,0-4 0,-1 12 0,1 0 0,0 8 0,3 0 0,5 0 0,-6 2 0,7 7 0,4-7 0,-10 21 0,8-10 0</inkml:trace>
  <inkml:trace contextRef="#ctx0" brushRef="#br0" timeOffset="734">1665 572 8229,'0'-14'-2183,"0"3"2183,11 44 0,-5 11 0,10 39 0,-11-33 0,-2 2 0,5 9 0,1 2 0,-2 4 0,0 1-309,0 7 0,2 0 0,5-3 1,0-1 308,-6-4 0,1-1 0,4-7 0,1-3 0,3 27 0,2-14 294,-2-27-294,5-6 0,-20-34 0,9-7 0,-11-28 0,0-3 0,0-6 0,0-5 0,0 6 0,0-3 470,0 3 1,0 5-471,0 11 0,9 8 0,-1 1 0,11 10 0,-2-2 0,-3 5 0,2 3 0,1 0 0,8 0 0,0 11 0,-1 3 0</inkml:trace>
  <inkml:trace contextRef="#ctx0" brushRef="#br0" timeOffset="933">1044 0 8176,'-25'14'0,"9"5"-610,-1-10-77,11 10 0,-5-5 687,11 11 0,0 8 0,0 0 0,11 19 0,6-2 0,8 16 0,8 0 0,-3 3 0,12-2 0,-9 2-267,8-11 1,-10 11 0,5-6-1</inkml:trace>
  <inkml:trace contextRef="#ctx0" brushRef="#br0" timeOffset="1259">2833 447 8178,'-25'0'0,"0"0"0,-8 3-764,0 5 0,8-2 458,8 10 1,12 1 305,-3 8 0,-4 11 0,4 5 0,3 3 0,13-2 0,-3 2 0,12-11 0,8 0 0,8-8 0,11-3 0,-2-5 0,-4-6 0,4-11 0,-1 0 0,9 0 0,-12 0 0,-4 0 0,-7 0 0,-2 11 0,0 3 0</inkml:trace>
  <inkml:trace contextRef="#ctx0" brushRef="#br0" timeOffset="1509">2858 1317 8169,'-47'47'-1,"5"-6"1,-2-8-1522,11-16 914,0-6 608,19-11 0,3 0 0,44 0 0,0-11 0,33-6 0,-8-5 0,9-3 0,-12 1 0,3-1 0,-6 3 0,-2 5 0,-9-2 0,1 10 0,-12 1 0,6 8 0,-22 22 0,-6 11 0,-16 14 0,-9 11 0,-8 6 0,-8 10 0,8 9-227,1 0 0,2 0 227,13-9 0,1-13 0,8-11 0,3-3 0,5-14 0,6-11 0,11-14 0,8-11 0,0-13 0,11-4 0,-3-21 0,6-9 0,3-8 0,0-8 0,-1 8 0,1-16 0,0 7 0,0 1 0</inkml:trace>
  <inkml:trace contextRef="#ctx0" brushRef="#br0" timeOffset="1743">3727 696 8168,'-25'38'0,"0"-4"0,9 4-761,-1 4 0,12 7 457,-4 9 0,9 3 304,9 5 0,5 3 0,10-11 0,9-14 0,1-19 0,15-11 258,-7-14 0,18-5 16,-10-12 0,5-22-419,-5-27 1,-3-8-104,-6-9 0,1 5-21,-17-4 1,-6 18 85,-19 14 1,0 4 153,0 12 1,-11 10 28,-6 7 0,-13 14 0,-3 3 0,-9 20 0,9 13 0,-8 19 0,8-2 0,11-6 0,11-8 0</inkml:trace>
  <inkml:trace contextRef="#ctx0" brushRef="#br0" timeOffset="1884">4423 273 8152,'25'0'-2116,"-9"12"2116,1 4 0,-12 23 0,3 19 0,-5 19 0,-3-25 0,0 4 0,0 4 0,0 1-359,0 5 1,0 1-1,0 3 1,0 0 358,0-2 0,0-3 0,4-8 0,0-1 0,5 43 0,10-27 0,6 0 0,14-22 0</inkml:trace>
  <inkml:trace contextRef="#ctx0" brushRef="#br0" timeOffset="2235">4870 273 8151,'16'23'-1058,"1"-7"1,-9 9 1057,9 0 0,2 2-22,14 15 1,-5 2 11,5 14 0,-5 5-100,-4 12 0,-1-12 119,-7-5 0,-5 3-18,-11-3 0,3-8 14,5-9 0,-5-19-31,5 3 26,-5-17 0,0-10 0,5-23 0,6-11 0,11-14 0,-9 1 0,1-1 0,-1 0 0,9 0 0,8 4 0,0 4 0,1 6 0,-10 11 0,4 1 0,5-1 0,-5 8 0,5 1 0,-6 7 0,-2-7 0,0 10 0,0-2 0,-8 2 0,-1-2 0,-10 5 0,13-5 0,-11 16 0,1-2 0,-9 10 0,0 9 0,0 8 0,8 14 0,0 3 0,0 8 0,-8 8 0,0 6 0,0-6 0,11 6 0,6 3-268,5-1 1,14-10 0,3-4 0</inkml:trace>
  <inkml:trace contextRef="#ctx0" brushRef="#br0" timeOffset="2333">6360 1068 8083,'11'25'-1029,"-8"0"1,11 0 1028,-6 0 0,-5-9 0,5 1 0,-5-9 0,-3 9 0,0-1 0,0 9 0,0 0 0,0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34:45.26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1 672 8074,'0'14'0,"0"-3"0</inkml:trace>
  <inkml:trace contextRef="#ctx0" brushRef="#br0" timeOffset="227">26 622 5754,'0'14'0,"0"-3"0,0-11 0,0 3 0,0 5 0,0-5 0,0 8 0,0-11 0,0 0 0,-12 11 0,-1 3 0</inkml:trace>
  <inkml:trace contextRef="#ctx0" brushRef="#br0" timeOffset="376">26 622 5754,'0'-14'0,"11"3"0,2 11 0</inkml:trace>
  <inkml:trace contextRef="#ctx0" brushRef="#br0" timeOffset="769">125 597 8074,'0'25'352,"0"0"-118,0 0 0,0 0 247,0-1 1,-8-7-70,-1 0 0,-2-4-65,3 4 1,5 5 49,-5-5-239,5-6-42,3 11 1,11-20 117,6 7 0,5-6-77,3-3 1,0-12 47,-1-4 0,7-9-335,-6-8 1,2 5 93,-18-5 71,10 6 1,-16 2-210,5 0 0,-19 11-341,-14 6 1,-3 5-604,-13 3 0,11 3 540,-4 5 0,1 6-220,9 11 1,-4 0 797,20-1 0,-1 1 0,9 0 0</inkml:trace>
  <inkml:trace contextRef="#ctx0" brushRef="#br0" timeOffset="926">671 1 5954,'0'17'2293,"0"-1"1,-2-8-1936,-7 9 1,7 11-157,-7 13 1,7 11-94,2 15 1,0 2-173,0 22 0,0 0-734,0 8 1,0 1-301,0-1 1,11-22 616,5-10 0,-2-18 511,3-16 0,-1 0 0,9-19 0</inkml:trace>
  <inkml:trace contextRef="#ctx0" brushRef="#br0" timeOffset="1204">796 299 8074,'0'14'612,"8"0"904,0-6-1030,12-5 0,-7 5 8,12-16 0,8 5-401,0-5 1,1 5 17,-10 3 1,1 0-497,0 0 1,0 3 247,0 5 0,-11 14-369,-6 11 1,-5 20 251,-3-4 1,-20 18-19,-5-1 0,-13-5 22,5-3 0,-9-6 14,9-2 1,0-12 35,8-5-104,0-5 869,12-14-433,2-3 1,13-22 34,7-6 0,15-13-254,18-3 0,5-3-314,2 3 1,1 5 194,0-5 1,2 5-327,6 4 335,-5-1 0,7-11 0,-10-3 0</inkml:trace>
  <inkml:trace contextRef="#ctx0" brushRef="#br0" timeOffset="1326">1392 498 8074,'-11'-14'0,"5"0"-701,-10 6 0,7 5 817,-7-5 1670,10-6-1356,-16 11 0,17-8-196,-12 11 0,12 3-248,-4 5 1,7 9-215,2 16 1,0-3-246,0 12 1,2-9 305,7 8 167,-7-10 0,21 16 0,-10-9 0</inkml:trace>
  <inkml:trace contextRef="#ctx0" brushRef="#br0" timeOffset="1518">1193 945 8074,'-3'17'0,"-5"-1"1358,5-10-712,-8 16 0,9-19 639,-7 5-614,7-5-214,-10-3-446,24 0 0,-7 2 89,12 7 1,-9-4-16,8 12 0,-10-9 89,2 9 1,3-1-294,-2 9 0,2 0-152,-3 0 1,-3-1-191,12 1 0,-9 0-224,9 0 0,-1-8 320,9-1 0,0-10-279,0 2 0,3-5-10,5-3 654,5-11 0,12-14 0,0-14 0</inkml:trace>
  <inkml:trace contextRef="#ctx0" brushRef="#br0" timeOffset="1777">1765 175 8069,'-25'36'0,"3"-17"730,5 6 0,-2-3-130,10 11 0,-7-2-26,8 10 1,-1 11 376,9 15 0,0 15-386,0 10 1,9-7-421,-1-2 1,11-17 102,-2-8 0,5-8-467,3-9 0,0-16 219,-1-17 0,1-8-165,0-8 1,3-8 72,5-18 1,-14-7-180,6-17 1,-14 6 104,6-6 1,-12-3-67,3 3 0,-5-3-260,-3 3 1,-8 6 198,0-6 1,-9-3-720,9 3 1,-12 0 432,4 8 1,5 12-201,3 5 0,-6 16 779,-3 9 0,6 5 0,0 3 0</inkml:trace>
  <inkml:trace contextRef="#ctx0" brushRef="#br0" timeOffset="2353">1839 647 8069,'8'16'0,"1"1"0,-1-9 1118,-8 9-592,0-12 0,3 6 34,5-11 1,-5-2-243,5-7 0,6-4-66,2-12 1,6-8-516,3 0 1,8-12 262,1 4 0,-1 5-695,-8 3 0,-1 5-400,1 3-529,0 1 740,0-1 499,-11 11 0,-3 22 284,-11 17 0,-3 8 231,-5 0 1,-3-2 353,-6 10 1,-2-8-313,10 9 0,-2-12 237,3 3 0,5-14 164,-5-2 790,5-11-954,3 5 1,11-31-182,6-5 1,13-16-692,3 0 0,3-6 309,-3-3 0,-5 3-362,5 6 0,-5-3 262,-3 10 1,-3-7-205,-6 8 148,6 0 324,-19 8 202,8 11-40,-11 3 0,0 14-30,0 5 1,0 9 57,0 16 0,0-3-324,0 12 0,-3-1 59,-5 9 0,5 8-496,-5 0 1,3 0 207,-4-9 1,4 9-69,-12 0 0,9 8 158,-9-8 1,9 0 259,-8-8 0,2 8 356,-3 0 1,-2 3 426,11-3 0,-1-9 760,9 1 1,0-3 229,0-14-1006,0 0 1,11-19-307,6-6 1,8-10 38,8-15 1,-3-13-309,12-28 0,-4 2-209,4-10 0,-6 11-275,-12-3 1,-2 6 233,-5 2-96,-6 11 1,-14 6 54,-5 17 0,-9 5-726,-16 11 1,3 5 360,-11 12 0,-9 2-595,-8 22 1,0-2 52,8 2 0,3 4 1005,6-12 0,-17 11 0,6-6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34:43.10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225 1268 8074,'0'25'0,"0"-1"0,-3-7 993,-5 0 0,-6-1-557,-11 9 0,3 0-499,5 0 0,-5 8-272,6 0 0,-6 11 285,-3-2 0,8-7 50,1-1 0,10 4 0,-5 1 0</inkml:trace>
  <inkml:trace contextRef="#ctx0" brushRef="#br0" timeOffset="328">423 349 8074,'25'-9'551,"0"1"1,-11-3-467,-6 3 0,6 5 89,2-5 1,-2-3 464,3 2 1,-1-2-174,9 3 0,11 5-204,6-5 1,-4 16-132,4 9 1,-4 5-126,4 3 1,5 11-8,-6 5 0,-5 14-180,-3 3 1,-14 3-117,-2-3 1,-12-3 168,4 11 0,-7-10 128,-2 2 0,-11-17-129,-5-8 1055,-6 6-359,-3-12 1001,0-2-1001,11-14-842,3-11-642,11-11 0,3 8 542,5-5 1,9-6-945,16-2 1,6-6 82,10-3 1236,1-11 0,0-3 0,-1-10 0</inkml:trace>
  <inkml:trace contextRef="#ctx0" brushRef="#br0" timeOffset="485">1318 299 8074,'14'25'2119,"8"0"-1488,-20-12 1,12-2-542,-6-11 1,-2 0 12,11 0 1,-1 0-700,9 0 0,0 0 425,0 0 1,8 0 170,0 0 0,11 0 0,-5 0 0</inkml:trace>
  <inkml:trace contextRef="#ctx0" brushRef="#br0" timeOffset="769">1641 423 8074,'-14'36'0,"-8"-11"777,5 0 0,3-3 308,-2-14 317,10 0-496,-5-8 158,11 0-751,0 0 0,11 0-264,6 0 1,-3 0-146,2 0 0,1 0 123,8 0 1,-9 0-477,1 0 1,-12 11 190,4 6 1,-7 5-137,-2 3 0,0 11 67,0 5 1,-2 6 295,-7 3 0,4-12-63,-12-4 0,3 1 34,-2-1 1,-3-10 107,10-7-117,1-12 424,8 7-212,0-12 1,3-9-326,5 1 1,-2-9 112,10 9 1,1-3-506,8 3 1,-1 5 89,1-5 1,0 8-94,0 8 1,0 3 106,0 6 1,-1 2-259,1-11 123,0 12 605,0-18 0,11 9 0,2-11 0</inkml:trace>
  <inkml:trace contextRef="#ctx0" brushRef="#br0" timeOffset="1203">1988 522 8074,'0'-49'-695,"0"-1"0,0 11-2,0 6 2964,0 6-858,0 13 968,0 3-1722,0 33 1,3-3-502,6 23 0,-4-1-226,12 9 0,-9-1-250,8 1 1,-7 8-257,7 0 0,-7 0 437,7-8 0,-8-9-398,9 1 0,-12-12 146,4 3 0,-4-8 69,4-9-294,-7-4 1950,9-12-905,-11 0 0,0-12-44,0-4 1,0 2-1355,0-2 765,0-1 0,11-5-647,6 5 1,5-5 403,3 6 1,8-6-229,0-3 1,11-3 676,-2-5 0,5-3 0,2-5 0,1-6 0,0 5 0,-9-13 0,1-3 0,-12 0 0,3 9 0,-8-4 0,-9-5 0,-5 14-192,-11-6 0,0 9 204,0 0 1,-2 13 837,-7 11 0,4 12 152,-12-3 183,12 5 0,-15 6-354,12 5 1,-3-3-364,3 12 1,5-1-27,-5 9 1,5 3-153,3 5 0,0-5-155,0 5 1,0-6 55,0-2 0,11 0-220,6 0 0,5-3 135,3-5 0,-1 2-642,1-11 0,0 0 35,0-8 1,8 0-172,0 0 1,9 0-2123,-9 0 2794,11-11 0,-16-2 0,7-12 0</inkml:trace>
  <inkml:trace contextRef="#ctx0" brushRef="#br0" timeOffset="1419">2908 672 8074,'-14'11'1468,"3"-9"1,14 9-1028,5-11 1,-3 0-258,12 0 0,8 0-338,8 0 1,0 0 59,-8 0 1,8-8-25,0 0 0,0 0 97,-8 8 1,0 0 95,0 0 1,-9 8-34,1 0 0,-1 9-11,9-9 0,-3 11-355,-5-2 0,5 5 125,-5 3 0,5-3-342,3-6 0,2 4-81,6-12 0,-2 0-914,10-8 1536,-11-11 0,17-14 0,-8-13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34:41.18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100 820 11589,'-8'17'113,"-1"-1"1,-2 4-25,3 13 1,5-6-274,-5 7 1,-3-7-13,3-2 1,-1 0-254,9 0 0,-2-3-80,-7-6-205,6 6 517,-8-19 1,11 5 104,0-16 1,3-6 60,5-10 0,-5-1-93,6 0 0,-4 0 364,3 0-183,-5 0 1,11 3 90,-6 6 1,-5 2 119,5 6-92,6 5-590,0-8 158,11 22 45,-1 3 0,1 10 103,0 1 0,-8-8-645,-1-1 773,-10-10 0,16 5 0,-8-11 0</inkml:trace>
  <inkml:trace contextRef="#ctx0" brushRef="#br0" timeOffset="210">423 448 8183,'14'-25'0,"8"8"324,-6 1 1,-5 7 164,-2-7 1009,-7 10-496,-2-16-1084,0 19 79,0-8 0,3 22 72,5 6 0,-2 8-13,10 8 0,-10 6-217,2 10 1,3 4-714,-2 5 0,7-6 416,-8 6 0,9-5-1065,-9-4 1523,1 1 0,2 11 0,2 2 0</inkml:trace>
  <inkml:trace contextRef="#ctx0" brushRef="#br0" timeOffset="434">398 1218 8158,'-14'36'0,"0"-12"789,6 1-163,-6 0 467,0-22-663,3 8 1,11-14-79,0-5 1,11-6-103,6-11 0,16 0-169,9 1 1,2 7 9,-3 0 1,6 9-187,-6-8 1,4 10 78,-4-2 0,-5 8 78,-11 8 1,-3 17 343,-6 16 1,-5 9-221,-11 8 0,-8 5 402,0 12 0,-11-3-161,2-6 1,3 3-557,-2-11 1,10-11-263,-2-14 0,8-8-392,8-9 0,0-4 428,17-12 1,6-14-220,18-11 1,1-22 573,0-19 0,-20 25 0,0-1 0,2-2 0,0 0 0</inkml:trace>
  <inkml:trace contextRef="#ctx0" brushRef="#br0" timeOffset="1216">1143 0 8123,'-8'34'444,"0"-1"0,-9 3-222,9-3 0,0 5 653,8 12 0,2 11-310,7 5 0,4 17-137,12 8 1,0 5-237,-13-45 0,1-2 0,12 36 47,0-10 0,-1-23 30,1-18 0,8-10 54,1-7 0,-1-9-554,-8-16 0,-9-9 262,1-16 0,-1 3 83,9-12 0,-11 4-98,-6-4 1,-2-2-147,2 11 1,-5-11-288,5 3 0,-5 5 105,-3 3 0,-9-3-721,1 3 0,-8-9 486,7 9 1,-2 3-1375,3 13 1272,5-5 0,-11 11-365,6-6 1014,5 6 0,-8 11 0,11 11 0,0 6 0,0 5 0,0 3-190,0 0 0,0 0 190,0-1 0,0-7 111,0 0 0,0-9 142,0 8 133,0-10-214,0 5 0,3-11 174,5 0 0,-2-11-287,10-6 1,1-5 46,8-3 1,0 1-29,0-1 0,-1 0-1,1 0 1,8 0-126,1 0 1,7 9 128,-8-1 0,3 12-183,-3-4 0,-5 7 26,5 2 0,-6 2-44,-2 7 0,-8 13-100,-1 11 1,-10 11 110,2-3 0,-13 6 9,-4 3 1,-10-3 20,2-6 1,-5 4 575,-2-12 0,7-8 704,0-9-231,12 1 1,-9-3-491,6-6 1,5-8-12,-5-8 1,16-6-419,9-11 0,5-11 62,3-5 0,2-6-632,6-3 1,-5 0 388,5 1 1,3 2-573,-3 5 0,-8-2 239,-9 11 0,-2 0 86,3 8 1,-3 8 25,-6 1 737,-5 10 39,8-5-281,-11 11 0,-3 0-454,-5 0 311,5 0 1,-8 11-210,11 6 1,0 13 64,0 3 1,0 12-103,0-4 0,3 6 275,5 3 1,-5 2-100,5 6 0,-5-3 850,-3 11 0,2-8-403,7 9 1,-7-1 532,7 8 0,-6-10-359,-3-6 0,8-17-42,0-8 1,3-13-109,-3-4 1,-5-13 41,5-3 0,3-11-79,-2-14 0,7-11-71,-7-5 0,-1 5-171,-8 3 1,0-3 104,0 3 1,0 8-1340,0 8 953,-11 12 1,-3-6-694,-11 11 0,9 0-280,-1 0 0,9 11-2065,-9 6 3196,12 5 0,-6 2 0,11 1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34:51.75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175 668 8048,'-11'36'197,"-3"-8"75,-11 5 1,0-3-2,0 4 0,0 12-29,1 12 0,10 0 41,5-8 1,7-11-24,2-6 0,2 0-247,7-8 0,7-6 87,17-19 1,6-11 47,11-5 1,-1-20-106,1-14 1,0-2-208,-1-15 0,-10 9-237,-6-8 0,0 14 234,-8 2 1,-5 3-123,-20 14 198,0 0 0,-20 19-442,-5 6 1,-16 10 189,0 15 0,-6 11-216,-3 21 1,6-2 558,11-5 0,-12 5 0,18-9 0</inkml:trace>
  <inkml:trace contextRef="#ctx0" brushRef="#br0" timeOffset="166">746 23 8048,'14'24'0,"-6"1"0,-5 0 607,-3 0 0,0 0-173,0 0 0,0 13-15,0 12 1,0 5-174,0 20 0,0-4-229,0 21 0,0-12-357,0 2 1,8-4-206,0-4 0,12-21 137,-4-12 1,9-13-415,8-12 0,-2-5 822,10-11 0,-11-11 0,6-3 0</inkml:trace>
  <inkml:trace contextRef="#ctx0" brushRef="#br0" timeOffset="857">994 246 8047,'14'3'-535,"-6"5"1117,-5-5-331,8 8 1,-5-8 287,10 5-324,1-5 1,8 19-244,0-6 1,-1-2 47,1 3 1,-8-1-47,-1 9 0,-2 8 157,3 0 1,2 3-31,-11-3 1,1-5-116,-9 5 1,8 3 86,0-3 1,1 0-291,-9-8 1,8-8-35,0-1-110,11-10 0,-5 5 45,11-11 0,0-8-73,0-1 1,-9-18-67,1 2 0,-3-6 157,2 7 1,-5-1 372,-11 0 1,0 8-76,0 1-10,0-1 1,0 1 9,0-1 483,-11 12 0,6-15 529,-12 12-751,12 0 0,-6 5-105,11-5 1,0 2-71,0-10 0,2 7-222,7-7 1,2-4 65,5-13 1,6 6-59,-5-6 1,2 2 37,-2-2 1,5 3 67,-6-12 1,-2 12 89,3-3-11,-12 5-443,17 3 245,-19 1-135,8 10 1,-11 5 77,0 18 1,0 16 78,0 16 0,0 6 0,0 3 0,-3 8 21,-5 0 1,5-1-4,-5-7 1,5 0 100,3 0 0,0-1 0,0 1 0,0-11 0,0-6 0,0-6 0,0-2 0,0-11 525,0-3-349,11-11 1,-8-3 181,5-5 1,-2 2 198,2-10-164,-5 10-283,19-5 0,-16 3 64,10 0 1,-8-1 76,9 9-106,-11 11 1,13 3 62,-11 11 0,3 3-87,-3 5 0,-5-3 140,5 12 0,4-9-117,-4 8 1,3-10-99,-3 2 0,-2 3-22,10-3 1,-8-9 183,9-7-345,0-11 0,7 5 35,1-11 0,0-14-197,0-11 1,-3 0 62,-5-8 0,-4 5 16,-4 4 140,-7-1 0,-2 3-28,-16 5 1,2-2-474,-2 10 1,-1 1-117,-8 8 697,0 0 0,0 11 0,1 3 0</inkml:trace>
  <inkml:trace contextRef="#ctx0" brushRef="#br0" timeOffset="1382">2063 147 8016,'-17'22'0,"1"-6"0,-1-5 4870,-8-11-2457,11 0-1996,3 0 1,14 3-931,5 5 1,6 3 421,11 6 0,0 8-561,0 0 1,0 0 420,-1 8 1,1-3-453,0 3 0,-3-5 107,-5 5 0,2-5-375,-11-4 225,12 1 662,-18 0 859,9-11-700,-11-3 1,0-14 58,0-5 1,0-14-66,0-11 0,0-3-161,0 3 0,9 2 101,-1-10 0,3 11-143,-3-4 0,-5 7 38,5 2 1,3 0-160,-2 0 1,7 0 1,-7 1 1,2 7 54,-3 0 0,-3 9 74,12-8 0,-9 10-122,9-2 411,-1 5 0,6 17-89,-5 11 1,2 2 117,-10 15 0,7-9-70,-8 8 0,3-2-131,-2 2 0,-6 3-352,5-10 0,-3-1-43,4-8-517,-7-12 597,20-2 0,-19-24-72,5-12 1,4-14 373,-4-19 0,0 6 0,-8-6 0,8 5 196,1 4 0,-1 10 301,-8 6 1,3 8 827,5 8-893,-5 6 1,11 11 209,-6 0 1,-3 6-189,12 10 1,-9 4-305,9 21 1,-9 9 91,9 8 1,-9 8-239,8-8 0,-2 8-270,3-8 0,2 9-456,-11-10 1,9 10-157,-9-9 0,9-3 878,-9-14 0,11 6 0,-5-8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34:55.32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1 622 8091,'22'2'-1732,"-5"7"3775,-6-7-720,0 10-774,-9-12-417,10 0 0,-10 8-126,7 0 0,-7 11-30,7-2 1,2 5 189,-3 3 0,3 0-201,-3 0 1,-2-1 24,10 1-267,-10 0 222,16 0 475,-19 0-135,8-11 300,-11-3-408,0-11 1,0-14-39,0-11 1,0-8-381,0-9 0,0-13 135,0 6 0,0 2-103,0 5 0,0 4-16,0-4 0,2 6 18,7 11 0,-4 3 5,12 6 0,-9 5 21,9 11 1,-1 0-47,9 0 0,-8 11 65,-1 5 0,-7 17 11,7 9 0,-8 5 38,9 3 1,-12 7 129,4 1 0,-7-2-40,-2-15 1,0 3 115,0-11 1,0 0-219,0-8 0,0 0-322,0 0-27,0 0 219,0-11-22,12-3 0,4-33-129,17-12 406,-5-10 0,19-16 0,-9-4 0</inkml:trace>
  <inkml:trace contextRef="#ctx0" brushRef="#br0" timeOffset="200">647 522 8091,'0'-36'-1429,"0"9"1071,0-6 1,0 5 1921,0 3-392,0 11-113,0 3-697,0 11 1,0 3-391,0 5 0,0 9-14,0 16 0,0-3-40,0 12 0,0-3 93,0 2 1,3 6-188,5-6 1,-5-5-185,5-3 1,3-5 179,-3-3 0,1 0-305,-9-1 333,0 1 1,2-8 70,7-1 152,-7-10 355,9 5-528,-11-22 0,0-3-211,0-11 0,3-8-608,5 0 921,6 0 0,11-3 0,0-3 0</inkml:trace>
  <inkml:trace contextRef="#ctx0" brushRef="#br0" timeOffset="418">1094 398 8081,'0'25'1099,"0"0"-845,0 0 1,0-9 109,0 1-294,0-12 0,11 6-80,6-11 1,5-2 103,3-7 0,8-7-221,0-17 1,0-3 105,-8-6 1,0-2-232,0 11 1,-12 0 97,-4 8 1,-7 8-142,-2 1 1,-19 10-70,-6-2 0,-13 8-64,4 8 1,-7 14 81,8 12 0,-6-1-148,14-8 494,-5-1 0,16 1 0,-11 0 0</inkml:trace>
  <inkml:trace contextRef="#ctx0" brushRef="#br0" timeOffset="565">1367 1 8076,'0'16'696,"0"1"0,0-9-649,0 9 0,0-9 124,0 8 1,0 1-122,0 8 0,0 0-257,0-1 1,0 4-322,0 5 0,3-5 124,5 5 0,-5-5 404,5-4 0,6 12 0,0 3 0</inkml:trace>
  <inkml:trace contextRef="#ctx0" brushRef="#br0" timeOffset="758">1293 497 8076,'-11'25'0,"8"0"220,-5 0 559,5-11-136,3-3-70,0-11-419,0 0 51,11 0 0,3 0-116,11 0-46,0 0 0,-1 0-270,1 0 303,-11 0 0,-3 11-113,-11 5 1,0 9 120,0 8 1,0-2 23,0 10 0,0-8-471,0 9 1,0-12 198,0 3 0,3-5-321,5-3 0,9-12 219,16-4 0,-3-9-385,12-9 651,-1-4 0,9-34 0,-1-6 0</inkml:trace>
  <inkml:trace contextRef="#ctx0" brushRef="#br0" timeOffset="899">1765 150 8042,'-14'16'-574,"6"1"0,-3-9 1239,2 9 1,-2-4-189,3 4 0,5 5-720,-5-5 1,-3 13 133,3 3 1,-3 9-528,2-9 0,7 8 106,-7-8 530,7 0 0,2-8 0,0 0 0</inkml:trace>
  <inkml:trace contextRef="#ctx0" brushRef="#br0" timeOffset="998">1765 324 7689,'14'24'-794,"8"-7"529,-6 0 1,6-4 264,3 4 0,0 5 0,0-8 0</inkml:trace>
  <inkml:trace contextRef="#ctx0" brushRef="#br0" timeOffset="1140">1690 771 8042,'-36'38'0,"9"7"596,-6-12 943,5 0-1201,14-8 1,14-12-114,17-4 1,8-7-321,8-2 0,5-13 159,12-12 0,0-3-739,0-13 0,-1-9 675,1-8 0,0-11 0,-1 6 0</inkml:trace>
  <inkml:trace contextRef="#ctx0" brushRef="#br0" timeOffset="1393">2013 199 8026,'11'25'142,"-5"-8"400,10-1-126,-10-10 0,8 5-125,-6-11 1,-2 0 0,10 0 1,1-8-64,8-1 0,-3-10-265,-6 2 1,6-5 63,-5-3 1,2 9 3,-2-1 130,5 1-573,-19-9-377,8 11 621,-11 3 1,-9 25-38,1 11 1,-11 2 141,2 15 1,3-1 395,-2 9 0,10 0-169,-2-1 1,5 6 83,3-5 1,0-6-143,0-19 1,3-3-32,5-5 1,6-6-527,11-11 0,8-11 140,0-6 310,0-16 0,3-17 0,3-13 0</inkml:trace>
  <inkml:trace contextRef="#ctx0" brushRef="#br0" timeOffset="1818">2113 324 8026,'-11'24'-590,"8"-7"235,-5 0 2031,5-12-1085,3 6 1,3-11-552,5 0 0,17-11-189,16-6 0,6-7-182,3-10 0,-3 10 50,-6-1 1,3 3 152,-11 13 0,0-7-836,-8 8 691,0-1 1,-11 29-11,-6 4 1,-19 26 145,-14 0 0,-2 13 147,-15-5 0,1 11-43,-9-2 0,1-4 436,-1 3 0,8-19 344,1 3 0,19-25 51,-3 0 300,17-17-697,-3 3 0,14-25-119,5-11 1,17-2-39,16-15 0,-2 4-405,2-4 1,1-2-85,7 11 0,-7-3-176,-1 3 0,-11 14 115,4-6 0,-7 14-176,-2-6 0,-8 12 438,-1-4 0,-10 9-75,2 9 1,-8 15 405,-8 18 0,-3 8-160,-6 8 1,-2-3 742,10 11 0,-7 0-254,8 9 1,-1-9-25,9 0 0,3-22-545,5-2 1,-2-12 56,10-5 0,9-11-517,8-6 0,3-16 286,-3-9 0,-5-16-1004,5-8 0,3-6 362,-3-3 0,-2 9 36,-15-1 0,-2 15 35,-6 2 698,-5 0 0,8 11 0,-11-11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46:26.913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154 1727 8319,'-8'-17'566,"-1"0"164,-11 12 1,9-10-219,-6 7 1,6 8 17,11 0 0,0 14-174,0 20 0,0 17-98,0 17 1,0 6-173,0 3 0,2 0 22,7-1 1,-3-10-270,11-7 1,-12-7 192,4-10 0,2-5 186,-2-11-425,-1-12-440,4-3 1,-9-22 333,5-6 0,-5-17 272,-3-9 1,0-8-138,0-9 0,0-5 165,0-12 1,0 3 30,0 6 1,11 6 48,6 11 0,6 11 68,3 6 1,-1 8-156,1 9 0,2 6-14,6 11 1,3 11-89,6 6 1,2 14-118,-11 4 0,-3 10-107,-13-2 1,1 2 114,-10-2 1,-1 5 96,-8-5 1,-8 2-137,-1-2 0,-10 2 39,1-11 1,-4-3-98,-4-14 19,1 6 26,-1-20 21,1 8-820,10-22 1082,15-3 0,15-23 0,10-3 0</inkml:trace>
  <inkml:trace contextRef="#ctx0" brushRef="#br0" timeOffset="345">308 2060 8319,'-34'-26'-1030,"0"1"1,-3-4 791,3-5 1,5-9 237,-5-16 0,6-6 0,2-12 0,9-8-456,0-1 1,11 1 455,-2 9 0,5 2 0,3 5 0,0 18 1953,0 17-236,0 6-500,0 14 1,0 5-832,0 18 1,3 8-297,5 17 1,6 8 382,12 18 0,0 14-86,-1 11 0,1 9 135,-1-9 0,9 6-197,0-14 1,1-6 15,-10-20 1,1 0-122,-1 0 0,9-14-126,0-11 0,1-12 51,-10-14 1,9-3-206,0-6 1,0-5-622,-8-11 0,-1-1 413,1 0 0,0 9-148,-1 0 0,1 3 44,-1-3 0,-2 3-860,-6 5 1,6 4 309,-6-12 0,-3 8 167,3-8 0,-11 9 222,2-9 0,4 5 533,-4-13 0,1 16 0,-9-36 0,0 16 0</inkml:trace>
  <inkml:trace contextRef="#ctx0" brushRef="#br0" timeOffset="834">819 1625 8319,'-26'0'-1181,"1"0"1,-1 0 2121,1 0 1,8 0-67,0 0 1,8 0 886,-8 0-1745,11 0 56,-5 0 1,22 0-273,6 0 1,18-8 244,7-1 1,6-11-893,4 3 1,-1 3 512,0-3 1,0 0-181,0-9 0,0-2-152,0-6 0,-11 5 665,-6-5 0,-8 6 0,-9 2 0,3 1 0,-12-1 0,1 1 182,-9-1 1,-9 9 17,1 0 0,-12 11 604,3-2 1,-6 5-313,-3 3 0,4 11-515,5 6 0,-6 17 61,6 9 0,6 8-79,2 9 0,6-3-71,3 11 1,0 0-447,0 9 0,0-12-95,0-5 1,9 2 222,-1-2 0,9-1 430,-8-7 0,2-4 0,-2-6 0,-7-5-123,7-11 0,-6 0 291,-3-1 0,0 1 295,0-1 1,-9 4-249,1 5 0,-9-3 109,8 12 0,1-1 6,8 9 1,-3-11-58,-6-6 1,7 3-385,-7-3 336,6-11-245,3-12 0,3-11 83,6 0 0,-4-11 150,12-6 0,-8-17-191,8-9 0,-3-5-11,3-3 1,6 8-88,-6 1 1,3 10 147,-3-2-389,5 6 143,-7 14 1,2 2-265,0 12 386,-12 0 1,7 20 19,-12 6 1,0 5 62,0-6 1,-9 10 204,1-1 0,-4 0-160,4-9 0,5 1-45,-5-1 1,5 1-457,3 0 0,0-1 214,0 1 1,14-12 210,11-6 0,12 7 0,14-1 0</inkml:trace>
  <inkml:trace contextRef="#ctx0" brushRef="#br0" timeOffset="1016">1995 1676 8272,'-26'0'2459,"12"12"-1550,-9-10-1046,21 10 229,-10-12 0,24-12-278,5-5 0,5-5 206,4-4 0,-1-8-145,1 0 1,-9-9-64,0 9 0,-11 0-168,2 9 1,-5 8-1622,-3 0 1977,0 11 0,-23 6 0,-5 14 0</inkml:trace>
  <inkml:trace contextRef="#ctx0" brushRef="#br0" timeOffset="1141">1663 2392 8272,'0'26'-933,"0"-1"1,2-11 1944,7-5 1,5-6-348,12-3 0,11-3-267,5-6 1,7-8-130,2-17 1,11-6-857,6-11 0,-2-8-1267,2-1 1854,-11-11 0,5 6 0,-11-12 0</inkml:trace>
  <inkml:trace contextRef="#ctx0" brushRef="#br0" timeOffset="1510">2634 1293 8272,'26'0'1104,"-12"0"1,6 11-1130,-12 6 1,1 20 478,-9 14 1,-3 26-248,-1-27 0,-1 2 0,4 0 0,-1 1-456,-1 7 0,-2 0 0,-1-2 1,1 0 350,0 2 0,1-1 0,-1-6 0,2-3-319,3 35 0,2-20-26,7-14-310,-6-11 0,8-29 341,-11-11 1,9-14 19,-1-20 0,4-8 147,-4-18 0,-5-17-104,5-17 0,4 4-37,-4-4 0,4 3 272,-4-3 1,-2 6 120,11 11 1,-9 21 1112,9 5-1006,-11 28 1,8 0-294,-5 23 1,-6 17-269,5 17 0,-5 9-62,-3 25 1,0 9 145,0 8 1,0 0-270,0-8 0,0-3-68,0-6 1,0 0-745,0-17 1244,0-5 0,0-21 0,0 1 0</inkml:trace>
  <inkml:trace contextRef="#ctx0" brushRef="#br0" timeOffset="1918">2992 1625 8216,'0'-14'1290,"0"-9"-1001,0 20-248,0-8-336,0 11 0,3 11 238,5 6 0,-2 0-417,11 9 0,-9-6 267,10 14 0,-13-6-99,4-2 0,2 0 10,-2-1 1,2 1 89,-3-1 0,-5-8 111,6 0 289,5-11 0,-3-6 0,6-17 1,6-20-156,-6-14 1,6-3 228,2-14 1,-7 0-40,-1-9 1,0 12 654,8 5 0,-2 6 206,-6 3 140,6 11-950,-20 3 1,8 29-396,-11 16 0,0 18 9,0 25 1,0 8-163,0 1 1,-9 11-638,1-3 1,-4 6 429,4 3 1,5-9-428,-5 0 1,-4-8 412,4 8 0,-1-14 443,9-3 1,0-11 409,0-15 1,0 1 1175,0 0-1120,0-1 1,12-2 312,5-6 1,5 3 403,4-12 0,8 9-482,0-8 0,11-1-397,-2-8 0,5-5 21,4-12 0,-1-3-693,0-23 1,-3 6-93,-5-14 1,-6 6-410,-12-15 1,-11-2 363,-5 2 1,-9 0 550,-9 9 0,-5-11 0,-11-4 0</inkml:trace>
  <inkml:trace contextRef="#ctx0" brushRef="#br0" timeOffset="2351">2020 1318 8216,'-25'23'94,"-1"-6"0,4 6 201,5-6 1,-3 14-163,11 3 1,-8 9 70,9-9 1,-1 9-130,9-9 0,11 0 125,6-9 1,6-2-111,3-6 1,11-6 72,5-11 1,7-19 37,2-7 1,0-17-301,0 1 1,-11-7 58,-6-2 1,-14 3 54,-3 5 0,-12 7 75,4 10 0,-18 3-295,-8 6 0,-8 6 84,-9 11 1,-6 5-560,-11 13 1,3 10 164,5 23 1,6 0 514,11 0 0,-10 0 0,-4 1 0</inkml:trace>
  <inkml:trace contextRef="#ctx0" brushRef="#br0" timeOffset="3527">2762 1523 8332,'14'0'148,"-3"3"-572,-11 5 347,0-5 154,0 20 1,0-6 85,0 17 0,0 0-79,0 17 1,0-5-8,0 13 0,9 4-112,-1-4 0,1 1-22,-9-9 1,8-3 65,1-5 0,2-15 125,-2-11 0,-3-11-70,11 3 1,-9-6 139,9-3 1,0-15-131,9-10 0,-1-1-132,1-8 0,-1-3 50,1 3 1,0-8-44,-1 7 1,-2 1-40,-6 9 0,3-1 71,-12 1 0,9 8 275,-8 0 1,-1 0-182,-8-9 1,0 9 329,0 0 0,0 0-2,0-9 1,-2 1-54,-7-1 0,-5-2-107,-12-6 1,1 5-163,-1-5 1,1 6 91,-1 2 1,0 1-133,1-1 1,-1 9-934,1 0 664,-1 11 0,1-5-700,-1 11 1,9 3 414,0 5 0,11 7-404,-2 10 1,5 1-75,3-1 991,0 1 0,23-1 0,5 1 0</inkml:trace>
  <inkml:trace contextRef="#ctx0" brushRef="#br0" timeOffset="3701">3120 1344 8281,'-12'26'-225,"7"-4"313,-12-5 0,8 3 237,-8-11 0,11 2 184,-2-2-57,5-7 89,3 10-862,0-12 1,20 0 99,5 0 1,10-3-82,-1-6 0,-3 4-14,11-12 1,-7 11-704,7-3 1019,-11-5 0,6 11 0,-11-8 0</inkml:trace>
  <inkml:trace contextRef="#ctx0" brushRef="#br0" timeOffset="3817">3375 1446 8281,'-11'37'-263,"0"-8"1,-9 5-1,3-9-110,-3-8 1,6 3 2070,-3-11-798,11 11-352,-6-18-1416,12 10 730,0-12 1,12-9-360,5 1 1,6-12 311,2 3 1,4-6-307,5-3 491,-6 1 0,9-12 0,-11-3 0</inkml:trace>
  <inkml:trace contextRef="#ctx0" brushRef="#br0" timeOffset="3958">3529 1293 8281,'0'-26'0,"0"1"0,8-1-244,1 1 377,-1 10 868,-8-7-654,-11 19 1,5-6-110,-11 18 0,9 5-134,-9 12 1,11 8-208,-3 0 1,-2 11-30,3-2 1,-1-3-236,9 2 1,0-2-197,0 3 1,0 2 248,0-11 1,0 9-199,0-9 1,0 8 511,0-8 0,-11 12 0,-4-6 0</inkml:trace>
  <inkml:trace contextRef="#ctx0" brushRef="#br0" timeOffset="4117">3222 2162 8281,'-11'40'-1576,"8"-3"1182,-6-12 0,4-2 1199,-4-6 1,6 6-221,-5-6 1,5-3 0,3 3 0,3-11-63,5 2 0,-2 4-71,11-4 1,3 3-175,14-2 0,-3-6-8,12 5 1,-1-5-396,9-3 0,1-3 151,-1-5 1,0-6-767,0-12 1,0-8 409,0 0 0,-8-12-1600,-1 4 1735,-10-6 1,16-4-1,-8 1 1</inkml:trace>
  <inkml:trace contextRef="#ctx0" brushRef="#br0" timeOffset="5311">4577 705 8227,'17'8'0,"0"1"0,-11 2 178,2-2 352,6-6-484,0 8 1,12-22-96,0-6 0,-1-6 130,1-3 1,-1 9-73,1 0 0,-1 0 224,1-8-375,0-1 134,-1 0 1,-8 4-209,0 5 77,-11 5 0,2 12 130,-16 0 0,-15 12-17,-11 5 1,-9 8-8,9 9 0,-8-2 103,8 10 0,-9-2-62,9 3 1,-6 5 148,15-5 1,-4 2-129,21-2 1,-9 2-6,8-11 1,4 0 19,13-8 0,9-4 9,17-4 0,6-7 50,11-11 0,9-3-5,-1-5 0,10-10-182,-10-16 1,7 3 128,-15-11 1,3 10-213,-20-2 0,-3 6-35,-14 2-89,-6 12 0,-14 8 15,-5 23 1,-18 15 128,-16 27 0,-6 7 83,-4 10 0,1 7-154,0-7 1,9 4 385,-1-20 1,12-4-70,-3-13 1,17-6 271,8-12-214,6-10 0,6-4-144,6-11 1,8-11 43,17-6 1,8-9 214,18-8 0,-3-9-195,11-16 1,-11 5-494,2-6 0,4-2 195,-3 2 1,-9 0 101,-9 9 0,-11 3 437,4 5 1,-10 6-347,-8 12 1,-3 11 414,-5 5-276,-6 6 1,8 6-92,-11 6 0,0 13 87,0 12 0,0 12 260,0-4 0,9 7-455,-1 2 1,1 0 112,-9 0 1,0 0-463,0 0 0,0-2 177,0-7 0,0-2-342,0-6 0,0-5-234,0 5 836,-12-6 0,-2-5 0,-11-6 0,-1-6 0,0-11-216,1 0 0,-1 0 216,1 0 1497,11 0-670,2 0 6,12 0 1,0 3-219,0 6 1,14-4-135,12 12 1,2 0-230,15 9 0,0-12-173,8-5 0,8-7-421,1-2 1,2-11 261,-2-6 1,-3-17-860,11-9 1,-11-8-998,3-8 1936,-18 5 0,6-23 0,-5 6 0,5-3 0,3 3 0</inkml:trace>
  <inkml:trace contextRef="#ctx0" brushRef="#br0" timeOffset="5769">6059 321 8219,'-14'17'873,"6"0"1308,-6-11-1902,11 6 0,3-12-86,17 0 0,8-3 251,9-6 1,6-5-59,11-12 1,0-11-437,1-5 0,-4 2-129,-6-3 1,-2 12-131,-6-3 1,-14 6 185,6 2 11,-6 1 241,-6 10 0,-14 18-107,-17 23 1,-14 22-67,-4 20 0,1 9 47,9 8 1,2-2-268,6 10 1,6-13 87,11-3 1,0-12-300,0-14 1,14-11 154,11-6 0,12-17-76,15-9 1,-1-27 122,0-16 0,8-24 59,1-18 1,0 0 0,-9-8 0,-26 41 0,1 0 143,25-41 1,-3 5 192,-5 21 0,-15 2 189,-11 23-39,-11 11 1,5 17-16,-11 23 1,0 6-308,0 28 0,0-5 76,0 13 1,9 4-5,0-3 0,10-4 58,-2-13 1,-2 2-304,2-10 1,0-10 427,8-8 1,1-11 38,-1 2 0,10-16 119,-1-9 1,11-6 6,-2-3 0,2-8 279,-2 0 1,5 0-597,-5 9 1,-4-1 135,4 1 0,-12 7-1047,3 1 0,-5 12 74,-4-4 1,1-2-1257,-1 2 2039,-10 1 0,7-4 0,-7-2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24:03.945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554 25 8427,'10'0'-1262,"-3"-8"946,-7 6 1,0-7 1264,0 3 0,0 6-504,0 0 1,-13 10-566,-4 13 1,-14 11 111,-4 12 0,-7 12-200,-10 6 1,0 3-111,0 2 0,0 6 346,1 0 0,6-14-114,5-9 0,5-19-86,7-4 33,10-16 136,11-5 0,9-12 13,3-8 0,5-1-158,7-16 1,6 6 83,0-6 0,6 2 285,-6-1 1,6 3-251,-6 7 1,6 1 25,-6 0 0,0 7-34,-6 4 0,3 4-179,3 2 1,-4 8 14,4 4 0,-4 11-114,-2 5 0,3 3 315,3-2 0,-6-4 0,0-8 0,8-7 0,-6-2 0</inkml:trace>
  <inkml:trace contextRef="#ctx0" brushRef="#br0" timeOffset="250">623 267 8427,'18'-8'0,"-7"1"327,1-5 0,-9 3 212,3 3-768,-4 4 0,-10 2 160,-3 12 1,1 11-137,-1 5 1,-1 7 128,-5 5 1,5 5-200,1 6 1,5 1 15,-5 0 0,7-8 139,-2-3 0,4-5-32,2-1 1,0-3-302,0-3 714,0-11 163,0-11-20,0-7 0,0-7-283,0-5 1,2-3-96,4-3 1,3 1-277,9 0 1,7 0 141,3-1 1,5 3-318,2 3 0,7-3 172,4 3 0,-2-3 253,2-2 0,1-8 0,4-10 0,1-9 0</inkml:trace>
  <inkml:trace contextRef="#ctx0" brushRef="#br0" timeOffset="850">1263 233 8427,'10'-18'0,"-3"1"-830,-7 0 1,0-1 414,0 1 0,0 0 1560,0 0 0,-2 1 384,-3 5-553,3-5-861,-6 14-415,0-5 0,6 14 85,-3 5 1,3 3-208,2 3 0,7 5 113,5 0 1,3 0 83,3-6 1,1-2-297,4-3 0,-4 1 155,4-7 1,-4 0 62,-1-6 377,-1 0 45,0 0 123,-7 0 1,-4-6-93,-12 0 1,2-5 59,-7 5 0,-1 0-33,-5 6 0,5-5-113,1-1 0,-1 2 5,-5 10 0,0-2-7,-1 7 0,7 1-62,-1 5 0,6 0-29,-5 0 0,7 7 67,-2-1 0,4 2-31,2-2 0,0-4-263,0 4 0,2 2 75,4-2 0,4-6-202,7-5 1,0-8 93,1 1 1,-1-3 288,0-2 0,0-2 0,1-3 0,-1-3 0,0-4 0,-5-1 0,-1 7 0,-7-7 0,4 11 0,-8-6 0,-6 16 0,0 3 0,-7 7 0,1 5 0,-3 2 114,-2 3 1,3-1-33,-3-4 0,7-1-39,-13 6 1,10-6 228,-4 1 1,-1-2-127,7 2 1,-3-4 121,3 4 1,-3 2-88,9-2 0,-1 0-3,6-6 1,0 6-97,0 1 1,0-1-175,0-6 1,7 0 99,5 0 1,9-5-176,2 0 1,6-9 61,-6 3 1,0-4 112,-6-2 0,1-8 156,-1-3 1,-2-5-131,-3-1 1,-4-2 677,-8-4 0,-8 2-141,-4-8 0,-3 8 66,-2-2 1,-1 4-306,1 1 0,-6 1-193,0 0 1,6 1-1255,5 5 1,3 1 252,-3 4-12,4 4 1,10-5 342,4 7 0,4 0 531,7 0 0,8 0 0,2 0 0</inkml:trace>
  <inkml:trace contextRef="#ctx0" brushRef="#br0" timeOffset="1584">1903 146 8427,'-10'0'1042,"-5"8"1,13-4-1014,-4 7 0,4-5 225,2 5-152,0 1 1,6 5-125,0 1 1,5-1 9,-5 0 0,6 0-567,-7 1 201,9-1-71,-4 0 911,-1 1-70,6-9-290,-13-1-56,6 0 0,-6-6-586,4 3 318,-4-3 0,7 4-213,-3 0 31,-4 0 0,8-6-174,-5 0 888,-3 0-273,6 0 449,-8 0 0,-2 0 45,-4 0-36,-3 0 0,-9 0-227,1 0 0,0 0-173,0 0 0,5 5-252,0 1 0,9 2 146,-3-2 1,-2-3-835,2 9 0,1-6 344,5 5 1,2-5-161,3 5 1,-1-7 207,8 2 0,-1-4 453,7-2 0,-1 0 0,0 0 0,-5-2 0,-1-4 0,-1 2 0,1-7 0,5-1 0,-13-5 0,9 0 0,-8 5 0,2 1 0,-4-1 0,-2-5 0,0 5 0,0 1 0,0 5 0,0-5 0,0 7 0,-2-10 0,-4 9 1141,4-1-731,-13 6 1,5 7 40,-7 5 0,5 3-68,1 3 0,5 1-92,-6 4 1,8-2-176,-1 8 0,-3-6-204,2 6 1,1-8 62,5 2 0,1-4-287,5-2 0,-2-7 93,8-4 0,-1-4 54,6-2 1,-5-2 278,-1-4 1,-5-4-83,6-7 0,-8-6 301,1 0 1,-3-6 309,-2 6-468,0 0 0,-2 6-224,-3 0 0,1 7-381,-8 4 1,3 6-643,-3 6 0,2 4 518,5 7 1,3 0 553,-4 0 0,4 1 0,2-1 0</inkml:trace>
  <inkml:trace contextRef="#ctx0" brushRef="#br0" timeOffset="1943">2180 302 8427,'17'-18'0,"-6"7"493,1-1 1,-8 1 428,2-6 80,-5 7-782,-1 2-583,0 8 1,0 8 131,0 4 0,2 3-250,4 2 1,-4 6 121,4 0 0,2 6 187,-3-6 0,1 0-144,-6-5 0,2-1-150,4 0 1,-4 0 374,3 1 0,-5-7 65,-5 1 0,1-3 122,-8 3 1,3 3-150,-3-3 0,-3 3 149,3 2 1,3-5 100,-3 0 0,6-3-64,-5 3 15,7 3-137,-4-13 0,8 8 574,0-5 4,0-3-239,0 6 0,6-6 144,0 4 1,2-3-104,-3 9 0,-3-6 275,4 5 0,-4 1-181,-2 5 1,0 6-228,0 0 0,-6 2-316,0-2 0,1-4-500,5 5 0,0 0 40,0 0 1,2-7-650,3-6 1,7-7 89,11 2 1,6-4 579,11-2 1,-2-8 496,9-3 0,-1-12 0,6-4 0,-1-8 0</inkml:trace>
  <inkml:trace contextRef="#ctx0" brushRef="#br0" timeOffset="2609">2785 336 8427,'-6'-17'0,"0"0"0,1-1 1018,5 1 1,0 6-18,0-1 1,1 3 451,5-3 0,6-1-855,11 7 1,2-2-231,4 2 1,7 4-2010,-7-3 0,7 3 887,-7 2 0,-4 0-221,-2 0 0,-3 2 448,-3 3 1,-8-1 695,-3 8 170,-4-1 1,-10 7 484,-3-1 0,-10 0-404,-2 0 0,-2 7 337,2-1 0,5 0-429,1-6 1,0 2 36,5 4 1,3-4-1253,-3 4 0,8-1 572,-1 1 1,5-4-1221,5 4 1,5-4 415,7-2 1,6-5 171,0 0 0,6-9 947,-6 3 0,8-6 0,-2-6 0,-4-5-85,-2-12 0,-4 2 85,-2-8 0,1 2 59,-1-2 1,-7-2-85,-5 8 0,3-6 1319,-2 6 1,1-5-326,-1 5 0,-2-2-78,8 1 0,-7 5-493,7-4 1,-6 10-425,5 1-978,1 1 913,5 1-304,0 2 1,-7 10 185,-4 4 1,1 0-10,-1 11 0,0-3 231,-6 9 1,-6-4 191,0-2 1,-5 0-192,5 1 1,-2-1 21,3 0 1,3 1-1075,-4-1 508,4 0-217,10 1 0,1-9 316,9-3 1,-1-4 39,0-2 1,6-6 158,0 0 0,0-7 232,-5 1 0,-3 3 313,-4-3-122,5 1 0,-8-1 2000,3 1-1613,-3 7 0,-6-4 383,3 8-527,-3 0 1,6 2-351,-8 4 0,6-2-317,0 7-124,-1 1 1,-3 5 241,4 0 0,-2-7-154,7-4 1,-5-4-187,6-2-46,-1 0 368,14 0 1,-6-2 3,4-4 1,-3 4 306,-3-4 0,-5 4 106,-1 2-269,1 0 0,-1 8-298,1 3 0,-9 11-437,3 1 0,-4 7 165,-2-1 0,-2-2 555,-4 2 0,-3 0 0,-8 5 0</inkml:trace>
  <inkml:trace contextRef="#ctx0" brushRef="#br0" timeOffset="2959">2180 440 8427,'9'0'1894,"-1"-8"0,-8-1-1444,0-8 0,2 5-136,4 0 0,-1 1-895,13-6 1,3-1 140,13 1 1,11 0-111,6-1 1,15 7 549,9-1 0,7-7 0,-3-8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46:24.47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103 614 8209,'-25'17'-1932,"-1"0"2926,0-11-36,12 5-1108,3-11 0,14 0 99,5 0 0,6-8 7,12-1 1,8-8 152,0 8 1,12-8-170,-4 9 1,-5-9 36,-3 8 1,3-8 46,-3 9 1,0-4-112,-8 4 0,-1 5-86,1-5 1,-9 5 205,0 3-54,-11 0 1,5 3 211,-11 5 1,-14 15-7,-12 11 1,1 11 132,-9-2 0,-3 5-130,3 3 0,-9 3 93,9 6 0,0-6-50,8 6 0,4-6-3,5-3 0,5-12-317,12-4 1,3-7 94,6-2 0,8-12 40,17-6 0,-3-8 55,12-8 1,-1-9-129,9-17 0,-2-6-71,-7-11 0,-5 0-118,-11-1 1,-4 4-32,-5 6 251,-5-7 0,-15 21 6,-6-6 0,-5 14-26,-11 3 1,-9 11 102,0-2 1,-1 5-134,10 3 1,-1 8 351,1 1-365,-1 11-355,12-17 348,3 8 1,22-11 20,6 0 1,17-11-184,9-6 1,8-9 93,8-8 1,-2-6-189,11-11 0,-8-3-121,8-6 1,-11 6 274,3-5 0,-18 8 98,-8 8 1,-5 3 146,-4 6 1,-10 6 70,-7-6 0,-5 14 261,-3 3 0,-3 11 288,-5-2 1,2 5 53,-11 3-322,11 0 0,-5 3 165,11 5 1,-9 6-507,1 12 1,-1 19 90,9 6 0,0 29 80,0 5 1,0 12-407,0-46 1,0 0 0,0 0-1,0 0 88,0 0 0,0 0 1,4 1-1,1-1-265,-2 0 1,2 0 0,12 46-16,-8-12 1,8-11-37,-9-23 0,4-14-116,-4-12-357,-5-11 0,9-16 34,-12-7 814,0-16 0,11-15 0,3-11 0</inkml:trace>
  <inkml:trace contextRef="#ctx0" brushRef="#br0" timeOffset="268">205 179 8256,'-25'15'0,"8"-4"346,0-11 1,8 0 189,-8 0 650,0 0-633,3 0-726,3 11 1,11 4 184,0 10 1,14 3 22,11 7 1,4-4-224,13 11 0,1-10-1155,8 2 1343,0-6 0,12-2 0,2-1 0</inkml:trace>
  <inkml:trace contextRef="#ctx0" brushRef="#br0" timeOffset="761">1688 128 8269,'0'26'-777,"0"-1"1,0-8-1,0 0 3192,-11-11-698,8 6-424,-9-12-1198,12 0 5,0 0 1,12-9-93,5 0 0,6-10 89,2 2 0,1-6-207,-1-3 0,1 9 41,-1 0 0,-8 3-11,0-3 0,-8-3 258,8 12 666,-11-12-844,5 17 1,-22-9 129,-6 12 1,-9 3-183,-8 6 0,3 8 160,-12 17 0,9-3-27,-8 12 1,10-3 11,-2 2 0,6 6-115,2-5 1,3 5-20,6 3 0,6-2 7,11-7 0,3-5 2,5-11 0,9-12 74,18-5 1,7-7-45,18-2 0,-3-11 18,11-6 1,-9-17-582,10-9 0,-4 4 1,3-4 0,-5 0-314,-12-8 0,-9 11 334,1 6 1,-15 6-531,-2 2 1074,-12 12 0,-3-9 0,4 9 0</inkml:trace>
  <inkml:trace contextRef="#ctx0" brushRef="#br0" timeOffset="908">1662 946 7647,'-25'51'-1399,"-1"-11"2153,1-6 1,8-14 458,0-3-1065,11-11 1,-3 5 48,18-11 0,8-11-243,17-6 1,9-9 80,16-8 0,-5 6-501,6-6 1,2 2 9,-2-2 0,0 9 456,-9-1 0,0 1 0,0 10 0</inkml:trace>
  <inkml:trace contextRef="#ctx0" brushRef="#br0" timeOffset="1074">2071 972 8269,'-25'40'0,"-1"-3"0,1-12 421,11 1 1,2-9 205,12 0-423,0-12 1,12 7-90,5-12 0,5 3 124,4 5 1,-1-5-153,1 6 0,-3 5 125,-6 3 0,-3 6-290,-5 2 1,-7 12-48,7 6 0,-9-4-74,-9 4 1,7 0-379,-7 8 1,3-3 67,-2-5-922,5-6 753,3-23 678,26-3 0,13-45 0,12-9 0</inkml:trace>
  <inkml:trace contextRef="#ctx0" brushRef="#br0" timeOffset="1291">2659 256 8269,'0'63'0,"-11"-21"951,-6 1 1,-6-1-302,-2 1 0,-1 14 555,1 2 0,10 1-558,7-9 1,16-11-225,9-6 0,9-8-370,8-9 0,9-17 122,16-17 1,-2-20-214,11-14 1,-2-15-133,-32 24 1,0-1-1,1 2 1,-2 0 335,-6-6 0,-3 0 0,22-33 98,-21 4 1,-8 10-1095,0 15 1,-14 6-52,-3 11 1,-14 2-153,-20 24 0,-6 5-392,-11 20 1,0 12 683,0 22 1,0 11-1658,-1 6 2398,13 6 0,14-31 0,1 2 0,3 2 0,0 0 0,-3 3 0,-1-1 0</inkml:trace>
  <inkml:trace contextRef="#ctx0" brushRef="#br0" timeOffset="1609">2659 921 8222,'26'25'561,"-9"-8"-313,0 0 1,-8-11 173,8 3 1,0-9-106,8-9 0,4-5 36,5-12 0,14-8-89,12 0 1,11-8-648,-3 7 1,-3 1-133,3 9 1,-11 2-443,3 6 0,-15 6 73,-2 11 219,-23 0 1,2 22 664,-22 12 0,-22 12 0,-12 5 0,-12 9-57,-5-1 0,8 10 57,1-10 0,11 1 1060,-3-9 0,8-11-231,9-6 0,6-14 116,11-3 1,2-12-390,7 4 1,8-6-81,17-3 1,-6-3-139,7-6-141,4 7 0,-13-7-158,-1 18 1,-10 8 170,-15 17 1,-3 14-250,-6 12 1,4 8-12,-12-9 1,11 1-546,-3-9 1,7-3 62,2-5 1,14-17-175,11-18 1,4-16-24,13-9 1,9-26 295,9-8 1,3-20 432,-4-6 0,-22 34 0,3-2 0,5-6 0,1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46:33.78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48 870 8277,'-8'26'273,"0"-1"0,-8-5-160,8 6 1,0-4 181,8 21 0,0 8-41,0 9 1,3 11-192,4-3 1,7-9 159,10-7 0,10-7-180,7-19 0,6-9 114,10-26 1,-5-16-129,13-18 1,-5-25-251,-27 31 1,-2-3 0,-1-6 0,-4-2 187,-5 2 0,-2-1 1,12-41-294,-15 2 1,-4 13 140,-12 13 0,-25 14-170,-14 29 0,-17 9 148,-16 16 0,0 21-771,0 22 0,3 3 978,5 14 0,5-3 0,12 4 0,-1-7 0</inkml:trace>
  <inkml:trace contextRef="#ctx0" brushRef="#br0" timeOffset="157">790 1 8277,'-8'28'1024,"0"6"1,0 12-605,8 22 0,1-18 0,1 5-219,1 15 1,2 5 0,2 20-1,2 6-831,0-26 0,3 2 0,-1 1 0,-2 0 0,0 1 0,2 0 588,2 1 1,1-1 0,-1 0 0,-4-5 0,1-1 0,0-1 58,-1-3 0,3 0 1,-1-3-1,7 22 0,1-5-1218,0-8 0,2-5 1201,-4-19 0,0-3 0,6 2 0,-1-3 0,16 18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46:35.03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26 1 12792,'-14'0'-365,"2"0"1,12 0-1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46:35.944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330 2441 8277,'-15'-3'-919,"7"-6"939,-6 7 1,8-10 133,-11 12 1,8-8 188,-8-1 1,9 1 214,-9 8-179,0 0 0,-9 0-141,1 0 1,-1 8 179,1 1 0,-1 19-97,0-2 0,12 16 72,6 1 1,-4-3-199,4 2 0,2-2-169,15 3 1,8-1-22,17-16 0,6-6 180,11-20 1,8-3-201,1-6 1,11-28 38,-3-22 0,-5-12-319,-4-6 1,-10 0 24,-15 1 1,-12 2-184,-22 6 1,-14 19-23,-11 24 0,-24 11-258,-19 14 1,-6 25 103,-2 18 1,38-11 0,2 4 628,1 5 0,2 3 0,0 4 0,3 1 0,5-4 0,-1 1 0</inkml:trace>
  <inkml:trace contextRef="#ctx0" brushRef="#br0" timeOffset="171">815 1929 8277,'-11'37'594,"0"-5"-298,-6 10 1,-3 4 52,11 13 0,1 24-22,7-30 1,2 4 0,-1 10 0,0 3-559,-1 10 1,2 2 0,3 2-1,3-1-8,1-5 0,1-2 0,2-3 1,1-1 152,0-12 1,1-1 0,0-4-1,0-2-703,12 32 0,1-14 337,0-28 0,-9-18 452,0-16 0,0-18 0,8-5 0</inkml:trace>
  <inkml:trace contextRef="#ctx0" brushRef="#br0" timeOffset="823">892 2287 8277,'-14'-17'1398,"5"0"0,9 0-930,9-8 1,16-1-148,18 1 1,17-1-330,8 0 1,6 1-221,2-1 0,1 1-238,0-1 0,-3 9 114,-6 0 0,-9 11-894,-16-2 105,-17 5 714,-15 3 0,-25 14 304,-12 12 1,-8 2-119,-8 15 1,-7-9 358,7 8 0,-7 1 209,-2 8 0,9 0 208,-1 0 0,9 3 23,-9 6 0,15-3-247,2 11 0,4-3-351,13 4 0,1 4 130,8-4 1,2-10-230,7-8 0,5-14 111,12-20 0,8-5-359,0-12 0,11-23 143,-2-11 1,-3-12-98,2-5 1,-8-11 17,9-6 1,-20-3 28,2 2 1,-8-2 333,0 12 1,3 8-153,-11 8 339,-1 12-225,-8 5 0,-11 26 34,-6 17 1,-6 17-13,-2 9 1,-1 14 21,0 2 1,-2 4-26,-6-3 0,6-6 9,-7 5 0,7-5 184,3-3 1,-1-2 299,0-7-66,1-5 1,8-14 137,0-6-223,11-6 0,6-25-204,17-11 0,9-4-5,8-14 1,14-2-64,12-15 0,2 6-499,-2-5 0,-6 8-168,5 8 0,-5 3 256,-2 6 0,-13 17-442,-5 0 476,-5 11 0,-15 21 458,-5 10 1,-27 15-22,-7 20 0,-18 2-41,1 6 1,-7 6-140,-2-6 1,0 6 643,0 3 0,8 0 235,1-1 0,13-10-152,4-7 0,11-8-441,14-8 1,2-18 28,7-16 0,17 2-531,16-2 0,6-3 227,4-15 0,-1-14-786,0-11 0,8-11-101,1 2 0,0-8 522,-9-9 0,-8-5-732,-1-12 0,-11 1 1115,3-1 0,1-5 0,-4-1 0,-6 7 0,-2 2 0,-6 6 0</inkml:trace>
  <inkml:trace contextRef="#ctx0" brushRef="#br0" timeOffset="1013">2017 2415 7650,'-12'-25'-1036,"10"-1"2100,-21 12 0,12 5-356,-6 18 0,5 5-255,12 12 1,0-1 173,0 1 1,3 8-129,6 0 1,-1-3-241,18-14 0,-4-5-112,21-12 0,-9-6-116,9-11 1,-1-12-318,9-22 0,-2-11 264,-7-6 0,-8-6-56,-17-3 1,-5 12-57,-12 5 0,-23 18-134,-11 7 1,-20 21-212,-6 14 1,1 14-266,8 21 0,2 4-434,7 12 0,8 9 3,17 0 1029,5-1 0,12-8 1,0 1-1</inkml:trace>
  <inkml:trace contextRef="#ctx0" brushRef="#br0" timeOffset="1154">2503 1853 8249,'14'-3'2070,"-6"-6"-1444,-5 7 1,0-10-182,5 12 0,-5 14-112,6 12 1,-3 25-88,2 26 1,-2 17-613,2-36 0,1 3 0,-1 3 0,1 2-108,3 11 0,1 0 0,0-3 0,0 0 194,0-5 1,0-2-1,-1-5 1,1-2 279,13 34 0,-1-6 0,1-11 0</inkml:trace>
  <inkml:trace contextRef="#ctx0" brushRef="#br0" timeOffset="1330">2503 2875 8211,'-26'-8'0,"0"-1"775,12 1 1,-6 5 325,12-6-248,-1 7 0,12 2-316,6 17 1,8 5-143,17 4 1,6-9-148,11 0 0,0-3-331,0 3 1,11-5-138,7-12 0,-4-3-154,3-6 1,0-19 47,9-23 1,-38 20-1,-1-4 52,1-6 1,-2-3-1,-3 4 1,-2-2-731,-2-5 1,-1 0-1,22-38 1004,-29 38 0,-1 0 0,19-38 0,-12-3 0,-2 8 0,-6 9 0</inkml:trace>
  <inkml:trace contextRef="#ctx0" brushRef="#br0" timeOffset="1623">3372 1520 8211,'0'26'0,"0"0"0,-3-12 1079,-6-6 0,7-2 600,-7 3-925,6-7 1,6 10-307,6-12 0,8-14-169,17-12 0,5-2-248,13-15 0,-1 3-256,0-2 0,0-7-53,0 7 0,0 5 282,0 3 0,-14 5-858,-11 4 1,-3 8-247,-15 0 713,1 11 1,-32 17 267,-11 23 1,-15 12 161,-10 5 0,5 11 292,-6 7 0,30-29 1,1 2-362,-23 43 1,24-37 0,2 1 299,-8 44 0,3-4 17,14-4 1,6-17-212,11-8 0,14-18 80,11-8 0,12-17-630,15-8 0,7-21-45,1-13 0,11-12-306,-3-14 1,-5-12-1017,-4-5 1837,-5 6 0,-11-15 0,-1 6 0,4-3 0,2 3 0</inkml:trace>
  <inkml:trace contextRef="#ctx0" brushRef="#br0" timeOffset="1780">3678 1882 8211,'-11'17'0,"-6"0"0,3-11 908,-3 2-91,11-5-296,-5-3 1,16-3-129,13-5 1,1-15-198,24-11 0,-3-9-441,2 9 0,7 0 230,-7 9 1,4-1-1049,-4 0 0,4 12 335,-12 6 728,0 5 0,-8 14 0,-1 3 0</inkml:trace>
  <inkml:trace contextRef="#ctx0" brushRef="#br0" timeOffset="1922">3755 2495 8211,'-48'86'0,"5"-18"0,6-17 1545,12-25-401,11-12-166,2-3 1,26-14-396,12-5 1,2-6-184,15-12 1,8-2-154,9-7 1,8 4-790,-8-11 1,-1 2 227,-8-3 0,6-5-62,-6 5 1,3 6-2212,-20 3 2480,12 6 0,-18-9 1,9-3-1</inkml:trace>
  <inkml:trace contextRef="#ctx0" brushRef="#br0" timeOffset="3032">5161 1473 8336,'-42'43'0,"-1"-1"0,3-8 3,-2 9 0,-1 8 276,17 9 1,7 11 422,19-3 0,2 3-316,7-3 1,8 0-188,17-17 1,6-5-296,11-21 1,0-11 128,0-5 0,9-20-165,-1-15 0,4-14 99,-3-19 1,-6-7-583,5-10 1,-10-1 283,-15 0 0,-3 3-99,-23 6 0,1 6 502,-9 11 0,-3 11-182,-5 6 0,-10 8 223,-16 9 1,3 3-146,-11 5 0,7 7 449,-7-7 0,19 6 60,-2 3-164,16 0 0,-2-3-322,11-5 1,11-6-208,6-12 0,17-11-110,9-5 1,16-7 110,10-2 0,-4-9-167,3 1 1,-8-9 264,8 8 1,-14 3 96,-3 15 0,-11 5-229,-15 11 458,-10 12-53,-4 3 0,-11 22 49,0 6 1,0 11 164,0 15 1,0 2-94,0 24 1,0 2-175,0 14 1,0-3 104,0 12 0,0-20-239,0 2 1,11-7-154,6-1 1,6-9-294,3-16 0,-1-9-117,1-17 0,-1-17 262,1-17 0,-1-20-46,1-14 1,0-11 83,-1-15 1,-2 0 133,-6 1 0,6-10 160,-6 1 0,-3 3 0,3 14 0,-11-3 0,2 11 0,3 9 147,-2 8 150,-1 23 0,-8 3 393,0 34 1,0 23 70,0 28 0,9 17-229,0 9 1,-1 6-714,-8-49 1,0 0 0,4 0 0,1 0 231,-2 0 1,2 0 0,12 46-659,-8-12 0,11-14 522,-3-28 1,5-9-667,4-17 0,-1-23 751,1-28 0,11-6 0,3-22 0</inkml:trace>
  <inkml:trace contextRef="#ctx0" brushRef="#br0" timeOffset="3265">7130 501 8295,'31'-88'-398,"-3"15"0,-8 19 151,-6 17 1197,-8-43 0,-4-23 0,-1 53-590,-1 119 1,0 0 0,0-146 0,0 1 134,1 143 0,-2 36 0,-11-15-287,-5-37 1,-5 14-39,-4 20 1,12-36 0,0 2-444,-3 3 0,0 2 0,-1 5 0,-1 1 309,-2-2 1,-1-1 0,-1-2 0,1-1-104,4 0 1,2-1 0,-3-3 0,1-2 104,-16 44 1,5-9-505,-5-16-133,17-18 336,6-26 0,14-28 136,5-22 1,9-15 73,17-20 0,-3 6-148,12-5 0,0 5 95,8 3 0,-9 11-356,1 6 1,-9 8 95,9 9 1,-4 6-347,4 11 1,-6 0 494,-11 0 0,-1 3 217,1 5 0,-1-5 0,1 20 0,-1-9 0</inkml:trace>
  <inkml:trace contextRef="#ctx0" brushRef="#br0" timeOffset="3498">7360 1190 8256,'-15'0'-1561,"-4"-3"1572,10-5 0,2-48 1,6-38-1,1 0 418,-1-5 1,1 0 0,1 41 0,-1 52-293,0 47 1,0 50 0,0 1 0,0 2 0,0 1 0,0-52 104,0-60 0,2 0-178,7-8 1,5-4 124,12-5 0,2 3-367,6-12 1,-5 4 92,5-4 1,3-5-46,-3 5 1,0 6 111,-9 3 1,1-3-163,-1 3 0,-10 0 249,-7 8 1,3 9 461,-2 0 324,0 12-270,-9-7-608,0 12 0,0 3 129,0 6 1,2 16 188,7 18 1,2 19-141,6 15 0,-5-29 0,-1 3-377,-2 8 1,-1 2 0,4 1 0,2 1 137,2 0 1,2 2 0,-3 3-1,1 0-236,5 0 0,1 0 0,-6 0 0,2-2 320,2-6 0,2-1 0,-1-5 0,1-3 0,1-4 0,-1 0 0,-3 1 0,-4 0 0,-3 2 0,-1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46:47.098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17 17 8283,'9'0'42,"0"0"1,-5-2 404,1-3-583,0 3-49,-5-5 255,0 14-33,0 2 46,0 8 1,-1-3-93,-5-3 1,4-2 256,-3-3 44,3-5-84,2 7-253,-7-8 41,5 0-291,-5 0-49,7 0 251,0-8-116,0 7 0,0-8-146,0 3 345,0 4 0,-2-5-145,-4 7 652,5 0-79,-7 0-118,8 0-242,0 0-167,8 0 0,-7-2 109,5-3 0,-4 3 0,-2-5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46:48.37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0 394 8453,'6'11'-877,"-1"0"1316,1-8-280,-6 5 277,0-8-265,7 0 0,2-2 23,8-4 0,1 3-70,4-8 0,1-6 4,4-4 1,4-7-353,-3 7 0,3-1 114,1 5 1,-4 1-60,-1 0 1,-7 5-70,2 0-284,3 7 1,-7-3 91,4 7 1,-5-2 429,-6-3 0,3 3 0,-5-6 0</inkml:trace>
  <inkml:trace contextRef="#ctx0" brushRef="#br0" timeOffset="285">344 1 8410,'-9'16'125,"-4"-5"399,8 0-180,-8-7 0,10 9 187,-8-8-277,7 0 46,-3-5 0,9 0-100,3 0 1,4 0 8,7 0 0,1 0 33,-1 0 1,8 2-61,3 4 0,-1-4-225,1 3 0,-5-3-1,5-2 0,-7 0 64,2 0 0,-4 5-48,-2 1 1,-5 1 110,0-2 1,-7-1 259,1 7 0,-5 2-161,-5 9 1,-4 3-151,-8 8 1,-4 0 37,-1-1 0,-6 1-121,7 0 1,-1-2-84,5-4 0,1-3-1024,0-8-1154,-1 0 990,8-7 620,2-1 702,22-23 0,3-10 0,14-17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46:53.957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17 786 8475,'0'16'-1071,"0"-5"765,0 0 689,0-7-37,0 10 399,-7-12-312,5 5-288,-5-7 283,7 0-39,7 0 0,8 0-116,6 0 1,9-1-21,-3-5 1,4 4-290,1-3 1,1 3 67,0 2 1,-2 0-140,-4 0 0,-1 0 75,-5 0 0,-10 2-95,0 3 1,-7 4-55,-4 8 0,-2 6-5,-3 5 1,-10-3 14,-7 3 0,-5-8-102,5 1 1,0-2-520,6-3 0,5-7 792,0-4 0,8 5 0,-5-1 0</inkml:trace>
  <inkml:trace contextRef="#ctx0" brushRef="#br0" timeOffset="241">459 377 7312,'9'14'-20,"6"4"8,-4 15 0,3 2-38,3 3 1,-1 9-201,0 8 0,1-1 123,-1-4 0,-5-9 31,0-2 0,-6-7-90,6-4 362,-7-12 2,3-9 0,-7-14 207,0-4 0,0-11-165,0-5 1,8-2-98,2 2 0,1-3-319,6 9 1,-3-5 195,14 10 0,-1-12 0,6 10 0</inkml:trace>
  <inkml:trace contextRef="#ctx0" brushRef="#br0" timeOffset="550">656 835 8402,'9'11'27,"-4"0"468,-3-7-1167,-2 10 580,7-12 1,2 5-48,8-7 0,-5-2 73,5-3 1,-8-2 51,13-4 0,-8-4 29,8 4 0,-9-1-263,-2 1 232,0-4 1,0 8-391,0-4 513,-8 4 0,3 8-118,-12 5 0,-3 3 333,-7 7 1,-6 10-118,0 7 0,-2 1 318,3 10 1,2 1-151,-2 10 1,10-4-31,5 3 0,4-10-384,2-6 1,2-5 209,4-6 0,5-5-310,10-11 0,5-4 101,7-7 0,1-14-381,4-8 0,2-13 153,4-3 0,-9-2-1327,-8 2 1595,-14 3 0,16-5 0,-11 8 0</inkml:trace>
  <inkml:trace contextRef="#ctx0" brushRef="#br0" timeOffset="690">721 1081 8385,'-11'5'273,"0"1"678,8-1-1154,-5-5 1,12 0 229,7 0 1,3-4-211,19-7 1,0 1 157,16-12 1,-3-4-576,8-1 0,-1-6 600,1-5 0,-3-4 0,6-7 0</inkml:trace>
  <inkml:trace contextRef="#ctx0" brushRef="#br0" timeOffset="916">1196 573 8318,'-16'2'0,"-1"3"0,6-3 160,0 4 1,6-4 491,-6-2-133,7 7-471,-3-5 0,9 5 91,3-7 0,4-2-20,8-3 0,1-4 135,4-8 1,1-1-234,5-4 0,1-3 121,-7-8 0,-1 6-531,-4-1 0,-1 8 109,1-1 1,-8 2-260,-4 3 61,-3 0 0,-9 7 208,-4 3 0,-11 13-313,-5 10 1,-4 14 296,-2 12 1,0 6 285,1 6 0,1 1 0,3 4 0,5 4 0,6-6 0</inkml:trace>
  <inkml:trace contextRef="#ctx0" brushRef="#br0" timeOffset="1149">1130 884 8318,'8'15'-793,"3"-4"0,-2-4 396,2-7 1,0-2 1031,5-3 0,0-6-94,1-11 0,4 2-647,1-7 1,7 1 60,-1-1 0,-5-2-239,-1 7 1,0 0-169,-6 6 172,4-1 201,-18 8 0,4 2 36,-12 7 0,-3 13 329,-7 3 1,-1 6-135,1 0 1,1 3 361,5 8 1,-3 0-174,7-1 0,1-4-202,5-1 0,0 0 29,0 6 1,7-7-97,4-5 0,9-10-268,2-5 0,9-4 93,2-2 1,-1-17-342,7-10 1,-5-11 147,-1-11 1,3-1-238,-3 1 1,1-3 171,-12 2 0,-7-2 361,-10 8 0,4-10 0,1-5 0</inkml:trace>
  <inkml:trace contextRef="#ctx0" brushRef="#br0" timeOffset="1983">1769 0 8318,'-16'0'0,"5"0"782,0 0-134,7 0-636,-3 0 1,7 2 104,0 3 0,2-1 78,3 7 1,4-6 79,8 6 0,4 6-6,1 5 1,0 7-218,-6-2 1,-1 4 128,-4 2 0,2 5-238,-8 0 0,0 2 63,-5-2 0,0-5-127,0 0 1,0-2 80,0-10 0,-5 1-141,0-5 1,-3-8-66,3-4 304,3-3 1,-5-11-159,7-7 0,0-8-95,0-9 1,7 0 26,4 1 1,3-1 74,3 0 1,-1 8-88,1 3 1,-1-2 113,0 2 0,1 1-152,-1 4 0,0 3 50,1 3 1,-1-4 47,1 4 0,-3 2 8,-3-2 70,4 8 0,-12-10 500,8 7-176,-7 1 54,3 5 0,-9-2 93,-3-3 23,3 3-274,-5-5 0,1 8-717,1 5 1,-1-2 287,6 6 0,0 1 212,0 6-1,2 5-30,4-1 1,-5 3-35,5-2 0,-4-2 287,-2 7 1,0-5-116,0 5 1,0 1 113,0 4 1,-8 1-61,-3 0 0,-3 5-70,-2 0 0,-1 0-64,1-5 1,5-6-241,0 1 0,0-8-328,-5 2 332,7-12-122,1-2 0,8-10 30,0-4 0,8-4 232,3-12 1,3 2-96,2-8 0,1 8 263,-1-1 0,1 2 101,-1 3 1,0 1 107,1 5 0,-1-3-101,0 7 0,-5 1-97,0 5 0,0 0-158,6 0 1,-1 0 90,0 0 1,1 2-321,-1 3 1,0 4 77,1 8 0,-1-3-76,1-3 1,-1 2 313,0-8 0,6 1 0,0-6 0,2 0 0,-3 0 0,-2-6 0,2 1 0,-8-6 0,-2 6 0,0-6 0,5 5 0,-7-7-221,-3 2 308,3 4 367,-7-7-381,5 12-73,-7-5 0,-7 7 0,-2 0 0</inkml:trace>
  <inkml:trace contextRef="#ctx0" brushRef="#br0" timeOffset="2659">1245 835 9129,'-7'-2'935,"7"-3"1,7-6-728,9-11 1,8-3 58,3-8 0,12-5-207,4-1 0,-1-4 143,2 5 0,-8-1-728,2 7 0,-10 6-334,-7 4-378,-2 11 879,-10 4 1,-9 9-86,-11 3 1,-6 6 70,-4 11 1,-3-2 126,-3 8 1,-4-7 386,3 7 1,5-8-104,1 1 1,2-2 63,-2-3 1,9-1 90,-3-5 208,3 5 1,-1-11-95,3 7 1,3-6 376,8 6-424,0-7 1,2 10-89,4-3 1,3 5 126,7 6 0,1-2-89,-1 8 1,0-1 89,1 6 1,-1-2-91,0-4 0,1-4 56,-1-6 1,1-6-59,-1 0 1,2-8 213,4 3 1,-2-12-82,7-5 0,1-10-202,4-7 1,-1 3-455,-4-2 1,3-1 241,-9-5 1,1 8 149,-5 3 0,-8 4 39,-4 2 1,2 5-3104,-1 0 1028,-1 7 453,-5-3 1505,0 0 0,8 5 0,1-5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46:57.88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17 8318,'17'0'1786,"-8"0"-1668,-2 0 0,-7-2-253,0-3-946,0 3 707,0-5 1,0 14 373,0 4 0,7 3 0,2 3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3T04:47:07.930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17 1341 9251,'-9'2'355,"3"4"1,4-3-106,2 8 0,0 0 21,0 5 1,0 1-130,0-1 0,8 6-122,3 0 1,3 1 40,2-1 0,8-5 91,3-1 0,-1-1-187,1-10 1,-5 1-120,5-6 1,-1-6-119,1 1 1,-2-8 160,-3 2 0,-9-4-834,3-1 625,-10 0 1,7 5-7,-8 0 0,-1 9 79,-10 2 1,-3 7 65,-7 10 0,-1 5 92,1-1 0,-2 14-107,-4-2 1,4 3 287,-4-3 1,4-1-40,1 1 1,3-5 566,3-1 34,-4-7 320,14 3-713,-7-13 1,10-10-134,4-11 1,8-4-198,8-1 1,5-6 131,-5 0 1,5-5-207,-5 5 0,0 6 56,-6 5 1,1 2-768,-1-2 325,-7-4 305,6 13 0,-13-3 676,3 10 0,-3 4-231,-2 8 0,-2 6 222,-3 5 1,3 3-149,-4 1 0,4-1-111,2-3 0,0 2 13,0-2 0,0-5-156,0-1 1,8-4-156,3-1 1,0-8-355,5-4 0,-3-5 90,9-5 1,-2-6-271,1-11 1,-1-3-818,8-8 1465,-8-7 0,11-2 0,-6-7 0</inkml:trace>
  <inkml:trace contextRef="#ctx0" brushRef="#br0" timeOffset="381">508 1259 8073,'0'-9'2113,"0"0"-1255,0 4-169,7 3-376,2-13 1,8 12-470,-1-8 0,-5 7 187,0-1 1,0 3-29,5 2 1,0 7 155,1 4 1,-1 4 173,1 1 0,-7 8-265,1 3 0,-5-1 59,5 1 1,-6-2-135,6 3 0,-2-5-158,2-6 0,2-1-115,-8 0 273,8-7 0,-4-1-552,8-8 0,-1-8 217,0-3 0,1-5-550,-1-6 1,-5-9 288,0-7 1,-2-5 68,2 4 1,-4-6 286,-7 1 0,6 4 297,-1 2 1,0 0 821,-5 5 1,0 4-568,0 13 1,-1 6 696,-5 5-667,4 3 1,-5 6 138,7 7 1,2 1-42,3 16 1,3-1-290,3 6 0,3 0-132,-3-1 0,-2-1-283,2-4 0,-2 4-730,2-3 1,4-5 496,-4-1 1,-2-5-876,2-7 1379,-1 5 0,7-13 0,-1 5 0</inkml:trace>
  <inkml:trace contextRef="#ctx0" brushRef="#br0" timeOffset="1015">950 801 8073,'9'0'869,"6"0"1,-12 0-260,8 0 1,-5 0-110,4 0 1,-4 0-202,5 0 0,0-5-283,5-1 0,2 1 69,4 5 0,-4 0-45,4 0 0,-4 7 46,-1 4 1,-3 11-32,-3 5 0,2 4-312,-8 2 0,1 5 130,-6 0 0,-6 6-317,1-6 1,-6-2-56,6-8 202,-8-5 0,9-8 133,-7-4 0,8-6 171,-3-10 0,4-4-97,2-8 1,6 1 136,-1 0 1,8-1-103,-2 1 0,-2 5-21,2 0 0,0 7-191,5-1-1,-5 3 157,0 2 1,0 0-337,5 0 0,-5 0 135,0 0 0,-5 0-671,4 0 646,-6 7 1,5-5 335,-3 4 0,-4-5 0,5-1-29,-7 0 1,-2-5 28,-3-1 0,3-6 374,-4 1 0,3 2 87,-3-2 194,4 0 1,-5-5-253,7-1 0,0 1-78,0-1 1,0 7-18,0-1 1,5-6-56,1-5 0,7 1-202,-2 4 1,-2 1 95,2-1 1,-2 1-466,2 0-172,3 7 206,-5 1 1,6 16-29,-4 3 0,-4 10-172,-7 7 1,0 3-256,0 1 1,0 8 382,0 4 1,0-4 355,0-2 0,0-5 0,0-6 0,0 4 0,0-4 0,0-3-16,0 0 990,0-15 82,7-2 0,1-9 53,2-3 0,5 1-491,-4-7 0,3 8-394,3-3 1,-6 4 23,0 2 1,-2 2-203,2 4 0,-2 3 66,-4 7 0,-3 2-80,4 4 1,-5-4-508,-1 4-312,0-4 1,-1-3-1705,-5-4 2491,4-4 0,-5-14 0,7-2 0</inkml:trace>
  <inkml:trace contextRef="#ctx0" brushRef="#br0" timeOffset="1249">1752 490 8073,'0'11'2177,"0"0"-1669,-7 0 1,5 5 205,-3 1-557,3-1 1,4-2-77,3-3 1,4 2-191,7-7 1,8-3-173,3-8 1,-1-6 150,1-11 1,-1 2-344,1-7 0,-3 5 216,-8-5 1,-7 7 44,-4-2 0,-3 4 35,-2 1 0,-2 3-107,-3 3 1,-6 3-20,-11 8 1,-3 8-120,-8 3 0,6 10 91,-1 7 0,1 8-337,-6 2 668,8 1 0,-6 1 0,6 1 0</inkml:trace>
  <inkml:trace contextRef="#ctx0" brushRef="#br0" timeOffset="1381">1654 785 8073,'16'18'0,"1"4"0,-3-10 13,-3 5 1,4-6 156,-4 0 0,3-4 64,2-7 0,1 0 486,-1 0 1,6 0 543,0 0 0,5-7-738,-5-4 1,7-4-205,-2-1 1,2-1-889,-1 1 1,1 0 439,-7-1 0,-1 1-983,-4 0 0,-1-6 76,1 0 0,-3-2 1033,-3 2 0,4-3 0,-6-8 0</inkml:trace>
  <inkml:trace contextRef="#ctx0" brushRef="#br0" timeOffset="1766">2063 81 8851,'0'-17'3288,"2"1"-2563,3 0 1,-1 7-270,7 3-211,0-3 0,5 7-505,1-3 0,-6 5 238,-1 5 0,-4 6-61,5 11 1,-8 3 62,3 8 1,-4 7-130,-2 4 1,0 1 45,0-1 1,2 3 101,3-3 0,-3-10 131,3-1 0,4-11-13,2 0 1,0-11 19,6-6 0,-5-3-45,10-2 1,4-13 140,1-3 1,-2-6-257,3 0 1,-3 6 111,2 0-179,-3-1 168,-8 15 0,-7-1 373,-3 14 1,-6 1-164,-6 16 1,-1 1 46,-4 9 1,-1-4-179,6 5 0,1-7-47,5-4 0,0 1-2,0-7 1,7-2-141,4-9 1,3-4 33,3-7 0,6 0-231,5 0 1,-3-7-870,2-4 0,1-9 530,4-2 0,-1-7-941,-3 1 1,1 3 522,-7-2 1,-2 5 149,-9-5 1,3 5 835,-3-6 0,4 1 0,1-6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24:11.80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0 69 8490,'0'-17'760,"0"0"1,0 5 513,0 1-473,0 7-508,0-4 1,0 10 284,0 4 0,0 11-83,0 12 1,6 10-507,0 1 1,7 8 117,-1-2 1,-2-2-413,1 2 0,1-1 62,5 1 1,-6-10-100,1-7 0,-6-10-601,5-2-944,-7 1-227,12-16 942,-15 5 1172,-1-14 0,-9-3 0,-8-7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24:13.006"/>
    </inkml:context>
    <inkml:brush xml:id="br0">
      <inkml:brushProperty name="width" value="0.08" units="cm"/>
      <inkml:brushProperty name="height" value="0.08" units="cm"/>
    </inkml:brush>
    <inkml:brush xml:id="br1">
      <inkml:brushProperty name="width" value="0.06" units="cm"/>
      <inkml:brushProperty name="height" value="0.06" units="cm"/>
    </inkml:brush>
  </inkml:definitions>
  <inkml:trace contextRef="#ctx0" brushRef="#br0">208 0 12676,'17'0'603,"-7"0"-500,5 0-3,-13 8 0,6 2 187,-8 7 1,-2 8-5,-4 4 0,4 3-314,-3 3 0,3-6 7,2 0 0,0 0-117,0 5 0,0-1-179,0-4-933,0-4 423,0-8 584,7-8 0,-5-3 479,4-12 0,-4-5-246,-2-12 1,0 2 218,0-8 1,6 0-63,0-5 1,-1-1-74,-5 0 0,6 3 76,0 3 1,7 4 79,-1 8 0,-3-1 91,3 1 0,0 2-192,5 3 0,2 4-180,4 8 0,-4 8-130,4 4 0,-3 9-280,-3 2 0,-8 13 201,-3-1 1,2 3-170,-2-3 1,-1 0 234,-5-1 0,-7 1-61,-5-1 0,-5-5 290,-6 0 0,4-14-8,-4 3 0,3-11 564,3 5 0,6-8 666,-1 1 332,8-3-992,-3-2-905,7-7 0,7-3-9,5-7 1,9 5-537,2 1 1,2 5-145,-2-6 0,-4 9 970,4-3 0,-4-4 0,-1 1 1</inkml:trace>
  <inkml:trace contextRef="#ctx0" brushRef="#br0" timeOffset="534">225 485 9451,'-24'11'232,"-5"1"1,-2-7 66,2 7 1,-2-6 232,8 5 0,0-7 641,6 2 263,7-4-714,3-2-693,22 0 1,6 0-150,20 0 1,3-2 155,8-4 0,5 2-438,1-7 0,5 7 295,-5-2 0,-2-2-765,-10 3 1,2-7 274,-8 6 0,-1 1 47,-11 5 1,-3-6-71,-7 0 589,-9 0 1,-3 6 758,-12 0 0,-3 2-451,-9 4 0,-5 0-44,0 11 1,-6-2-4,6 14 1,-5-6-566,5 6 0,-1 6 232,7 5 0,0-1-445,0-11 0,5 5 122,1-4 0,7 2-68,-2-3 1,4-3-482,2-7 37,0-1 1067,0-7-160,0-3 0,6-14 512,0-5 0,1 2-15,-1-1 0,-2-1 168,7-5 0,-5 2-300,6 3 0,-1-1-85,6 7 0,1-6-91,-1 7 0,2-1-174,4 6 0,-2-6-607,8 0 0,-8 1 324,2 5 1,2 0-515,-1 0 1,-1-6 277,-6 0 0,0-2 535,0 3 0,1 1 0,-1-8 0,-5 1 0,-1-7 0,-7 1 37,2 0 1,-4 0 86,-2-1 1,0-5 247,0 0 1,0 0-125,0 6 1,-2 1 1951,-4 5-856,4-4-890,-6 13 0,3-2-262,-1 15 1,0 9-222,6 14 1,0 3-807,0 3 1,0-4 551,0 5 1,0 1-853,0-2 1,2 1 482,4-7 1,-2-7-206,7-4 857,-7-11 0,11-4 0,-5-8 0</inkml:trace>
  <inkml:trace contextRef="#ctx0" brushRef="#br1" timeOffset="725">1107 469 8551,'10'-26'450,"0"-5"57,-5 8 0,-1 0 85,8 5 1,-1 9 484,7 3 0,-1 4-707,0 2 0,0 14-71,1 3 0,-1 12-378,0-1 0,-7 5 138,-4 2 0,-4-1-542,-2 1 0,0-6 15,0 0 1,-8-8-199,-4 2 0,3-4 213,-3-2 0,-5 1-230,-6-1 1,0-6 682,6 1 0,-8-8 0,-2 3 0</inkml:trace>
  <inkml:trace contextRef="#ctx0" brushRef="#br1" timeOffset="1085">1471 20 12991,'0'25'1440,"0"4"-931,0 11 1,5 12 87,1 11 1,8 10-451,-3 2 1,6 0 78,6-6 1,-3-7-829,3-5 0,-6-10 502,-5-7 1,3-6-1850,-4-5 426,-3-4 213,0-15 1029,-16-2 1,-1-8 332,-9 0 0,7-2 37,-1-4 1,6-2-49,-5-3 0,7-5-73,-2 5 0,-1-5 47,1-1 0,0 0 274,6 0 1,0-1 175,0 1 0,0 0 925,0-1-841,0 1 1,0 0 167,0-1 0,6 7-528,0-1 1,7 1 108,-1-6 0,3 5-579,2 1 0,2 5 306,4-6 1,6 6-606,12-5 0,3 7-423,8-2 0,5 4-1032,1 2 1,5 0 629,-5 0 1405,-8 8 0,0-6 0,-6 6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24:17.492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87 191 8500,'17'0'110,"-6"2"524,1 4-227,-8-4 35,4 5-86,-1-7-80,3 8 1,7 2-239,0 7 1,-1 0 159,-5 0 1,5 6-368,-5 1 1,-1 1 37,1-2 0,-5-4-249,6 4 175,-9 4 0,7-8-609,-4 4-317,-4-11 753,5-5 1,-5-7 181,4 0 1,-2-13-12,8-5 0,-1-10 125,6-1 1,1-4-22,-1-1 1,0-7 194,1 1 1,-1 0-138,0 5 1,0 2 158,1 4 0,-1 3 811,0 3-362,1 3-338,-1 3 1,-8 11-235,-3 12 0,-4 13-195,-2 16 0,-8 3 125,-3 14 1,-4-4-279,-3 10 1,-5-4 133,0-3 0,-6-1 54,6-3 0,-6-1 115,6-12 0,-5-3-103,5-14 0,-1-1 571,7-5-14,0-3 1,7-22 192,5-3 0,5-12-208,5 0 1,7-3 3,11-3 0,-2 1-358,8-1 1,-2 8 119,2 4 0,1 4-501,-7 2 0,6 1 212,-6 5 1,0 3-533,-5 8 376,-1 0 0,-8 8-133,-3 3 1,-4 5 153,-2 1 0,-2 0 184,-4 0 1,-3 1-11,-8-1 0,-6 0 180,-1 1 1,1-7 65,6 1 1,2-7-38,3 7 1,-3-8 208,3 2-59,5-4 318,-9-2-537,14 0 0,2-2-21,12-4 1,3 4-95,3-4 0,-1-2-209,0 3 0,0-1-190,1 6 1,-1 0 49,0 0 423,-7 0 0,5 0 0,-5 0 0</inkml:trace>
  <inkml:trace contextRef="#ctx0" brushRef="#br0" timeOffset="474">121 658 7828,'-17'9'-1511,"0"-1"1659,-1-8 1,1 0 872,0 0 1,5 0 277,1 0-54,7 0-963,-4 0 1,18-6-7,7 1 1,10-7-157,13 6 0,10-7-67,8 1 1,5 3-161,-5-3 1,7 3-44,-1-3 1,-5-1-522,-1 7 1,-10 0 55,-2 6 0,-13 0-130,1 0 279,-11 0 0,-7 2 21,-16 4 0,-8-2 512,-9 7 1,-8 1-116,-4 5 1,-4 0 117,-1 1 1,-1 1 4,1 4 1,1-4 16,4 4 0,-2-4-89,8-1 1,-6-1 0,6 0 0,2 1-4,10-1 1,-3-6-119,9 1 218,-1-8-138,6 3 0,2-7 177,3 0 0,7-7-17,11-5 0,-2-1 133,8 1 1,-6-1-105,6 7 1,-2-6-84,2 7 1,-3-1 93,-2 6 5,-5 0 247,6 0-166,-8 8 1,-9 1 262,-8 9 1,-8-1-240,-9 0 0,5 0 53,1 1 0,-1-3-485,-5-3 1,1 3 161,5-4 0,3-1-1434,8 2 1126,0-9 1,8 5-475,3-8 0,13 0 175,4 0 0,7-8 605,5-3 0,5-12 0,6-4 0</inkml:trace>
  <inkml:trace contextRef="#ctx0" brushRef="#br0" timeOffset="1584">1020 416 8500,'0'-19'290,"0"-5"0,0 5 182,0-4 0,6-2 261,0 2 1,2 0-198,-3 6 1,5 0-21,7-1 1,3 9-636,3 3 1,-2 4 181,8 2 1,-1 0-867,7 0 0,-2 8 624,-5 3 1,1 5-1448,-11 1 1072,3 0 1,-19 0 256,3 1 0,-3-7 258,-2 1 1,-7-6 547,-5 5 0,-5-5-27,-6 5 1,4 1-191,-4 5 1,3-5 184,3-1 0,2 1-28,3 5 0,-1 0-720,7 1 1,-6-1-61,7 0 1,-1-5-283,6-1 0,2-1 273,4 1 0,3-3-144,8-8 1,8 0 272,4 0 1,-2-2-22,2-4 1,-2-3 221,2-8 0,1 1-114,-7 5 0,1-5 648,-7 5-361,0 3 1,-5 0-247,-1 8 136,-7 0 0,-4 14 0,-12 3 0,-3 10-34,-2-4 1,-2 8-35,-4-2 1,3 1 35,-3-1 1,-2-4-53,2-8 0,2 1 456,10-1 179,-5-7 246,14-3-846,-5-7 0,9-7-305,3-5 1,11-3-270,7-3 1,7 1 292,-1 0 1,4 0-217,2-1 1,-1 1 97,1 0 1,-1-1 394,1 1 0,-2 0 0,-5 0 0,3-1 0,-8 1 0,0 0-70,-6-1 0,-5 7-32,0-1 0,-9 7 921,3-7-352,-4 8-268,-2-4 1,0 10-86,0 4 1,-6 4-232,1 7 0,-7 2 68,6 4 1,-5-2-122,5 8 1,-6-2 75,7 2 0,-3-4-193,2-8 1,4 1 395,-3-1-191,3-8 483,2-1 0,2-10-177,3-4 0,5-5 11,7-12 0,2 2-245,4-8 1,4 6-224,8-6 0,-6 8 169,0-2 0,-8 4-143,2 1 0,-4 3-513,-2 3 720,-7-3-389,-2 13 389,-8-6 0,-8 10 379,-4 4 1,3 2-159,-3 3 1,1 5 5,-7-5 1,7 10-331,-1 2 0,1 6-290,-6-6 1,5 8 144,0-2 0,1 2 156,-6-3 0,1 3 92,5-8 0,-5 2 0,5-2 0,-5-3 0,-1 3 0,6 2 376,-1-2 1,6-6 516,-5-6 0,7-5 339,-2 6-236,4-8 1,4 3-374,4-7 0,6 0-215,11 0 1,3 0-361,9 0 1,2-2 97,3-3 1,-2-11-964,8-7 0,1-8 22,4 3 1,1-7-572,0-5 0,-8 3 654,-3-3 0,-7-2 712,-5 1 0,-10-7 0,-7 2 0,-8-4 0,2-2 0,-3 0 0,3 0 0,-4 6 0,4 0 0,-4 14 0,-2-3 0,0 12 436,0 0 0,2 9 1002,3 3 0,-1 5-491,8-5 0,-1 7 274,7-2 0,1 4-1308,4 2 1,-4 8 121,4 3 0,-4 10-219,-1 2 1,-3 8 236,-3-2 0,-5 9 424,-7 3 1,-2 5-44,-3-6 0,-5 8 104,-7-2 1,-1-1-230,1 1 0,2-14 448,3 3 0,-1-6-869,7 0 208,0-4-334,6-16 1,4-3 212,8-12 1,1-11-802,16-12 0,-8-2 259,2 3 1,-6-5 74,-5 4 1,1-2 67,-7 2 0,0 4-703,-6 8-45,0 0 1,-2 7-220,-4 5-1146,-3 3 1591,-1 2 946,2 0 0,8-8 0,8-2 0,2-7 0</inkml:trace>
  <inkml:trace contextRef="#ctx0" brushRef="#br0" timeOffset="1749">2611 260 8500,'10'0'2721,"-2"0"-213,-8 0-1853,0 0 0,0 8-778,0 3 1,2 7 5,3 5 0,-1-2-288,8 8 0,-1-6-531,7 6 1,-5-10 360,4-2 0,-3 0-87,9-5 0,-4-4 189,-2-3 0,1 3-502,-1-2 0,-2 1 975,-3-1 0,-4-2 0,-8 8 0,-8-1 0,-2 6 0</inkml:trace>
  <inkml:trace contextRef="#ctx0" brushRef="#br0" timeOffset="1890">2629 744 8500,'-25'8'0,"6"0"0,-5 3 1506,5 5 0,10-7-428,3 9 1,4-7-246,2 1 1,8-7-610,3 7 0,6-6-505,7 5 0,2-7-1158,9 2 1,2-6 818,3-6 1,-2 0-792,8-11 0,-5 3 680,5-9 1,-10-2 335,-1 2 0,0-9 395,-7-3 0,-3-7 0,0-10 0</inkml:trace>
  <inkml:trace contextRef="#ctx0" brushRef="#br0" timeOffset="2125">3234 87 8500,'10'-7'0,"-5"-5"0,-1-1 1761,2 1 1,-2-3 578,7 3-609,1 4-1197,5 1 0,-1 9-196,-5 3 0,3 9-730,-9 15 0,1 1 351,-6 17 1,-8 6-835,-3 11 0,-5-5 655,-1-1 1,-6-6-1229,0-6 0,0-4 404,6-7 0,7-8-259,4-4 1131,-3-12 1,13-7 321,-4-15 1,17-3 217,0-15 1,12 8-272,0-2 1,-2 6 288,2 5 1,-6 5-148,5 7 0,-5 2-1035,6 3 1,-8 11 116,2 7 0,-3 6-740,-3-6 1419,-7 0 0,5-6 0,-5 0 0</inkml:trace>
  <inkml:trace contextRef="#ctx0" brushRef="#br0" timeOffset="2333">3666 277 8500,'10'-17'662,"5"0"0,-11 0 2515,8-1-2512,-8 9-371,3 1 0,-7 18-200,0 7 0,6 10 116,0 13 0,-1 0-470,-5 12 0,0-4-251,0 10 0,0-4-538,0-2 0,-5-6 365,-1 0 0,0-2-659,6 2 1,0-11 163,0-12 1179,0-12 0,0-3 0,0-8 0,-7-8 0,-3-9 0,-7-10 0</inkml:trace>
  <inkml:trace contextRef="#ctx0" brushRef="#br0" timeOffset="2800">2784 398 8545,'0'10'806,"0"-4"1253,0-12-1439,0 4 0,2-13-179,4 3 1,-2-1-384,7 1 1,1-3 106,5 3 0,8-3-1298,4-2 1,4 5 35,1 1 1,9-1 1096,3-5 0,4 0 0,2-1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6-12T04:24:21.576"/>
    </inkml:context>
    <inkml:brush xml:id="br0">
      <inkml:brushProperty name="width" value="0.06" units="cm"/>
      <inkml:brushProperty name="height" value="0.06" units="cm"/>
    </inkml:brush>
  </inkml:definitions>
  <inkml:trace contextRef="#ctx0" brushRef="#br0">208 641 8455,'12'-2'1306,"-1"-4"-312,-7 4-530,4-6 1,-16 8-193,-3 0 1,-7 8-467,-5 4 1,-2 9-168,-4 2 0,-1 0-525,7-6 1,0 0 885,5 1 0,1-1 0,0 0 0</inkml:trace>
  <inkml:trace contextRef="#ctx0" brushRef="#br0" timeOffset="433">1211 1 8534,'-23'0'776,"0"0"0,-8 8-461,3 3 0,-7 8-77,-5 10 1,1 2 8,-7 15 1,0 0-98,-6 6 0,8-2-262,4-4 1,11-4 173,6-7 1,5-6-1946,7 0 1189,3-16 0,12 2-64,7-15 1,1-7 288,11-5 0,4-11 469,2-6 0,-4 2-101,-2-1 1,2 6 100,-2-1 572,0 12 1,-6 3-336,1 8 0,-1 2 119,0 4 0,-2 3-303,-3 9 1,3 5-431,-3 0 1,-2 8 376,1-3 0,1-3 0,5 0 0</inkml:trace>
  <inkml:trace contextRef="#ctx0" brushRef="#br0" timeOffset="557">1298 70 8416,'-2'-12'442,"-4"1"815,4 7-1314,-13-4 0,7 18 106,-4 7 0,-3 10-49,4 14 0,-5 10 0,-1 11 0</inkml:trace>
  <inkml:trace contextRef="#ctx0" brushRef="#br0" timeOffset="784">986 623 8416,'-9'-17'0,"1"6"1429,8-1 296,0 8 0,8-3-1103,3 7 0,7 0-357,5 0 1,2 1-935,3 5 1,-1 4 392,-4 7 1,-5 0 51,-1 1 0,-2 5 337,-9 0 0,-2 2 291,-10-2 0,2-2-240,-7 8 0,-1-8 400,-5 2 0,2-4-517,3-2 1,-1-5-930,7 0 2,0-9 1,14 5 510,3-8 0,12-2-2104,6-4 2473,4-3 0,9-16 0,2-2 0</inkml:trace>
  <inkml:trace contextRef="#ctx0" brushRef="#br0" timeOffset="1426">1574 175 8416,'0'-17'1234,"2"5"272,4 1 1,-2 1-771,7-1 1,-5-3-70,6 8 1,5 1-170,6 5 1,0 2-197,-6 3 0,6 5-778,1 7 0,-3 8 371,-10 4 0,-3 6-505,-8 5 0,-2-3 208,-4 3 1,-3-4-102,-9-1 0,-1 0-133,-4-1 0,4-7-201,-4-4-41,4-4 363,1-1 800,9-9-154,1-9 1,16-9-19,3-9 1,5 7-241,1-1 0,-6 8-23,1-1 0,-1 3-41,7 2 1,-7 0-132,1 0 0,-8 7-172,1 5 0,-1-2 103,2 1 0,-4 1-281,4 5 376,-4-7 360,-2 5 7,0-13 0,0 4 39,0-12 1,0 2-87,0-8 0,5 7 159,1-7 1,6 1 11,-7-7 0,9 7-108,-3-1 1,3 6 79,-3-5 1,3 5-67,-8-5 1,5 5 131,-5-6 0,2 9 261,-3-3 655,-3 4-372,6-6 171,0 6-1089,-6-5 248,5 7-930,1 0 216,-6 0 207,13 0 0,-11 0-180,8 0-249,-9 0 446,13 0 618,-14 0 0,7 0 232,-3 0-350,-4 0 1,6-2-323,-8-4 151,7 4-7,3-13 1,5 5 207,-3-7-105,3-1 1,-7 1 1058,3 0 1,-1 1 17,-4 5 719,-4 3-1202,5 1 0,-7 7-175,0 0 1,0 9-510,0 14 0,0-2-412,0 8 1,0-6-166,0 6 1,0-8-692,0 2 1,0-4 568,0-1 747,0-1 0,0-7 0,0-3 0</inkml:trace>
  <inkml:trace contextRef="#ctx0" brushRef="#br0" timeOffset="1616">2318 123 10344,'-2'12'1476,"-4"-1"0,4-3-1247,-3 9 0,3-1-1352,2 13 0,0 5 616,0 6 0,0 7-365,0-7 1,0 6 871,0-6 0,-8 8 0,-2-3 0</inkml:trace>
  <inkml:trace contextRef="#ctx0" brushRef="#br0" timeOffset="2034">2716 89 8427,'-6'-18'0,"0"1"0,0 6 2364,6-1 1,2 8-1278,4-2 0,0 5-876,11 1 1,-3 1-324,9 5 0,-4 6-520,-2 11 1,0-2-548,1 8 1,-9 0 642,-3 5 1,-4 1 110,-2-1 1,0-1-4,0-4 1,-8-4-59,-3-8 0,3 0 45,2 1 300,4-9-95,2-1 0,10-16 153,7-3 1,3-5-139,8-1 1,-5 6 220,6-1 0,0 0 0,6-5 0</inkml:trace>
  <inkml:trace contextRef="#ctx0" brushRef="#br0" timeOffset="2226">2992 331 8394,'-17'17'-1616,"6"-5"1211,-1-1 1,1-5 1803,-7 5 1,1 1-566,0 5 1,-1 2-629,1 5 0,0 2-36,-1 9 1,1-2-100,0-4 1,0 1 58,-1-7 0,7 0-345,-1-5 349,8-1-173,-3-7 1,14-3 240,5-7 0,5-6-128,6 1 0,2-7-577,4 6 0,4-5 89,-4 5 1,3-5-551,3 5 964,-1-8 0,9 5 0,1-9 0</inkml:trace>
  <inkml:trace contextRef="#ctx0" brushRef="#br0" timeOffset="2450">3598 123 8371,'-18'0'2484,"1"6"-1718,0 0 1,-1 9-508,1 2 1,-6 5-33,0 12 1,-13-3 28,1 9 1,-3 3-186,3-3 0,8 0-494,4-5 185,4-8-164,9-2 0,6-16 272,16-3 1,1-6 90,16-6 0,-6-1-22,6-5 0,-8 4-38,2 8 0,-4 0-757,-1 0 1,3 2 72,-4 4 0,4-2 783,-9 7 0,3 1 0,2 5 0</inkml:trace>
  <inkml:trace contextRef="#ctx0" brushRef="#br0" timeOffset="2659">3632 244 8316,'6'-23'0,"0"0"0,1-6 680,-1 6 1074,-4 0 269,6 14-1391,-8 1 1,0 12-529,0 7 1,2 3 79,4 15 1,-5 1-99,5 11 0,-4-5-165,-2 5 0,2-5-269,4-1 1,-2-3 54,7-3 0,-5 2-612,5-8 1,-5-2 351,6-9 1,5-5 136,6-7 1,8 0-157,-2 0 1,5-2 130,7-3 0,1-5 441,4-7 0,12-1 0,-5 1 0</inkml:trace>
  <inkml:trace contextRef="#ctx0" brushRef="#br0" timeOffset="3411">2681 89 7744,'-17'0'745,"0"0"1,5-2 1648,0-4-1021,9 4 280,-5-13-1130,8 5 1,8-5-44,3 3 1,6 5-341,7 7 1,-3 0-254,7 0 0,-6 1 5,1 5 1,-4 0-209,-2 11 0,-1-1-164,-5 12 1,-3 1 148,-8 6 1,-10-1 42,-7 1 0,-8 0 97,-10-1 0,1-1-15,-1-4 0,2-4 107,5-8 0,3-7-50,7-5 16,9-3 1,11-9-190,15-5 0,8-9 255,10-2 1,-1 0-75,1 5 1,-1 7-29,1-1 1,-1 9-177,1-3 1,3 6-231,-3 6 1,-4 3 147,-14 8 1,0 1-562,1-1 629,-9 0 1,-3 1 65,-12-1 0,-3-7 425,-9-5 0,1 3-231,0-2 1,0 0 705,-1-6 1,1-2 14,0-4 1,-1 4 404,1-4 1,6 4-593,-1 2 1,6 0 24,-5 0 0,5 0-389,-6 0 1,7 8 82,-7 3 0,6 11-527,-5 1 1,1 7 245,-1-1 1,-5 2-320,5-2 0,-3 3 205,3-3 1,-5-4 149,5-2 0,-3-3 789,3-3 1342,3-8-1071,8-1 0,2-8-393,4 0 1,11 0-279,12 0 1,9 0-38,3 0 0,7 0 0,-2 0 1,6 0-1109,5 0 0,5 0-3429,7 0 4276,-7 0 0,5 0 0,-6 0 0</inkml:trace>
  <inkml:trace contextRef="#ctx0" brushRef="#br0" timeOffset="3851">3546 89 8305,'-18'7'0,"1"-5"1379,0 4 1,-2 6-589,-4 5 0,-12 16 22,-11 13 1,-4 11-300,-2 7 0,2 1-178,4-2 0,6-5-321,11-12 1,4-5-630,8-13 274,7-3 52,2-15 0,10-8-188,4-8 0,4-13 160,7 2 0,8-12 47,4 0 1,3-4-73,3-1 0,-1 1 759,1 4 0,-6-2 90,0 8 0,-6 0 313,6 6 1,-2 7-479,1 5 1,-3 3-84,-7 2 1,-1 9-726,0 9 0,-1 12 274,-5 11 1,4 5-1395,-3-6 1,-2 1 195,1-7 1389,1 1 0,5-8 0,0-2 0</inkml:trace>
  <inkml:trace contextRef="#ctx0" brushRef="#br0" timeOffset="4202">3650 2 12075,'0'18'936,"0"3"-636,0 7 1,0 5 291,0 19 0,0 4-158,0 13 0,0 6-233,0 0 0,1-8-290,5-9 0,2-12-401,3-6 1,5-7-1481,-5-10 925,-3 0 492,0-21 241,-8-2 1,0-10 594,0-7 0,0-6-53,0 0 1,0-6 197,0 6 1,2-6-90,3 6 1,-3-6 155,4 6 0,4-6 369,1 6 0,5 0-291,1 6 1,0 0-115,0-1 1,3 1-160,3 0 1,6 7-1289,11 4 0,-2-1 303,8 1 0,6 0-166,6 6 0,0 0 34,-7 0 1,1 0-715,0 0 0,-2 0-296,-4 0 1827,4 0 0,-13-7 0,5-3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9" name="Shape 9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맑은 고딕"/>
      </a:defRPr>
    </a:lvl1pPr>
    <a:lvl2pPr indent="228600" latinLnBrk="0">
      <a:defRPr sz="1200">
        <a:latin typeface="+mn-lt"/>
        <a:ea typeface="+mn-ea"/>
        <a:cs typeface="+mn-cs"/>
        <a:sym typeface="맑은 고딕"/>
      </a:defRPr>
    </a:lvl2pPr>
    <a:lvl3pPr indent="457200" latinLnBrk="0">
      <a:defRPr sz="1200">
        <a:latin typeface="+mn-lt"/>
        <a:ea typeface="+mn-ea"/>
        <a:cs typeface="+mn-cs"/>
        <a:sym typeface="맑은 고딕"/>
      </a:defRPr>
    </a:lvl3pPr>
    <a:lvl4pPr indent="685800" latinLnBrk="0">
      <a:defRPr sz="1200">
        <a:latin typeface="+mn-lt"/>
        <a:ea typeface="+mn-ea"/>
        <a:cs typeface="+mn-cs"/>
        <a:sym typeface="맑은 고딕"/>
      </a:defRPr>
    </a:lvl4pPr>
    <a:lvl5pPr indent="914400" latinLnBrk="0">
      <a:defRPr sz="1200">
        <a:latin typeface="+mn-lt"/>
        <a:ea typeface="+mn-ea"/>
        <a:cs typeface="+mn-cs"/>
        <a:sym typeface="맑은 고딕"/>
      </a:defRPr>
    </a:lvl5pPr>
    <a:lvl6pPr indent="1143000" latinLnBrk="0">
      <a:defRPr sz="1200">
        <a:latin typeface="+mn-lt"/>
        <a:ea typeface="+mn-ea"/>
        <a:cs typeface="+mn-cs"/>
        <a:sym typeface="맑은 고딕"/>
      </a:defRPr>
    </a:lvl6pPr>
    <a:lvl7pPr indent="1371600" latinLnBrk="0">
      <a:defRPr sz="1200">
        <a:latin typeface="+mn-lt"/>
        <a:ea typeface="+mn-ea"/>
        <a:cs typeface="+mn-cs"/>
        <a:sym typeface="맑은 고딕"/>
      </a:defRPr>
    </a:lvl7pPr>
    <a:lvl8pPr indent="1600200" latinLnBrk="0">
      <a:defRPr sz="1200">
        <a:latin typeface="+mn-lt"/>
        <a:ea typeface="+mn-ea"/>
        <a:cs typeface="+mn-cs"/>
        <a:sym typeface="맑은 고딕"/>
      </a:defRPr>
    </a:lvl8pPr>
    <a:lvl9pPr indent="1828800" latinLnBrk="0">
      <a:defRPr sz="1200">
        <a:latin typeface="+mn-lt"/>
        <a:ea typeface="+mn-ea"/>
        <a:cs typeface="+mn-cs"/>
        <a:sym typeface="맑은 고딕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persistencemarketresearch.com/market-research/dna-rna-sample-preparation-market.asp?utm_source=chatgpt.com" TargetMode="External"/><Relationship Id="rId3" Type="http://schemas.openxmlformats.org/officeDocument/2006/relationships/hyperlink" Target="https://hypersense-software.com/blog/2025/05/12/automation-efficiency-genetic-testing-labs/?utm_source=chatgpt.com" TargetMode="External"/><Relationship Id="rId7" Type="http://schemas.openxmlformats.org/officeDocument/2006/relationships/hyperlink" Target="https://vmdl.missouri.edu/canine-tests-and-fees/?utm_source=chatgpt.com" TargetMode="External"/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randviewresearch.com/industry-analysis/point-of-care-poc-molecular-diagnostics-market?utm_source=chatgpt.com" TargetMode="External"/><Relationship Id="rId5" Type="http://schemas.openxmlformats.org/officeDocument/2006/relationships/hyperlink" Target="https://www.sciencedirect.com/science/article/abs/pii/S1386653200001487?utm_source=chatgpt.com" TargetMode="External"/><Relationship Id="rId4" Type="http://schemas.openxmlformats.org/officeDocument/2006/relationships/hyperlink" Target="https://www.mlo-online.com/management/careers/article/55131251/mlos-2024-survey-of-laboratory-professionals?utm_source=chatgpt.com" TargetMode="Externa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randviewresearch.com/industry-analysis/point-of-care-poc-diagnostics-industry#:~:text=,led%20the%20point%20of%20care" TargetMode="External"/><Relationship Id="rId13" Type="http://schemas.openxmlformats.org/officeDocument/2006/relationships/hyperlink" Target="https://blog.bccresearch.com/top-5-leading-companies-in-pcr-for-point-of-care-diagnostics-market#:~:text=The%20global%20market%20for%20polymerase,from%202024%20through%202029" TargetMode="External"/><Relationship Id="rId18" Type="http://schemas.openxmlformats.org/officeDocument/2006/relationships/hyperlink" Target="https://www.rochecanada.com/solutions/diagnostics-solutions/laboratories/point-of-care/cobas-liat#:~:text=Molecular%20Point%20Of%20Care%20,a%20growing%20menu%20of%20assays" TargetMode="External"/><Relationship Id="rId26" Type="http://schemas.openxmlformats.org/officeDocument/2006/relationships/hyperlink" Target="https://m.news.nate.com/search?q=%ED%95%B5%EC%82%B0%EC%B6%94%EC%B6%9C&amp;order=T&amp;page=3#:~:text=%ED%95%B5%EC%82%B0%EC%B6%94%EC%B6%9C%20%EA%B2%80%EC%83%89%EA%B2%B0%EA%B3%BC%20,%EC%98%AC%EC%9B%A8%EC%9D%B4%EC%A0%A0%2C" TargetMode="External"/><Relationship Id="rId3" Type="http://schemas.openxmlformats.org/officeDocument/2006/relationships/hyperlink" Target="https://www.bccresearch.com/market-research/healthcare/point-of-care-diagnostics-report.html?srsltid=AfmBOop-y8-OluMIcCkO8v4DXD_uhT1zOVjV3uswoh53Tar6IJc8aQMw#:~:text=The%20global%20market%20for%20point,from%202024%20through%202029" TargetMode="External"/><Relationship Id="rId21" Type="http://schemas.openxmlformats.org/officeDocument/2006/relationships/hyperlink" Target="https://news.nate.com/search?q=PCR+%EA%B2%80%EC%82%AC+%EB%B0%A9%EC%97%AD#:~:text=%EC%98%AC%EC%9B%A8%EC%9D%B4%EC%A0%A0%2C%20CES%202025%EC%84%9C%20%ED%99%94%ED%95%99%EC%A0%81%20%EA%B0%84%ED%8E%B8%EC%A0%95%EC%A0%9C,%EB%8F%99%EC%9E%91%20%EA%B0%80%EB%8A%A5%ED%95%9C%20%ED%9C%B4%EB%8C%80%ED%98%95%20%EC%8B%9C%EC%8A%A4%ED%85%9C%EC%9C%BC%EB%A1%9C" TargetMode="External"/><Relationship Id="rId7" Type="http://schemas.openxmlformats.org/officeDocument/2006/relationships/hyperlink" Target="https://www.tecan.com/blog/how-point-of-care-technology-providers-can-drive-market-growth-with-liquid-handing-instruments#:~:text=By%20Joe%20Guterl" TargetMode="External"/><Relationship Id="rId12" Type="http://schemas.openxmlformats.org/officeDocument/2006/relationships/hyperlink" Target="https://blog.bccresearch.com/top-5-leading-companies-in-pcr-for-point-of-care-diagnostics-market#:~:text=According%20to%20BCC%20Research%20predictions%2C,2024%20to%202029" TargetMode="External"/><Relationship Id="rId17" Type="http://schemas.openxmlformats.org/officeDocument/2006/relationships/hyperlink" Target="https://www.globalpointofcare.abbott/us/en/index.html#:~:text=Rapid%20Diagnostics%20,with%20the%20option%20to" TargetMode="External"/><Relationship Id="rId25" Type="http://schemas.openxmlformats.org/officeDocument/2006/relationships/hyperlink" Target="https://www.grandviewresearch.com/press-release/global-veterinary-molecular-diagnostic-market#:~:text=Veterinary%20Molecular%20Diagnostics%20Market%20To,from%202024%20to%202030%2C" TargetMode="External"/><Relationship Id="rId2" Type="http://schemas.openxmlformats.org/officeDocument/2006/relationships/slide" Target="../slides/slide33.xml"/><Relationship Id="rId16" Type="http://schemas.openxmlformats.org/officeDocument/2006/relationships/hyperlink" Target="https://pmc.ncbi.nlm.nih.gov/articles/PMC7368663/#:~:text=Health%27s%20tests%20both%20use%20isothermal,amplification%20and%20are" TargetMode="External"/><Relationship Id="rId20" Type="http://schemas.openxmlformats.org/officeDocument/2006/relationships/hyperlink" Target="https://pmc.ncbi.nlm.nih.gov/articles/PMC10580901/#:~:text=test%20pmc,Cue%20wand%20to%20collect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randviewresearch.com/industry-analysis/point-of-care-poc-diagnostics-industry#:~:text=The%20global%20point%20of%20care,of%20point%20of%20care%20testing" TargetMode="External"/><Relationship Id="rId11" Type="http://schemas.openxmlformats.org/officeDocument/2006/relationships/hyperlink" Target="https://www.bccresearch.com/market-research/healthcare/point-of-care-diagnostics-report.html?srsltid=AfmBOop-y8-OluMIcCkO8v4DXD_uhT1zOVjV3uswoh53Tar6IJc8aQMw#:~:text=,La%20Roche%20Ltd" TargetMode="External"/><Relationship Id="rId24" Type="http://schemas.openxmlformats.org/officeDocument/2006/relationships/hyperlink" Target="https://www.imarcgroup.com/veterinary-molecular-diagnostics-market#:~:text=Veterinary%20Molecular%20Diagnostics%20Market%20Size,2%20Million%20by%202033" TargetMode="External"/><Relationship Id="rId5" Type="http://schemas.openxmlformats.org/officeDocument/2006/relationships/hyperlink" Target="https://www.bccresearch.com/market-research/healthcare/point-of-care-diagnostics-report.html?srsltid=AfmBOop-y8-OluMIcCkO8v4DXD_uhT1zOVjV3uswoh53Tar6IJc8aQMw#:~:text=match%20at%20L557%202021%20to,2026" TargetMode="External"/><Relationship Id="rId15" Type="http://schemas.openxmlformats.org/officeDocument/2006/relationships/hyperlink" Target="https://blog.bccresearch.com/top-5-leading-companies-in-pcr-for-point-of-care-diagnostics-market#:~:text=Driving%20factors%20for%20the%20forecast,the%20growth%20of%20the%20market" TargetMode="External"/><Relationship Id="rId23" Type="http://schemas.openxmlformats.org/officeDocument/2006/relationships/hyperlink" Target="https://www.statista.com/statistics/1316614/south-korea-amount-of-hospitals-and-clinics-by-institution-type/#:~:text=South%20Korea%3A%20number%20of%20hospitals,medical%20institutions%2C%20most%20were%20clinics" TargetMode="External"/><Relationship Id="rId10" Type="http://schemas.openxmlformats.org/officeDocument/2006/relationships/hyperlink" Target="https://www.linkedin.com/pulse/point-of-care-testing-market-size-trends-insights-gelff#:~:text=Key%20Players" TargetMode="External"/><Relationship Id="rId19" Type="http://schemas.openxmlformats.org/officeDocument/2006/relationships/hyperlink" Target="https://blog.bccresearch.com/top-5-leading-companies-in-pcr-for-point-of-care-diagnostics-market#:~:text=services%2C%20analytical%20instruments%20and%20specialty,diagnostics" TargetMode="External"/><Relationship Id="rId4" Type="http://schemas.openxmlformats.org/officeDocument/2006/relationships/hyperlink" Target="https://www.bccresearch.com/market-research/healthcare/point-of-care-diagnostics-report.html?srsltid=AfmBOop-y8-OluMIcCkO8v4DXD_uhT1zOVjV3uswoh53Tar6IJc8aQMw#:~:text=match%20at%20L619%20expected%20to,2021" TargetMode="External"/><Relationship Id="rId9" Type="http://schemas.openxmlformats.org/officeDocument/2006/relationships/hyperlink" Target="https://www.bccresearch.com/market-research/healthcare/point-of-care-diagnostics-report.html?srsltid=AfmBOop-y8-OluMIcCkO8v4DXD_uhT1zOVjV3uswoh53Tar6IJc8aQMw#:~:text=expected%20to%20grow%20from%20%2419,2021" TargetMode="External"/><Relationship Id="rId14" Type="http://schemas.openxmlformats.org/officeDocument/2006/relationships/hyperlink" Target="https://www.tecan.com/blog/how-point-of-care-technology-providers-can-drive-market-growth-with-liquid-handing-instruments#:~:text=More%20than%20%2472%20billion%20%E2%80%93,2%2C3" TargetMode="External"/><Relationship Id="rId22" Type="http://schemas.openxmlformats.org/officeDocument/2006/relationships/hyperlink" Target="https://www.dailyvet.co.kr/news/practice/companion-animal/234612#:~:text=%EA%B5%AD%EB%82%B4%20%EB%8F%99%EB%AC%BC%EB%B3%91%EC%9B%90%20%EC%88%98%EB%8A%94%202024%EB%85%84%EB%A7%90%20%EA%B8%B0%EC%A4%80,%EC%9D%B4%EC%95%BC%EA%B8%B0%EA%B0%80%20%EB%93%A4%EB%A6%AC%EC%A7%80%EB%A7%8C%20%EB%8F%99%EB%AC%BC%EB%B3%91%EC%9B%90%20%EA%B0%9C%C2%B7" TargetMode="Externa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mp.com/news/articleView.html?idxno=243082" TargetMode="External"/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ewsmp.com/news/articleView.html?idxno=210021" TargetMode="Externa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ewsmp.com/news/articleView.html?idxno=243082" TargetMode="External"/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newsmp.com/news/articleView.html?idxno=210021" TargetMode="External"/></Relationships>
</file>

<file path=ppt/notesSlides/_rels/notes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erifiedmarketreports.com/product/early-cancer-detection-market/#:~:text=A%20key%20aspect%20of%20the,towards%20less%20invasive%20diagnostic%20techniques" TargetMode="External"/><Relationship Id="rId13" Type="http://schemas.openxmlformats.org/officeDocument/2006/relationships/hyperlink" Target="https://www.thermofisher.com/pl/en/home/life-science/pcr/digital-pcr/quantstudio-absolute-q-system.html#:~:text=Single%20instrument,workflow" TargetMode="External"/><Relationship Id="rId3" Type="http://schemas.openxmlformats.org/officeDocument/2006/relationships/hyperlink" Target="https://www.precisionbusinessinsights.com/market-reports/early-cancer-detection-market#:~:text=Early%20Cancer%20Detection%20Market%20size,cancer%20early%20detection" TargetMode="External"/><Relationship Id="rId7" Type="http://schemas.openxmlformats.org/officeDocument/2006/relationships/hyperlink" Target="https://www.verifiedmarketreports.com/product/early-cancer-detection-market/#:~:text=driven%20by%20increasing%20healthcare%20investments,invasive%20testing%20methods" TargetMode="External"/><Relationship Id="rId12" Type="http://schemas.openxmlformats.org/officeDocument/2006/relationships/hyperlink" Target="https://www.thermofisher.com/pl/en/home/life-science/pcr/digital-pcr/quantstudio-absolute-q-system.html#:~:text=based%20digital%20PCR%20,on%20steps%2C%20and%20maximize%20consistency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biospace.com/multi-cancer-early-detection-market-size-share-growth-forecast-report-2022-2030#:~:text=,growth%20over%20the%20forecast%20period" TargetMode="External"/><Relationship Id="rId11" Type="http://schemas.openxmlformats.org/officeDocument/2006/relationships/hyperlink" Target="https://www.thermofisher.com/pl/en/home/life-science/pcr/digital-pcr/quantstudio-absolute-q-system.html#:~:text=Minimize%20wasted%20sample%20volume" TargetMode="External"/><Relationship Id="rId5" Type="http://schemas.openxmlformats.org/officeDocument/2006/relationships/hyperlink" Target="https://www.biospace.com/multi-cancer-early-detection-market-size-share-growth-forecast-report-2022-2030#:~:text=Market%20Size%20in%202021" TargetMode="External"/><Relationship Id="rId15" Type="http://schemas.openxmlformats.org/officeDocument/2006/relationships/hyperlink" Target="https://www.openpr.com/news/2929875/early-cancer-detection-market-outlook-2023-2030#:~:text=The%20Global%20Early%20Cancer%20Detection,Market%20is%20driven%20by%20factors" TargetMode="External"/><Relationship Id="rId10" Type="http://schemas.openxmlformats.org/officeDocument/2006/relationships/hyperlink" Target="https://pubmed.ncbi.nlm.nih.gov/38007055/#:~:text=Results%3A%20%20Both%20systems%20displayed,negative%20breast%20cancer%20subtypes" TargetMode="External"/><Relationship Id="rId4" Type="http://schemas.openxmlformats.org/officeDocument/2006/relationships/hyperlink" Target="https://www.precisionbusinessinsights.com/market-reports/early-cancer-detection-market#:~:text=grew%20at%2013.1,is%20predicted%20to%20increase%20significantly" TargetMode="External"/><Relationship Id="rId9" Type="http://schemas.openxmlformats.org/officeDocument/2006/relationships/hyperlink" Target="https://friendsofcancerresearch.org/news/select-science-editorial-article-digital-pcr-technology-drives-progress-in-early-lung-cancer-diagnosis-and-personalized-therapy/#:~:text=urgency%20is%20greater%20compared%20to,%E2%80%9D" TargetMode="External"/><Relationship Id="rId14" Type="http://schemas.openxmlformats.org/officeDocument/2006/relationships/hyperlink" Target="https://www.thermofisher.com/pl/en/home/life-science/pcr/digital-pcr/quantstudio-absolute-q-system.html#:~:text=Fast%20time%20to%20answer" TargetMode="Externa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6" Type="http://schemas.openxmlformats.org/officeDocument/2006/relationships/hyperlink" Target="https://www.nature.com/articles/s41598-024-57016-y" TargetMode="External"/><Relationship Id="rId21" Type="http://schemas.openxmlformats.org/officeDocument/2006/relationships/hyperlink" Target="https://ssl.pstatic.net/imgstock/upload/research/company/1681427953957.pdf" TargetMode="External"/><Relationship Id="rId42" Type="http://schemas.openxmlformats.org/officeDocument/2006/relationships/hyperlink" Target="https://www.qiagen.com/us/knowledge-and-support/knowledge-hub/bench-guide/pcr/digital-pcr/digital-pcr-vs-quantitative-pcr-vs-end-point-pcr" TargetMode="External"/><Relationship Id="rId47" Type="http://schemas.openxmlformats.org/officeDocument/2006/relationships/hyperlink" Target="https://www.the-scientist.com/bio-rad-launches-vericheck-ddpcr-replication-competent-lentivirus-and-replication-competent-aav-kits-for-cell-and-gene-therapy-production-71682" TargetMode="External"/><Relationship Id="rId63" Type="http://schemas.openxmlformats.org/officeDocument/2006/relationships/hyperlink" Target="http://www.biod.co.kr/portfolio-items/clarity-plus-digital-pcr-system/" TargetMode="External"/><Relationship Id="rId68" Type="http://schemas.openxmlformats.org/officeDocument/2006/relationships/hyperlink" Target="https://www.bms.kr/bms_email/email2021/21-0112_bms/images/pcr.pdf" TargetMode="External"/><Relationship Id="rId16" Type="http://schemas.openxmlformats.org/officeDocument/2006/relationships/hyperlink" Target="https://www.youtube.com/watch?v=pa2JMWa_5IY" TargetMode="External"/><Relationship Id="rId11" Type="http://schemas.openxmlformats.org/officeDocument/2006/relationships/hyperlink" Target="https://kr.linkedin.com/posts/mj-park-83913111a_ctdna-mrd-ddpcr-activity-7151593784294678528--wUL" TargetMode="External"/><Relationship Id="rId32" Type="http://schemas.openxmlformats.org/officeDocument/2006/relationships/hyperlink" Target="https://www.mordorintelligence.kr/industry-reports/digital-pcr-market" TargetMode="External"/><Relationship Id="rId37" Type="http://schemas.openxmlformats.org/officeDocument/2006/relationships/hyperlink" Target="https://www.bio-rad.com/sites/default/files/2021-10/PrimePCR_Droplet%20Digital%20PCR_Pricelist-JP_C12312L.pdf" TargetMode="External"/><Relationship Id="rId53" Type="http://schemas.openxmlformats.org/officeDocument/2006/relationships/hyperlink" Target="http://crf.gnu.ac.kr/EquipView.asp?EquipID=207" TargetMode="External"/><Relationship Id="rId58" Type="http://schemas.openxmlformats.org/officeDocument/2006/relationships/hyperlink" Target="https://www.labmanager.com/digital-pcr-vs-real-time-pcr-understanding-the-key-differences-33665" TargetMode="External"/><Relationship Id="rId74" Type="http://schemas.openxmlformats.org/officeDocument/2006/relationships/hyperlink" Target="https://journals.asm.org/doi/10.1128/AEM.00931-15" TargetMode="External"/><Relationship Id="rId79" Type="http://schemas.openxmlformats.org/officeDocument/2006/relationships/hyperlink" Target="https://www.qiagen.com/ko-kr/applications/digital-pcr/applications/digital-pcr-tips-and-tricks" TargetMode="External"/><Relationship Id="rId5" Type="http://schemas.openxmlformats.org/officeDocument/2006/relationships/hyperlink" Target="https://pubmed.ncbi.nlm.nih.gov/34557579/" TargetMode="External"/><Relationship Id="rId61" Type="http://schemas.openxmlformats.org/officeDocument/2006/relationships/hyperlink" Target="https://crf.gnu.ac.kr/PriceList.asp" TargetMode="External"/><Relationship Id="rId82" Type="http://schemas.openxmlformats.org/officeDocument/2006/relationships/hyperlink" Target="https://www.giikorea.co.kr/report/ires1579307-qpcr-reagents-market-by-product-type-qpcr.html" TargetMode="External"/><Relationship Id="rId19" Type="http://schemas.openxmlformats.org/officeDocument/2006/relationships/hyperlink" Target="https://www.bio-rad.com/en-us/life-science-research/news/wider-adoption-droplet-digital-pcr-predict-cancer-treatment-response-clinical-trials-highlighted-at-2018-asco-annual-meeting?ID=06-25-18-Wider-Adopt_1529958649" TargetMode="External"/><Relationship Id="rId14" Type="http://schemas.openxmlformats.org/officeDocument/2006/relationships/hyperlink" Target="https://www.ibric.org/s.do?NfKikZKJfE" TargetMode="External"/><Relationship Id="rId22" Type="http://schemas.openxmlformats.org/officeDocument/2006/relationships/hyperlink" Target="https://pubmed.ncbi.nlm.nih.gov/35691569/" TargetMode="External"/><Relationship Id="rId27" Type="http://schemas.openxmlformats.org/officeDocument/2006/relationships/hyperlink" Target="https://www.sciencedirect.com/science/article/pii/S1525157822001453" TargetMode="External"/><Relationship Id="rId30" Type="http://schemas.openxmlformats.org/officeDocument/2006/relationships/hyperlink" Target="https://www.nature.com/articles/s41598-025-93152-9" TargetMode="External"/><Relationship Id="rId35" Type="http://schemas.openxmlformats.org/officeDocument/2006/relationships/hyperlink" Target="https://www.bio-rad.com/ko-kr/product/qx600-droplet-digital-pcr-system?ID=b07d12ac-0585-fc4c-a586-3ddf20d5c4a0" TargetMode="External"/><Relationship Id="rId43" Type="http://schemas.openxmlformats.org/officeDocument/2006/relationships/hyperlink" Target="https://pmc.ncbi.nlm.nih.gov/articles/PMC9705847/" TargetMode="External"/><Relationship Id="rId48" Type="http://schemas.openxmlformats.org/officeDocument/2006/relationships/hyperlink" Target="https://bms.kr/product/search_detail.php?idx=47" TargetMode="External"/><Relationship Id="rId56" Type="http://schemas.openxmlformats.org/officeDocument/2006/relationships/hyperlink" Target="http://www.mohw.go.kr/boardDownload.es?bid=0026&amp;list_no=1484999&amp;seq=3" TargetMode="External"/><Relationship Id="rId64" Type="http://schemas.openxmlformats.org/officeDocument/2006/relationships/hyperlink" Target="https://www.sciencedirect.com/science/article/abs/pii/S0925400521012466" TargetMode="External"/><Relationship Id="rId69" Type="http://schemas.openxmlformats.org/officeDocument/2006/relationships/hyperlink" Target="https://doctorsnews.co.kr/news/articleView.html?idxno=124346" TargetMode="External"/><Relationship Id="rId77" Type="http://schemas.openxmlformats.org/officeDocument/2006/relationships/hyperlink" Target="https://www.qiagen.com/ko-kr/applications/digital-pcr/beginners/dpcr-vs-qpcr" TargetMode="External"/><Relationship Id="rId8" Type="http://schemas.openxmlformats.org/officeDocument/2006/relationships/hyperlink" Target="https://pubmed.ncbi.nlm.nih.gov/40317486/" TargetMode="External"/><Relationship Id="rId51" Type="http://schemas.openxmlformats.org/officeDocument/2006/relationships/hyperlink" Target="https://www.bio-rad.com/ko-kr/life-science/digital-pcr/digital-pcr-assays/sars-cov-2-ddpcr-kit" TargetMode="External"/><Relationship Id="rId72" Type="http://schemas.openxmlformats.org/officeDocument/2006/relationships/hyperlink" Target="http://www.leading.co.kr/popup/board/EquityResearch/detail/2663;jsessionid=6CA31312529F3DA65279D38B4D4172FF?siteCd=&amp;pageIndex=8&amp;pageSize=10&amp;pageUnit=10&amp;sortColumnName=&amp;sortDirection=&amp;searchColumnName=SUBJECT&amp;searchValue=&amp;boardNo=58" TargetMode="External"/><Relationship Id="rId80" Type="http://schemas.openxmlformats.org/officeDocument/2006/relationships/hyperlink" Target="https://www.takara.co.kr/web01/product/productList.asp?lcode=3732" TargetMode="External"/><Relationship Id="rId3" Type="http://schemas.openxmlformats.org/officeDocument/2006/relationships/hyperlink" Target="https://www.ajmc.com/view/ddpcr-may-be-more-accurate-than-traditional-rq-pcr-for-measuring-mrd-in-all" TargetMode="External"/><Relationship Id="rId12" Type="http://schemas.openxmlformats.org/officeDocument/2006/relationships/hyperlink" Target="https://blog.naver.com/bio-d/221232290055" TargetMode="External"/><Relationship Id="rId17" Type="http://schemas.openxmlformats.org/officeDocument/2006/relationships/hyperlink" Target="https://pmc.ncbi.nlm.nih.gov/articles/PMC7956845/" TargetMode="External"/><Relationship Id="rId25" Type="http://schemas.openxmlformats.org/officeDocument/2006/relationships/hyperlink" Target="https://www.gencurix.com/sub_2_3.php" TargetMode="External"/><Relationship Id="rId33" Type="http://schemas.openxmlformats.org/officeDocument/2006/relationships/hyperlink" Target="https://www.bio-rad.com/en-us/life-science/droplet-digital-pcr/droplet-digital-pcr-budgeting" TargetMode="External"/><Relationship Id="rId38" Type="http://schemas.openxmlformats.org/officeDocument/2006/relationships/hyperlink" Target="https://knuh.or.kr/hospitalinfo/hospitalinfo_04_0722.asp?now_cnt=01&amp;part=pay1&amp;stext=&amp;page_no=3" TargetMode="External"/><Relationship Id="rId46" Type="http://schemas.openxmlformats.org/officeDocument/2006/relationships/hyperlink" Target="https://www.bio-rad.com/ko-kr/product/prevalence-ddpcr-sars-cov-2-wastewater-quantification-kit?ID=QSXPX3TU86LJ" TargetMode="External"/><Relationship Id="rId59" Type="http://schemas.openxmlformats.org/officeDocument/2006/relationships/hyperlink" Target="https://www.sciencedirect.com/science/article/pii/S0166093423001842" TargetMode="External"/><Relationship Id="rId67" Type="http://schemas.openxmlformats.org/officeDocument/2006/relationships/hyperlink" Target="https://www.pharmnews.com/news/articleView.html?idxno=244437" TargetMode="External"/><Relationship Id="rId20" Type="http://schemas.openxmlformats.org/officeDocument/2006/relationships/hyperlink" Target="https://ashpublications.org/blood/article/140/Supplement%201/6274/492491/Molecular-MRD-By-Digital-PCR-Is-Prognostic-of" TargetMode="External"/><Relationship Id="rId41" Type="http://schemas.openxmlformats.org/officeDocument/2006/relationships/hyperlink" Target="https://www.qiagen.com/us/applications/digital-pcr/beginners/dpcr-vs-qpcr" TargetMode="External"/><Relationship Id="rId54" Type="http://schemas.openxmlformats.org/officeDocument/2006/relationships/hyperlink" Target="https://www.bio-rad.com/ko-kr/sku/1863010-ddpcr-supermix-for-probes?ID=1863010" TargetMode="External"/><Relationship Id="rId62" Type="http://schemas.openxmlformats.org/officeDocument/2006/relationships/hyperlink" Target="https://snucbrf.kr/EquipView.asp?EquipID=28" TargetMode="External"/><Relationship Id="rId70" Type="http://schemas.openxmlformats.org/officeDocument/2006/relationships/hyperlink" Target="https://www.pharmnews.com/news/articleView.html?idxno=234421" TargetMode="External"/><Relationship Id="rId75" Type="http://schemas.openxmlformats.org/officeDocument/2006/relationships/hyperlink" Target="https://www.kjcls.org/view.html?volume=56&amp;number=4&amp;spage=307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pubmed.ncbi.nlm.nih.gov/28629339/" TargetMode="External"/><Relationship Id="rId15" Type="http://schemas.openxmlformats.org/officeDocument/2006/relationships/hyperlink" Target="https://www.edaily.co.kr/News/Read?newsId=03070086628986272&amp;mediaCodeNo=257" TargetMode="External"/><Relationship Id="rId23" Type="http://schemas.openxmlformats.org/officeDocument/2006/relationships/hyperlink" Target="https://www.qiagen.com/ko-kr/applications/digital-pcr/stories-and-testimonials" TargetMode="External"/><Relationship Id="rId28" Type="http://schemas.openxmlformats.org/officeDocument/2006/relationships/hyperlink" Target="https://febs.onlinelibrary.wiley.com/doi/full/10.1002/1878-0261.13708" TargetMode="External"/><Relationship Id="rId36" Type="http://schemas.openxmlformats.org/officeDocument/2006/relationships/hyperlink" Target="http://dnpbiotech.com/06_request/res_price.php" TargetMode="External"/><Relationship Id="rId49" Type="http://schemas.openxmlformats.org/officeDocument/2006/relationships/hyperlink" Target="https://blog.naver.com/dowgenedna/222448657370" TargetMode="External"/><Relationship Id="rId57" Type="http://schemas.openxmlformats.org/officeDocument/2006/relationships/hyperlink" Target="https://ctsi.utah.edu/cores-and-services/ctrc/rates" TargetMode="External"/><Relationship Id="rId10" Type="http://schemas.openxmlformats.org/officeDocument/2006/relationships/hyperlink" Target="https://www.bioradiations.com/using-ddpcr-to-improve-cancer-detection-1022/" TargetMode="External"/><Relationship Id="rId31" Type="http://schemas.openxmlformats.org/officeDocument/2006/relationships/hyperlink" Target="https://blog.naver.com/hyouncho2/221485010203" TargetMode="External"/><Relationship Id="rId44" Type="http://schemas.openxmlformats.org/officeDocument/2006/relationships/hyperlink" Target="https://www.qiagen.com/ko-kr/product-categories/discovery-and-translational-research/pcr-qpcr-dpcr/dpcr-assays-kits-and-instruments" TargetMode="External"/><Relationship Id="rId52" Type="http://schemas.openxmlformats.org/officeDocument/2006/relationships/hyperlink" Target="https://www.bio-rad.com/ko-kr/life-science/digital-pcr/qx-one-droplet-digital-pcr-ddpcr-system" TargetMode="External"/><Relationship Id="rId60" Type="http://schemas.openxmlformats.org/officeDocument/2006/relationships/hyperlink" Target="http://snucrf.kr/download_EduFile.asp?EduID=72&amp;fileindex=1" TargetMode="External"/><Relationship Id="rId65" Type="http://schemas.openxmlformats.org/officeDocument/2006/relationships/hyperlink" Target="http://www.docdocdoc.co.kr/news/articleView.html?idxno=3000915" TargetMode="External"/><Relationship Id="rId73" Type="http://schemas.openxmlformats.org/officeDocument/2006/relationships/hyperlink" Target="https://www.hira.or.kr/bbsDummy.do?pgmid=HIRAA020002000100&amp;brdScnBltNo=4&amp;brdBltNo=9884&amp;pageIndex=1&amp;pageIndex2=1" TargetMode="External"/><Relationship Id="rId78" Type="http://schemas.openxmlformats.org/officeDocument/2006/relationships/hyperlink" Target="https://www.genominfo.org/upload/pdf/gi-23008.pdf" TargetMode="External"/><Relationship Id="rId81" Type="http://schemas.openxmlformats.org/officeDocument/2006/relationships/hyperlink" Target="https://pmc.ncbi.nlm.nih.gov/articles/PMC11160868/" TargetMode="External"/><Relationship Id="rId4" Type="http://schemas.openxmlformats.org/officeDocument/2006/relationships/hyperlink" Target="https://pubmed.ncbi.nlm.nih.gov/38622924/" TargetMode="External"/><Relationship Id="rId9" Type="http://schemas.openxmlformats.org/officeDocument/2006/relationships/hyperlink" Target="https://pubmed.ncbi.nlm.nih.gov/37239866/" TargetMode="External"/><Relationship Id="rId13" Type="http://schemas.openxmlformats.org/officeDocument/2006/relationships/hyperlink" Target="https://pubmed.ncbi.nlm.nih.gov/36867356/" TargetMode="External"/><Relationship Id="rId18" Type="http://schemas.openxmlformats.org/officeDocument/2006/relationships/hyperlink" Target="https://www.insideprecisionmedicine.com/news-and-features/neuroblastoma-recurrence-monitoring-method-developed/" TargetMode="External"/><Relationship Id="rId39" Type="http://schemas.openxmlformats.org/officeDocument/2006/relationships/hyperlink" Target="https://www.medifonews.com/news/article_print.html?no=139270" TargetMode="External"/><Relationship Id="rId34" Type="http://schemas.openxmlformats.org/officeDocument/2006/relationships/hyperlink" Target="https://www.labx.com/categories/digital-pcr" TargetMode="External"/><Relationship Id="rId50" Type="http://schemas.openxmlformats.org/officeDocument/2006/relationships/hyperlink" Target="https://www.khidi.or.kr/board/view?pageNum=1&amp;rowCnt=20&amp;menuId=MENU01521&amp;maxIndex=00488267889998&amp;minIndex=00487950629998&amp;schType=0&amp;schText=&amp;categoryId=&amp;continent=&amp;country=&amp;upDown=0&amp;boardStyle=&amp;no1=1709&amp;linkId=48826788" TargetMode="External"/><Relationship Id="rId55" Type="http://schemas.openxmlformats.org/officeDocument/2006/relationships/hyperlink" Target="https://www.bio-rad.com/ko-kr/product/1-step-rt-ddpcr-advanced-kit-for-probes?ID=NTGCRI15" TargetMode="External"/><Relationship Id="rId76" Type="http://schemas.openxmlformats.org/officeDocument/2006/relationships/hyperlink" Target="https://www.frontiersin.org/journals/bioengineering-and-biotechnology/articles/10.3389/fbioe.2022.947895/full" TargetMode="External"/><Relationship Id="rId7" Type="http://schemas.openxmlformats.org/officeDocument/2006/relationships/hyperlink" Target="https://www.nature.com/articles/s41598-024-76890-0" TargetMode="External"/><Relationship Id="rId71" Type="http://schemas.openxmlformats.org/officeDocument/2006/relationships/hyperlink" Target="https://www.online-rpd.org/upload/pdf/RPD-2021-27-3-120.pdf" TargetMode="External"/><Relationship Id="rId2" Type="http://schemas.openxmlformats.org/officeDocument/2006/relationships/slide" Target="../slides/slide5.xml"/><Relationship Id="rId29" Type="http://schemas.openxmlformats.org/officeDocument/2006/relationships/hyperlink" Target="https://www.sciencedirect.com/science/article/pii/S0009898123004758" TargetMode="External"/><Relationship Id="rId24" Type="http://schemas.openxmlformats.org/officeDocument/2006/relationships/hyperlink" Target="https://www.ibric.org/bric/trend/bio-report.do?mode=view&amp;articleNo=9873132&amp;title=%EC%95%94+%EC%B9%98%EB%A3%8C+%EB%B0%98%EC%9D%91+%EB%AA%A8%EB%8B%88%ED%84%B0%EB%A7%81%EC%9D%84+%EC%9C%84%ED%95%9C+ctDNA+%EC%97%B0%EA%B5%AC+%EB%8F%99%ED%96%A5" TargetMode="External"/><Relationship Id="rId40" Type="http://schemas.openxmlformats.org/officeDocument/2006/relationships/hyperlink" Target="http://research.ewhamed.ac.kr/bbs/bbs_view.asp?bbsID=notice&amp;pNum=204" TargetMode="External"/><Relationship Id="rId45" Type="http://schemas.openxmlformats.org/officeDocument/2006/relationships/hyperlink" Target="https://www.merckmillipore.com/KR/ko/about-us/process-solutions-portfolio-announcements/bioreliance-droplet-digital-pcr-technology/Z4qb.qB.UZIAAAFlFdcsGDi0,nav" TargetMode="External"/><Relationship Id="rId66" Type="http://schemas.openxmlformats.org/officeDocument/2006/relationships/hyperlink" Target="https://blog.naver.com/asuranet/223554858082" TargetMode="Externa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ubmed.ncbi.nlm.nih.gov/40448916/" TargetMode="External"/><Relationship Id="rId7" Type="http://schemas.openxmlformats.org/officeDocument/2006/relationships/hyperlink" Target="https://pmc.ncbi.nlm.nih.gov/articles/PMC4174545/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acsjournals.onlinelibrary.wiley.com/doi/full/10.1002/cncr.33980?utm_source=chatgpt.com" TargetMode="External"/><Relationship Id="rId5" Type="http://schemas.openxmlformats.org/officeDocument/2006/relationships/hyperlink" Target="https://www.cambridge.org/core/journals/cambridge-quarterly-of-healthcare-ethics/article/ethical-considerations-and-implications-of-multicancer-early-detection-screening-reliability-access-and-cost-to-test-and-treat/D74E787B9F0FA7430E24C2A843D4303A" TargetMode="External"/><Relationship Id="rId4" Type="http://schemas.openxmlformats.org/officeDocument/2006/relationships/hyperlink" Target="https://pmc.ncbi.nlm.nih.gov/articles/PMC11489936/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목적 </a:t>
            </a:r>
            <a:r>
              <a:rPr lang="en-US" altLang="ko-KR" dirty="0"/>
              <a:t>: </a:t>
            </a:r>
            <a:r>
              <a:rPr lang="en-US" altLang="ko-KR" dirty="0" err="1"/>
              <a:t>pcr</a:t>
            </a:r>
            <a:r>
              <a:rPr lang="ko-KR" altLang="en-US" dirty="0"/>
              <a:t> 소개</a:t>
            </a:r>
            <a:r>
              <a:rPr lang="en-US" altLang="ko-KR" dirty="0"/>
              <a:t>, </a:t>
            </a:r>
            <a:r>
              <a:rPr lang="ko-KR" altLang="en-US" dirty="0"/>
              <a:t>분자진단이 왜 중요한지</a:t>
            </a:r>
            <a:r>
              <a:rPr lang="en-US" altLang="ko-KR" dirty="0"/>
              <a:t>.  </a:t>
            </a:r>
          </a:p>
          <a:p>
            <a:endParaRPr lang="en-US" altLang="ko-KR" dirty="0"/>
          </a:p>
          <a:p>
            <a:r>
              <a:rPr lang="ko-KR" altLang="en-US" dirty="0"/>
              <a:t>분자진단은 특정 유전자나 병원체의 유전물질을 검출하여 질병을 진단하는 방법으로</a:t>
            </a:r>
            <a:r>
              <a:rPr lang="en-US" altLang="ko-KR" dirty="0"/>
              <a:t>, </a:t>
            </a:r>
            <a:r>
              <a:rPr lang="ko-KR" altLang="en-US" dirty="0"/>
              <a:t>질병의 정확한 원인이나 상태를 파악하기 위해 사용됩니다</a:t>
            </a:r>
            <a:r>
              <a:rPr lang="en-US" altLang="ko-KR" dirty="0"/>
              <a:t>. </a:t>
            </a:r>
            <a:r>
              <a:rPr lang="ko-KR" altLang="en-US" dirty="0"/>
              <a:t>분자진단의 핵심 기술 중 하나가 바로 </a:t>
            </a:r>
            <a:r>
              <a:rPr lang="en-US" altLang="ko-KR" dirty="0"/>
              <a:t>＇PCR(Polymerase Chain Reaction)＇</a:t>
            </a:r>
            <a:r>
              <a:rPr lang="ko-KR" altLang="en-US" dirty="0"/>
              <a:t>입니다</a:t>
            </a:r>
            <a:r>
              <a:rPr lang="en-US" altLang="ko-KR" dirty="0"/>
              <a:t>. PCR</a:t>
            </a:r>
            <a:r>
              <a:rPr lang="ko-KR" altLang="en-US" dirty="0"/>
              <a:t>은 원하는 </a:t>
            </a:r>
            <a:r>
              <a:rPr lang="en-US" altLang="ko-KR" dirty="0"/>
              <a:t>DNA </a:t>
            </a:r>
            <a:r>
              <a:rPr lang="ko-KR" altLang="en-US" dirty="0"/>
              <a:t>조각을 짧은 시간 내에 수백만 배로 증폭하는 기술로</a:t>
            </a:r>
            <a:r>
              <a:rPr lang="en-US" altLang="ko-KR" dirty="0"/>
              <a:t>, </a:t>
            </a:r>
            <a:r>
              <a:rPr lang="ko-KR" altLang="en-US" dirty="0"/>
              <a:t>이 과정을 통해 특정 유전자를 정확히 검출할 수 있습니다</a:t>
            </a:r>
            <a:r>
              <a:rPr lang="en-US" altLang="ko-KR" dirty="0"/>
              <a:t>.</a:t>
            </a:r>
          </a:p>
          <a:p>
            <a:endParaRPr lang="en-US" altLang="ko-KR" dirty="0"/>
          </a:p>
          <a:p>
            <a:pPr defTabSz="990752">
              <a:defRPr/>
            </a:pPr>
            <a:r>
              <a:rPr lang="en-US" altLang="ko-KR" dirty="0"/>
              <a:t>PCR </a:t>
            </a:r>
            <a:r>
              <a:rPr lang="ko-KR" altLang="en-US" dirty="0"/>
              <a:t>분자진단에서는 </a:t>
            </a:r>
            <a:r>
              <a:rPr lang="en-US" altLang="ko-KR" dirty="0"/>
              <a:t>＇</a:t>
            </a:r>
            <a:r>
              <a:rPr lang="ko-KR" altLang="en-US" dirty="0" err="1"/>
              <a:t>프라이머</a:t>
            </a:r>
            <a:r>
              <a:rPr lang="en-US" altLang="ko-KR" dirty="0"/>
              <a:t>＇</a:t>
            </a:r>
            <a:r>
              <a:rPr lang="ko-KR" altLang="en-US" dirty="0"/>
              <a:t>라는 특이적 </a:t>
            </a:r>
            <a:r>
              <a:rPr lang="en-US" altLang="ko-KR" dirty="0"/>
              <a:t>DNA </a:t>
            </a:r>
            <a:r>
              <a:rPr lang="ko-KR" altLang="en-US" dirty="0"/>
              <a:t>서열이 매우 중요한 역할을 합니다</a:t>
            </a:r>
            <a:r>
              <a:rPr lang="en-US" altLang="ko-KR" dirty="0"/>
              <a:t>. </a:t>
            </a:r>
            <a:r>
              <a:rPr lang="ko-KR" altLang="en-US" dirty="0" err="1"/>
              <a:t>프라이머는</a:t>
            </a:r>
            <a:r>
              <a:rPr lang="ko-KR" altLang="en-US" dirty="0"/>
              <a:t> 마치 자물쇠의 열쇠처럼</a:t>
            </a:r>
            <a:r>
              <a:rPr lang="en-US" altLang="ko-KR" dirty="0"/>
              <a:t>, </a:t>
            </a:r>
            <a:r>
              <a:rPr lang="ko-KR" altLang="en-US" dirty="0"/>
              <a:t>검출하고자 하는 특정 유전자 서열과 정확히 결합해야만 증폭 과정이 진행됩니다</a:t>
            </a:r>
            <a:r>
              <a:rPr lang="en-US" altLang="ko-KR" dirty="0"/>
              <a:t>. </a:t>
            </a:r>
            <a:r>
              <a:rPr lang="ko-KR" altLang="en-US" dirty="0"/>
              <a:t>이 과정을 통해 형광 신호가 증가하게 되며</a:t>
            </a:r>
            <a:r>
              <a:rPr lang="en-US" altLang="ko-KR" dirty="0"/>
              <a:t>, </a:t>
            </a:r>
            <a:r>
              <a:rPr lang="ko-KR" altLang="en-US" dirty="0"/>
              <a:t>형광의 유무와 강도를 분석함으로써 질병의 유전자를 검출할 수 있습니다</a:t>
            </a:r>
            <a:r>
              <a:rPr lang="en-US" altLang="ko-KR" dirty="0"/>
              <a:t>. </a:t>
            </a:r>
            <a:r>
              <a:rPr lang="ko-KR" altLang="en-US" dirty="0"/>
              <a:t>이러한 원리를 이용하면 질병의 조기 진단이 가능하고</a:t>
            </a:r>
            <a:r>
              <a:rPr lang="en-US" altLang="ko-KR" dirty="0"/>
              <a:t>, </a:t>
            </a:r>
            <a:r>
              <a:rPr lang="ko-KR" altLang="en-US" dirty="0"/>
              <a:t>적절한 치료 방향을 설정하는 데 큰 도움이 됩니다</a:t>
            </a:r>
            <a:r>
              <a:rPr lang="en-US" altLang="ko-KR" dirty="0"/>
              <a:t>.</a:t>
            </a:r>
          </a:p>
          <a:p>
            <a:pPr defTabSz="990752">
              <a:defRPr/>
            </a:pPr>
            <a:endParaRPr lang="en-US" altLang="ko-KR" dirty="0"/>
          </a:p>
          <a:p>
            <a:pPr defTabSz="990752">
              <a:defRPr/>
            </a:pPr>
            <a:r>
              <a:rPr lang="ko-KR" altLang="en-US" dirty="0"/>
              <a:t>이 진단기술은 </a:t>
            </a:r>
            <a:r>
              <a:rPr lang="ko-KR" altLang="en-US" dirty="0" err="1"/>
              <a:t>모든질병을</a:t>
            </a:r>
            <a:r>
              <a:rPr lang="ko-KR" altLang="en-US" dirty="0"/>
              <a:t> 다 </a:t>
            </a:r>
            <a:r>
              <a:rPr lang="ko-KR" altLang="en-US" dirty="0" err="1"/>
              <a:t>감지할수</a:t>
            </a:r>
            <a:r>
              <a:rPr lang="ko-KR" altLang="en-US" dirty="0"/>
              <a:t> 있는 잠재력을 가지고 있습니다</a:t>
            </a:r>
            <a:r>
              <a:rPr lang="en-US" altLang="ko-KR" dirty="0"/>
              <a:t>.  </a:t>
            </a:r>
          </a:p>
          <a:p>
            <a:pPr defTabSz="990752">
              <a:defRPr/>
            </a:pPr>
            <a:r>
              <a:rPr lang="ko-KR" altLang="en-US" dirty="0"/>
              <a:t>심지어 암에서</a:t>
            </a:r>
            <a:r>
              <a:rPr lang="en-US" altLang="ko-KR" dirty="0"/>
              <a:t>, </a:t>
            </a:r>
            <a:r>
              <a:rPr lang="ko-KR" altLang="en-US" dirty="0"/>
              <a:t>감기까지</a:t>
            </a:r>
            <a:r>
              <a:rPr lang="en-US" altLang="ko-KR" dirty="0"/>
              <a:t>. </a:t>
            </a:r>
          </a:p>
          <a:p>
            <a:pPr defTabSz="990752">
              <a:defRPr/>
            </a:pPr>
            <a:endParaRPr lang="en-US" altLang="ko-KR" dirty="0"/>
          </a:p>
          <a:p>
            <a:pPr defTabSz="990752">
              <a:defRPr/>
            </a:pPr>
            <a:endParaRPr lang="en-US" altLang="ko-KR" dirty="0"/>
          </a:p>
          <a:p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8271361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FEAA-BBB6-D259-F82A-013250B47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67F06F2-80E7-3B5A-0038-E0BABC1032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30077FA-9BAA-0652-9602-B7355212C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http://www.biod.co.kr/application/digital-pcr/</a:t>
            </a:r>
          </a:p>
          <a:p>
            <a:endParaRPr lang="en-US" altLang="ko-KR" dirty="0"/>
          </a:p>
          <a:p>
            <a:r>
              <a:rPr lang="ko-KR" altLang="en-US" dirty="0" err="1"/>
              <a:t>배경필요성</a:t>
            </a:r>
            <a:endParaRPr lang="en-US" altLang="ko-KR" dirty="0"/>
          </a:p>
          <a:p>
            <a:r>
              <a:rPr lang="en-US" altLang="ko-KR" dirty="0" err="1"/>
              <a:t>Pcr</a:t>
            </a:r>
            <a:r>
              <a:rPr lang="ko-KR" altLang="en-US" dirty="0"/>
              <a:t>은 이렇게 발전해왔다</a:t>
            </a:r>
            <a:r>
              <a:rPr lang="en-US" altLang="ko-KR" dirty="0"/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8839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599217-9AF2-45BB-63EC-415DBCDD6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935CF2E-147D-9E1A-CF1F-9A284831BE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73B603C-CACD-1F67-E641-1A4B0D0661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http://www.biod.co.kr/application/digital-pcr/</a:t>
            </a:r>
          </a:p>
          <a:p>
            <a:endParaRPr lang="en-US" altLang="ko-KR" dirty="0"/>
          </a:p>
          <a:p>
            <a:r>
              <a:rPr lang="ko-KR" altLang="en-US" dirty="0" err="1"/>
              <a:t>배경필요성</a:t>
            </a:r>
            <a:endParaRPr lang="en-US" altLang="ko-KR" dirty="0"/>
          </a:p>
          <a:p>
            <a:r>
              <a:rPr lang="en-US" altLang="ko-KR" dirty="0" err="1"/>
              <a:t>Pcr</a:t>
            </a:r>
            <a:r>
              <a:rPr lang="ko-KR" altLang="en-US" dirty="0"/>
              <a:t>은 이렇게 발전해왔다</a:t>
            </a:r>
            <a:r>
              <a:rPr lang="en-US" altLang="ko-KR" dirty="0"/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0058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ko-KR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2531B4-D2C9-40FF-9E2D-9DC8CA3F1AAF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481174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Zhang, X., Li, Q., Jin, X. </a:t>
            </a:r>
            <a:r>
              <a:rPr lang="en-US" altLang="ko-KR" b="0" i="1" dirty="0">
                <a:solidFill>
                  <a:srgbClr val="222222"/>
                </a:solidFill>
                <a:effectLst/>
                <a:latin typeface="-apple-system"/>
              </a:rPr>
              <a:t>et al.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 Quantitative determination of target gene with electrical sensor. </a:t>
            </a:r>
            <a:r>
              <a:rPr lang="en-US" altLang="ko-KR" b="0" i="1" dirty="0">
                <a:solidFill>
                  <a:srgbClr val="222222"/>
                </a:solidFill>
                <a:effectLst/>
                <a:latin typeface="-apple-system"/>
              </a:rPr>
              <a:t>Sci Rep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 </a:t>
            </a:r>
            <a:r>
              <a:rPr lang="en-US" altLang="ko-KR" b="1" i="0" dirty="0">
                <a:solidFill>
                  <a:srgbClr val="222222"/>
                </a:solidFill>
                <a:effectLst/>
                <a:latin typeface="-apple-system"/>
              </a:rPr>
              <a:t>5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-apple-system"/>
              </a:rPr>
              <a:t>, 12539 (2015). https://doi.org/10.1038/srep12539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7630939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67CD7-DB1F-43CF-E9B1-D335D5B054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41C9519-24D7-06DA-DE52-B3445901867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0403FED-5302-A12D-1FA9-8893736324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비교 하여 그 민감도가 우수함 </a:t>
            </a:r>
            <a:endParaRPr lang="en-US" altLang="ko-KR"/>
          </a:p>
          <a:p>
            <a:endParaRPr lang="en-US" altLang="ko-KR"/>
          </a:p>
          <a:p>
            <a:r>
              <a:rPr lang="ko-KR" altLang="en-US" err="1"/>
              <a:t>전기영동이</a:t>
            </a:r>
            <a:r>
              <a:rPr lang="ko-KR" altLang="en-US"/>
              <a:t> 깔끔하고</a:t>
            </a:r>
            <a:r>
              <a:rPr lang="en-US" altLang="ko-KR"/>
              <a:t>, </a:t>
            </a:r>
          </a:p>
          <a:p>
            <a:r>
              <a:rPr lang="en-US" altLang="ko-KR" err="1"/>
              <a:t>Pcr</a:t>
            </a:r>
            <a:r>
              <a:rPr lang="en-US" altLang="ko-KR"/>
              <a:t> </a:t>
            </a:r>
            <a:r>
              <a:rPr lang="en-US" altLang="ko-KR" err="1"/>
              <a:t>ct</a:t>
            </a:r>
            <a:r>
              <a:rPr lang="ko-KR" altLang="en-US"/>
              <a:t>가 비슷하게 뜸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084583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5" name="Shape 935"/>
          <p:cNvSpPr>
            <a:spLocks noGrp="1" noRot="1" noChangeAspect="1"/>
          </p:cNvSpPr>
          <p:nvPr>
            <p:ph type="sldImg"/>
          </p:nvPr>
        </p:nvSpPr>
        <p:spPr>
          <a:xfrm>
            <a:off x="-136525" y="860425"/>
            <a:ext cx="7631113" cy="42941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36" name="Shape 9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 dirty="0"/>
              <a:t>내용을 제품소개 내용으로 변경 </a:t>
            </a:r>
            <a:r>
              <a:rPr lang="en-US" altLang="ko-KR" dirty="0"/>
              <a:t>10, 11</a:t>
            </a:r>
            <a:r>
              <a:rPr lang="ko-KR" altLang="en-US" dirty="0"/>
              <a:t>페이지 통합 </a:t>
            </a:r>
            <a:endParaRPr lang="en-US" altLang="ko-KR" dirty="0"/>
          </a:p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85504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altLang="ko-KR" b="1" dirty="0"/>
              <a:t>qPCR </a:t>
            </a:r>
            <a:r>
              <a:rPr lang="ko-KR" altLang="en-US" b="1" dirty="0"/>
              <a:t>진단의 정제 공정 비효율성과 간소화 기술의 효과</a:t>
            </a:r>
          </a:p>
          <a:p>
            <a:br>
              <a:rPr lang="ko-KR" altLang="en-US" dirty="0"/>
            </a:br>
            <a:endParaRPr lang="ko-KR" altLang="en-US" dirty="0"/>
          </a:p>
          <a:p>
            <a:r>
              <a:rPr lang="en-US" altLang="ko-KR" b="1" dirty="0"/>
              <a:t>1. </a:t>
            </a:r>
            <a:r>
              <a:rPr lang="af-ZA" altLang="ko-KR" b="1" dirty="0"/>
              <a:t>qPCR </a:t>
            </a:r>
            <a:r>
              <a:rPr lang="ko-KR" altLang="en-US" b="1" dirty="0"/>
              <a:t>자동 정제 장비의 종류와 가격대</a:t>
            </a:r>
          </a:p>
          <a:p>
            <a:br>
              <a:rPr lang="ko-KR" altLang="en-US" dirty="0"/>
            </a:br>
            <a:endParaRPr lang="ko-KR" altLang="en-US" dirty="0"/>
          </a:p>
          <a:p>
            <a:r>
              <a:rPr lang="af-ZA" altLang="ko-KR" dirty="0"/>
              <a:t>qPCR </a:t>
            </a:r>
            <a:r>
              <a:rPr lang="ko-KR" altLang="en-US" dirty="0"/>
              <a:t>검사의 시료 전처리</a:t>
            </a:r>
            <a:r>
              <a:rPr lang="en-US" altLang="ko-KR" dirty="0"/>
              <a:t>/</a:t>
            </a:r>
            <a:r>
              <a:rPr lang="ko-KR" altLang="en-US" dirty="0"/>
              <a:t>정제 단계를 자동화하는 장비들은 종류별로 가격이 높고 초기 투자비용이 큽니다</a:t>
            </a:r>
            <a:r>
              <a:rPr lang="en-US" altLang="ko-KR" dirty="0"/>
              <a:t>. </a:t>
            </a:r>
            <a:r>
              <a:rPr lang="ko-KR" altLang="en-US" dirty="0"/>
              <a:t>글로벌 주요 제조사의 자동 핵산추출 장비는 수천만 원대로</a:t>
            </a:r>
            <a:r>
              <a:rPr lang="en-US" altLang="ko-KR" dirty="0"/>
              <a:t>, </a:t>
            </a:r>
            <a:r>
              <a:rPr lang="ko-KR" altLang="en-US" dirty="0"/>
              <a:t>예를 들어 </a:t>
            </a:r>
            <a:r>
              <a:rPr lang="af-ZA" altLang="ko-KR" dirty="0"/>
              <a:t>Thermo Fisher</a:t>
            </a:r>
            <a:r>
              <a:rPr lang="ko-KR" altLang="en-US" dirty="0"/>
              <a:t>사의 </a:t>
            </a:r>
            <a:r>
              <a:rPr lang="af-ZA" altLang="ko-KR" dirty="0"/>
              <a:t>KingFisher </a:t>
            </a:r>
            <a:r>
              <a:rPr lang="ko-KR" altLang="en-US" dirty="0"/>
              <a:t>시리즈는 약 </a:t>
            </a:r>
            <a:r>
              <a:rPr lang="en-US" altLang="ko-KR" dirty="0"/>
              <a:t>1</a:t>
            </a:r>
            <a:r>
              <a:rPr lang="ko-KR" altLang="en-US" dirty="0"/>
              <a:t>만</a:t>
            </a:r>
            <a:r>
              <a:rPr lang="en-US" altLang="ko-KR" dirty="0"/>
              <a:t>~3</a:t>
            </a:r>
            <a:r>
              <a:rPr lang="ko-KR" altLang="en-US" dirty="0"/>
              <a:t>만 달러</a:t>
            </a:r>
            <a:r>
              <a:rPr lang="en-US" altLang="ko-KR" dirty="0"/>
              <a:t>(</a:t>
            </a:r>
            <a:r>
              <a:rPr lang="ko-KR" altLang="en-US" dirty="0"/>
              <a:t>한화 약 </a:t>
            </a:r>
            <a:r>
              <a:rPr lang="en-US" altLang="ko-KR" dirty="0"/>
              <a:t>1,3003,900</a:t>
            </a:r>
            <a:r>
              <a:rPr lang="ko-KR" altLang="en-US" dirty="0"/>
              <a:t>만 원</a:t>
            </a:r>
            <a:r>
              <a:rPr lang="en-US" altLang="ko-KR" dirty="0"/>
              <a:t>) </a:t>
            </a:r>
            <a:r>
              <a:rPr lang="ko-KR" altLang="en-US" dirty="0"/>
              <a:t>범위</a:t>
            </a:r>
            <a:r>
              <a:rPr lang="en-US" altLang="ko-KR" dirty="0"/>
              <a:t>, </a:t>
            </a:r>
            <a:r>
              <a:rPr lang="af-ZA" altLang="ko-KR" dirty="0"/>
              <a:t>Qiagen</a:t>
            </a:r>
            <a:r>
              <a:rPr lang="ko-KR" altLang="en-US" dirty="0"/>
              <a:t>사의 </a:t>
            </a:r>
            <a:r>
              <a:rPr lang="af-ZA" altLang="ko-KR" dirty="0"/>
              <a:t>QIAcube </a:t>
            </a:r>
            <a:r>
              <a:rPr lang="ko-KR" altLang="en-US" dirty="0"/>
              <a:t>및 </a:t>
            </a:r>
            <a:r>
              <a:rPr lang="af-ZA" altLang="ko-KR" dirty="0"/>
              <a:t>QIAamp </a:t>
            </a:r>
            <a:r>
              <a:rPr lang="ko-KR" altLang="en-US" dirty="0"/>
              <a:t>장비는 **</a:t>
            </a:r>
            <a:r>
              <a:rPr lang="en-US" altLang="ko-KR" dirty="0"/>
              <a:t>5</a:t>
            </a:r>
            <a:r>
              <a:rPr lang="ko-KR" altLang="en-US" dirty="0"/>
              <a:t>천</a:t>
            </a:r>
            <a:r>
              <a:rPr lang="en-US" altLang="ko-KR" dirty="0"/>
              <a:t>2</a:t>
            </a:r>
            <a:r>
              <a:rPr lang="ko-KR" altLang="en-US" dirty="0"/>
              <a:t>만</a:t>
            </a:r>
            <a:r>
              <a:rPr lang="en-US" altLang="ko-KR" dirty="0"/>
              <a:t>5</a:t>
            </a:r>
            <a:r>
              <a:rPr lang="ko-KR" altLang="en-US" dirty="0"/>
              <a:t>천 달러** 수준이며</a:t>
            </a:r>
            <a:r>
              <a:rPr lang="en-US" altLang="ko-KR" dirty="0"/>
              <a:t>, </a:t>
            </a:r>
            <a:r>
              <a:rPr lang="af-ZA" altLang="ko-KR" dirty="0"/>
              <a:t>Promega</a:t>
            </a:r>
            <a:r>
              <a:rPr lang="ko-KR" altLang="en-US" dirty="0"/>
              <a:t>사의 </a:t>
            </a:r>
            <a:r>
              <a:rPr lang="af-ZA" altLang="ko-KR" dirty="0"/>
              <a:t>Maxwell RSC </a:t>
            </a:r>
            <a:r>
              <a:rPr lang="ko-KR" altLang="en-US" dirty="0"/>
              <a:t>장비도 </a:t>
            </a:r>
            <a:r>
              <a:rPr lang="en-US" altLang="ko-KR" dirty="0"/>
              <a:t>7</a:t>
            </a:r>
            <a:r>
              <a:rPr lang="ko-KR" altLang="en-US" dirty="0"/>
              <a:t>천</a:t>
            </a:r>
            <a:r>
              <a:rPr lang="en-US" altLang="ko-KR" dirty="0"/>
              <a:t>~2</a:t>
            </a:r>
            <a:r>
              <a:rPr lang="ko-KR" altLang="en-US" dirty="0"/>
              <a:t>만 달러 정도로 책정됩니다 </a:t>
            </a:r>
            <a:r>
              <a:rPr lang="en-US" altLang="ko-KR" dirty="0"/>
              <a:t>. </a:t>
            </a:r>
            <a:r>
              <a:rPr lang="ko-KR" altLang="en-US" dirty="0"/>
              <a:t>고처리량 장비일수록 더욱 고가여서 </a:t>
            </a:r>
            <a:r>
              <a:rPr lang="af-ZA" altLang="ko-KR" dirty="0"/>
              <a:t>Beckman Coulter</a:t>
            </a:r>
            <a:r>
              <a:rPr lang="ko-KR" altLang="en-US" dirty="0"/>
              <a:t>의 </a:t>
            </a:r>
            <a:r>
              <a:rPr lang="af-ZA" altLang="ko-KR" dirty="0"/>
              <a:t>Biomek </a:t>
            </a:r>
            <a:r>
              <a:rPr lang="ko-KR" altLang="en-US" dirty="0"/>
              <a:t>자동추출기는 </a:t>
            </a:r>
            <a:r>
              <a:rPr lang="en-US" altLang="ko-KR" dirty="0"/>
              <a:t>1</a:t>
            </a:r>
            <a:r>
              <a:rPr lang="ko-KR" altLang="en-US" dirty="0"/>
              <a:t>만</a:t>
            </a:r>
            <a:r>
              <a:rPr lang="en-US" altLang="ko-KR" dirty="0"/>
              <a:t>5</a:t>
            </a:r>
            <a:r>
              <a:rPr lang="ko-KR" altLang="en-US" dirty="0"/>
              <a:t>천</a:t>
            </a:r>
            <a:r>
              <a:rPr lang="en-US" altLang="ko-KR" dirty="0"/>
              <a:t>~4</a:t>
            </a:r>
            <a:r>
              <a:rPr lang="ko-KR" altLang="en-US" dirty="0"/>
              <a:t>만 달러</a:t>
            </a:r>
            <a:r>
              <a:rPr lang="en-US" altLang="ko-KR" dirty="0"/>
              <a:t>, </a:t>
            </a:r>
            <a:r>
              <a:rPr lang="af-ZA" altLang="ko-KR" dirty="0"/>
              <a:t>PerkinElmer</a:t>
            </a:r>
            <a:r>
              <a:rPr lang="ko-KR" altLang="en-US" dirty="0"/>
              <a:t>의 </a:t>
            </a:r>
            <a:r>
              <a:rPr lang="af-ZA" altLang="ko-KR" dirty="0"/>
              <a:t>Chemagic </a:t>
            </a:r>
            <a:r>
              <a:rPr lang="ko-KR" altLang="en-US" dirty="0"/>
              <a:t>시스템은 </a:t>
            </a:r>
            <a:r>
              <a:rPr lang="en-US" altLang="ko-KR" dirty="0"/>
              <a:t>3</a:t>
            </a:r>
            <a:r>
              <a:rPr lang="ko-KR" altLang="en-US" dirty="0"/>
              <a:t>만</a:t>
            </a:r>
            <a:r>
              <a:rPr lang="en-US" altLang="ko-KR" dirty="0"/>
              <a:t>~7</a:t>
            </a:r>
            <a:r>
              <a:rPr lang="ko-KR" altLang="en-US" dirty="0"/>
              <a:t>만 달러까지도 가격이 상승합니다 </a:t>
            </a:r>
            <a:r>
              <a:rPr lang="en-US" altLang="ko-KR" dirty="0"/>
              <a:t>. </a:t>
            </a:r>
            <a:r>
              <a:rPr lang="ko-KR" altLang="en-US" dirty="0"/>
              <a:t>저가형으로는 단순 키트 기반 자동화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: </a:t>
            </a:r>
            <a:r>
              <a:rPr lang="af-ZA" altLang="ko-KR" dirty="0"/>
              <a:t>ACON</a:t>
            </a:r>
            <a:r>
              <a:rPr lang="ko-KR" altLang="en-US" dirty="0"/>
              <a:t>社 등</a:t>
            </a:r>
            <a:r>
              <a:rPr lang="en-US" altLang="ko-KR" dirty="0"/>
              <a:t>)</a:t>
            </a:r>
            <a:r>
              <a:rPr lang="ko-KR" altLang="en-US" dirty="0"/>
              <a:t>가 </a:t>
            </a:r>
            <a:r>
              <a:rPr lang="en-US" altLang="ko-KR" dirty="0"/>
              <a:t>500~5,000</a:t>
            </a:r>
            <a:r>
              <a:rPr lang="ko-KR" altLang="en-US" dirty="0"/>
              <a:t>달러 선에서 제공되지만 주로 소규모 연구 또는 제한적 기능에 해당합니다 </a:t>
            </a:r>
            <a:r>
              <a:rPr lang="en-US" altLang="ko-KR" dirty="0"/>
              <a:t>. </a:t>
            </a:r>
            <a:r>
              <a:rPr lang="ko-KR" altLang="en-US" dirty="0"/>
              <a:t>동물 감염병 진단 분야에서도 상황은 유사하여</a:t>
            </a:r>
            <a:r>
              <a:rPr lang="en-US" altLang="ko-KR" dirty="0"/>
              <a:t>, </a:t>
            </a:r>
            <a:r>
              <a:rPr lang="ko-KR" altLang="en-US" dirty="0"/>
              <a:t>대형 진단기관은 이러한 고가 장비를 갖추지만</a:t>
            </a:r>
            <a:r>
              <a:rPr lang="en-US" altLang="ko-KR" dirty="0"/>
              <a:t>, </a:t>
            </a:r>
            <a:r>
              <a:rPr lang="ko-KR" altLang="en-US" dirty="0"/>
              <a:t>소규모 동물병원이나 현장 검사소에서는 비용 부담으로 도입이 어려운 실정입니다</a:t>
            </a:r>
            <a:r>
              <a:rPr lang="en-US" altLang="ko-KR" dirty="0"/>
              <a:t>.</a:t>
            </a:r>
          </a:p>
          <a:p>
            <a:br>
              <a:rPr lang="en-US" altLang="ko-KR" dirty="0"/>
            </a:br>
            <a:endParaRPr lang="en-US" altLang="ko-KR" dirty="0"/>
          </a:p>
          <a:p>
            <a:r>
              <a:rPr lang="en-US" altLang="ko-KR" b="1" dirty="0"/>
              <a:t>2. </a:t>
            </a:r>
            <a:r>
              <a:rPr lang="ko-KR" altLang="en-US" b="1" dirty="0"/>
              <a:t>정제 공정을 수작업할 때 소요 시간과 인력 부담</a:t>
            </a:r>
          </a:p>
          <a:p>
            <a:br>
              <a:rPr lang="ko-KR" altLang="en-US" dirty="0"/>
            </a:br>
            <a:endParaRPr lang="ko-KR" altLang="en-US" dirty="0"/>
          </a:p>
          <a:p>
            <a:r>
              <a:rPr lang="ko-KR" altLang="en-US" dirty="0"/>
              <a:t>수동으로 핵산 정제를 수행하면 자동화 대비 상당한 시간과 인력이 필요합니다</a:t>
            </a:r>
            <a:r>
              <a:rPr lang="en-US" altLang="ko-KR" dirty="0"/>
              <a:t>. </a:t>
            </a:r>
            <a:r>
              <a:rPr lang="ko-KR" altLang="en-US" dirty="0"/>
              <a:t>일반적인 스핀 컬럼 방식의 수동 추출은 용해 → 불순물 제거 → 핵산 결합 → 세척 → 용출 등 다단계 과정을 거치며 원심분리기와 유기용매</a:t>
            </a:r>
            <a:r>
              <a:rPr lang="en-US" altLang="ko-KR" dirty="0"/>
              <a:t>(</a:t>
            </a:r>
            <a:r>
              <a:rPr lang="ko-KR" altLang="en-US" dirty="0"/>
              <a:t>에탄올 등</a:t>
            </a:r>
            <a:r>
              <a:rPr lang="en-US" altLang="ko-KR" dirty="0"/>
              <a:t>)</a:t>
            </a:r>
            <a:r>
              <a:rPr lang="ko-KR" altLang="en-US" dirty="0"/>
              <a:t>가 요구됩니다 </a:t>
            </a:r>
            <a:r>
              <a:rPr lang="en-US" altLang="ko-KR" dirty="0"/>
              <a:t>. </a:t>
            </a:r>
            <a:r>
              <a:rPr lang="ko-KR" altLang="en-US" dirty="0"/>
              <a:t>한 연구에서는 코로나</a:t>
            </a:r>
            <a:r>
              <a:rPr lang="en-US" altLang="ko-KR" dirty="0"/>
              <a:t>19 </a:t>
            </a:r>
            <a:r>
              <a:rPr lang="ko-KR" altLang="en-US" dirty="0"/>
              <a:t>검체 </a:t>
            </a:r>
            <a:r>
              <a:rPr lang="en-US" altLang="ko-KR" dirty="0"/>
              <a:t>120</a:t>
            </a:r>
            <a:r>
              <a:rPr lang="ko-KR" altLang="en-US" dirty="0"/>
              <a:t>개를 대상으로 비교한 결과</a:t>
            </a:r>
            <a:r>
              <a:rPr lang="en-US" altLang="ko-KR" dirty="0"/>
              <a:t>, </a:t>
            </a:r>
            <a:r>
              <a:rPr lang="ko-KR" altLang="en-US" dirty="0"/>
              <a:t>수동 추출법이 자동화 대비 약 </a:t>
            </a:r>
            <a:r>
              <a:rPr lang="en-US" altLang="ko-KR" dirty="0"/>
              <a:t>40</a:t>
            </a:r>
            <a:r>
              <a:rPr lang="ko-KR" altLang="en-US" dirty="0"/>
              <a:t>분 이상 추가 소요되고</a:t>
            </a:r>
            <a:r>
              <a:rPr lang="en-US" altLang="ko-KR" dirty="0"/>
              <a:t>, </a:t>
            </a:r>
            <a:r>
              <a:rPr lang="ko-KR" altLang="en-US" dirty="0"/>
              <a:t>필요 인력도 </a:t>
            </a:r>
            <a:r>
              <a:rPr lang="en-US" altLang="ko-KR" dirty="0"/>
              <a:t>2</a:t>
            </a:r>
            <a:r>
              <a:rPr lang="ko-KR" altLang="en-US" dirty="0"/>
              <a:t>배나 더 필요했다고 보고했습니다 </a:t>
            </a:r>
            <a:r>
              <a:rPr lang="en-US" altLang="ko-KR" dirty="0"/>
              <a:t>. </a:t>
            </a:r>
            <a:r>
              <a:rPr lang="ko-KR" altLang="en-US" dirty="0"/>
              <a:t>구체적으로</a:t>
            </a:r>
            <a:r>
              <a:rPr lang="en-US" altLang="ko-KR" dirty="0"/>
              <a:t>, </a:t>
            </a:r>
            <a:r>
              <a:rPr lang="ko-KR" altLang="en-US" dirty="0"/>
              <a:t>수동으로 </a:t>
            </a:r>
            <a:r>
              <a:rPr lang="en-US" altLang="ko-KR" dirty="0"/>
              <a:t>8</a:t>
            </a:r>
            <a:r>
              <a:rPr lang="ko-KR" altLang="en-US" dirty="0"/>
              <a:t>개 검체를 처리하는 데 약 </a:t>
            </a:r>
            <a:r>
              <a:rPr lang="en-US" altLang="ko-KR" dirty="0"/>
              <a:t>90</a:t>
            </a:r>
            <a:r>
              <a:rPr lang="ko-KR" altLang="en-US" dirty="0"/>
              <a:t>분이 걸린 반면 자동화 장비로 동일 검체를 처리하면 </a:t>
            </a:r>
            <a:r>
              <a:rPr lang="en-US" altLang="ko-KR" dirty="0"/>
              <a:t>17</a:t>
            </a:r>
            <a:r>
              <a:rPr lang="ko-KR" altLang="en-US" dirty="0"/>
              <a:t>분에 가능했고 </a:t>
            </a:r>
            <a:r>
              <a:rPr lang="en-US" altLang="ko-KR" dirty="0"/>
              <a:t>, 96</a:t>
            </a:r>
            <a:r>
              <a:rPr lang="ko-KR" altLang="en-US" dirty="0"/>
              <a:t>개 대량 시료 처리 시에도 자동 장비는 </a:t>
            </a:r>
            <a:r>
              <a:rPr lang="en-US" altLang="ko-KR" dirty="0"/>
              <a:t>1</a:t>
            </a:r>
            <a:r>
              <a:rPr lang="ko-KR" altLang="en-US" dirty="0"/>
              <a:t>명으로 운영 가능한 반면 수작업은 </a:t>
            </a:r>
            <a:r>
              <a:rPr lang="en-US" altLang="ko-KR" dirty="0"/>
              <a:t>3</a:t>
            </a:r>
            <a:r>
              <a:rPr lang="ko-KR" altLang="en-US" dirty="0"/>
              <a:t>명 이상의 인력이 투입되었습니다 </a:t>
            </a:r>
            <a:r>
              <a:rPr lang="en-US" altLang="ko-KR" dirty="0"/>
              <a:t>. </a:t>
            </a:r>
            <a:r>
              <a:rPr lang="ko-KR" altLang="en-US" dirty="0"/>
              <a:t>이처럼 수작업 정제는 숙련된 인력이 장시간 직접 수행해야 하므로</a:t>
            </a:r>
            <a:r>
              <a:rPr lang="en-US" altLang="ko-KR" dirty="0"/>
              <a:t>, </a:t>
            </a:r>
            <a:r>
              <a:rPr lang="ko-KR" altLang="en-US" dirty="0"/>
              <a:t>검사 건수가 많은 실험실일수록 추가 인건비 부담이 큽니다</a:t>
            </a:r>
            <a:r>
              <a:rPr lang="en-US" altLang="ko-KR" dirty="0"/>
              <a:t>. (</a:t>
            </a:r>
            <a:r>
              <a:rPr lang="ko-KR" altLang="en-US" dirty="0"/>
              <a:t>실제로 미국 임상검사 기술자의 평균 연봉이 약 </a:t>
            </a:r>
            <a:r>
              <a:rPr lang="en-US" altLang="ko-KR" dirty="0"/>
              <a:t>6</a:t>
            </a:r>
            <a:r>
              <a:rPr lang="ko-KR" altLang="en-US" dirty="0"/>
              <a:t>만 달러 수준이며 </a:t>
            </a:r>
            <a:r>
              <a:rPr lang="en-US" altLang="ko-KR" dirty="0"/>
              <a:t>, </a:t>
            </a:r>
            <a:r>
              <a:rPr lang="ko-KR" altLang="en-US" dirty="0"/>
              <a:t>수작업 공정을 위해 여러 인력을 상시 투입하면 매년 수억 원 이상의 인건비가 소모될 수 있습니다</a:t>
            </a:r>
            <a:r>
              <a:rPr lang="en-US" altLang="ko-KR" dirty="0"/>
              <a:t>.) </a:t>
            </a:r>
            <a:r>
              <a:rPr lang="ko-KR" altLang="en-US" dirty="0"/>
              <a:t>또한 수동 과정은 오염 및 실수 위험도 높아</a:t>
            </a:r>
            <a:r>
              <a:rPr lang="en-US" altLang="ko-KR" dirty="0"/>
              <a:t>, </a:t>
            </a:r>
            <a:r>
              <a:rPr lang="ko-KR" altLang="en-US" dirty="0"/>
              <a:t>교차오염 방지 등에 각별한 주의를 요합니다 </a:t>
            </a:r>
            <a:r>
              <a:rPr lang="en-US" altLang="ko-KR" dirty="0"/>
              <a:t>. </a:t>
            </a:r>
            <a:r>
              <a:rPr lang="ko-KR" altLang="en-US" dirty="0"/>
              <a:t>요약하면 정제 공정의 비효율성은 시간 지연뿐 아니라 추가 인력 확보와 교육</a:t>
            </a:r>
            <a:r>
              <a:rPr lang="en-US" altLang="ko-KR" dirty="0"/>
              <a:t>, </a:t>
            </a:r>
            <a:r>
              <a:rPr lang="ko-KR" altLang="en-US" dirty="0"/>
              <a:t>인건비 지출을 초래해 전반적인 검사 효율을 떨어뜨립니다</a:t>
            </a:r>
            <a:r>
              <a:rPr lang="en-US" altLang="ko-KR" dirty="0"/>
              <a:t>.</a:t>
            </a:r>
          </a:p>
          <a:p>
            <a:br>
              <a:rPr lang="en-US" altLang="ko-KR" dirty="0"/>
            </a:br>
            <a:endParaRPr lang="en-US" altLang="ko-KR" dirty="0"/>
          </a:p>
          <a:p>
            <a:r>
              <a:rPr lang="en-US" altLang="ko-KR" b="1" dirty="0"/>
              <a:t>3. </a:t>
            </a:r>
            <a:r>
              <a:rPr lang="ko-KR" altLang="en-US" b="1" dirty="0"/>
              <a:t>복잡한 정제 공정으로 인한 검사 기피 현상의 사례</a:t>
            </a:r>
          </a:p>
          <a:p>
            <a:br>
              <a:rPr lang="ko-KR" altLang="en-US" dirty="0"/>
            </a:br>
            <a:endParaRPr lang="ko-KR" altLang="en-US" dirty="0"/>
          </a:p>
          <a:p>
            <a:r>
              <a:rPr lang="ko-KR" altLang="en-US" dirty="0"/>
              <a:t>정제 과정이 복잡하고 번거로울 경우 현장에서 </a:t>
            </a:r>
            <a:r>
              <a:rPr lang="af-ZA" altLang="ko-KR" dirty="0"/>
              <a:t>PCR </a:t>
            </a:r>
            <a:r>
              <a:rPr lang="ko-KR" altLang="en-US" dirty="0"/>
              <a:t>검사를 꺼리는 현상도 나타납니다</a:t>
            </a:r>
            <a:r>
              <a:rPr lang="en-US" altLang="ko-KR" dirty="0"/>
              <a:t>. </a:t>
            </a:r>
            <a:r>
              <a:rPr lang="ko-KR" altLang="en-US" dirty="0"/>
              <a:t>전문가들은 “</a:t>
            </a:r>
            <a:r>
              <a:rPr lang="af-ZA" altLang="ko-KR" dirty="0"/>
              <a:t>PCR </a:t>
            </a:r>
            <a:r>
              <a:rPr lang="ko-KR" altLang="en-US" dirty="0"/>
              <a:t>진단은 높은 정확성에도 불구하고 전문 인력과 고가 장비가 필요해 저자원 환경에서는 이용이 제한된다”고 지적합니다 </a:t>
            </a:r>
            <a:r>
              <a:rPr lang="en-US" altLang="ko-KR" dirty="0"/>
              <a:t>. </a:t>
            </a:r>
            <a:r>
              <a:rPr lang="ko-KR" altLang="en-US" dirty="0"/>
              <a:t>실제로 코로나</a:t>
            </a:r>
            <a:r>
              <a:rPr lang="en-US" altLang="ko-KR" dirty="0"/>
              <a:t>19 </a:t>
            </a:r>
            <a:r>
              <a:rPr lang="ko-KR" altLang="en-US" dirty="0"/>
              <a:t>팬데믹 초기에는 키트 공급 부족과 수동 추출의 병목으로 검사 지연이 발생했고</a:t>
            </a:r>
            <a:r>
              <a:rPr lang="en-US" altLang="ko-KR" dirty="0"/>
              <a:t>, </a:t>
            </a:r>
            <a:r>
              <a:rPr lang="ko-KR" altLang="en-US" dirty="0"/>
              <a:t>검사 인력이 소진되면서 처리 용량 대비 검체 적체 현상이 보고되었습니다 </a:t>
            </a:r>
            <a:r>
              <a:rPr lang="en-US" altLang="ko-KR" dirty="0"/>
              <a:t>. </a:t>
            </a:r>
            <a:r>
              <a:rPr lang="ko-KR" altLang="en-US" dirty="0"/>
              <a:t>인도의 한 사례에서는 수작업 추출로 검사 결과가 </a:t>
            </a:r>
            <a:r>
              <a:rPr lang="en-US" altLang="ko-KR" dirty="0"/>
              <a:t>2~3</a:t>
            </a:r>
            <a:r>
              <a:rPr lang="ko-KR" altLang="en-US" dirty="0"/>
              <a:t>일 지연되고 검체가 **백로그</a:t>
            </a:r>
            <a:r>
              <a:rPr lang="en-US" altLang="ko-KR" dirty="0"/>
              <a:t>(</a:t>
            </a:r>
            <a:r>
              <a:rPr lang="af-ZA" altLang="ko-KR" dirty="0"/>
              <a:t>backlog)**</a:t>
            </a:r>
            <a:r>
              <a:rPr lang="ko-KR" altLang="en-US" dirty="0"/>
              <a:t>로 쌓여 진단 기피로 이어진 문제를 지적하며</a:t>
            </a:r>
            <a:r>
              <a:rPr lang="en-US" altLang="ko-KR" dirty="0"/>
              <a:t>, </a:t>
            </a:r>
            <a:r>
              <a:rPr lang="ko-KR" altLang="en-US" dirty="0"/>
              <a:t>자동화 도입으로 해결책을 모색하기도 했습니다 </a:t>
            </a:r>
            <a:r>
              <a:rPr lang="en-US" altLang="ko-KR" dirty="0"/>
              <a:t>.  </a:t>
            </a:r>
            <a:r>
              <a:rPr lang="ko-KR" altLang="en-US" dirty="0"/>
              <a:t>특히 수의학 분야에서는 현장 여건상 복잡한 </a:t>
            </a:r>
            <a:r>
              <a:rPr lang="af-ZA" altLang="ko-KR" dirty="0"/>
              <a:t>PCR</a:t>
            </a:r>
            <a:r>
              <a:rPr lang="ko-KR" altLang="en-US" dirty="0"/>
              <a:t>보다는 간편한 신속검사</a:t>
            </a:r>
            <a:r>
              <a:rPr lang="en-US" altLang="ko-KR" dirty="0"/>
              <a:t>(</a:t>
            </a:r>
            <a:r>
              <a:rPr lang="ko-KR" altLang="en-US" dirty="0"/>
              <a:t>면역킷 등</a:t>
            </a:r>
            <a:r>
              <a:rPr lang="en-US" altLang="ko-KR" dirty="0"/>
              <a:t>)</a:t>
            </a:r>
            <a:r>
              <a:rPr lang="ko-KR" altLang="en-US" dirty="0"/>
              <a:t>에 의존하는 경향이 있습니다</a:t>
            </a:r>
            <a:r>
              <a:rPr lang="en-US" altLang="ko-KR" dirty="0"/>
              <a:t>. </a:t>
            </a:r>
            <a:r>
              <a:rPr lang="ko-KR" altLang="en-US" dirty="0"/>
              <a:t>이는 정확도와 편의성의 트레이드오프로 볼 수 있는데</a:t>
            </a:r>
            <a:r>
              <a:rPr lang="en-US" altLang="ko-KR" dirty="0"/>
              <a:t>, </a:t>
            </a:r>
            <a:r>
              <a:rPr lang="ko-KR" altLang="en-US" dirty="0"/>
              <a:t>일선 수의사는 “현장에서 쓰기 쉬운 검사법과 성능 좋은 검사법 사이에서 선택을 강요받는 상황”이라고 언급합니다 </a:t>
            </a:r>
            <a:r>
              <a:rPr lang="en-US" altLang="ko-KR" dirty="0"/>
              <a:t>. </a:t>
            </a:r>
            <a:r>
              <a:rPr lang="ko-KR" altLang="en-US" dirty="0"/>
              <a:t>요컨대</a:t>
            </a:r>
            <a:r>
              <a:rPr lang="en-US" altLang="ko-KR" dirty="0"/>
              <a:t>, </a:t>
            </a:r>
            <a:r>
              <a:rPr lang="ko-KR" altLang="en-US" dirty="0"/>
              <a:t>정제 중심의 복잡한 전처리는 검사 시간을 지연시키고 추가적인 기술 인력을 요구함으로써</a:t>
            </a:r>
            <a:r>
              <a:rPr lang="en-US" altLang="ko-KR" dirty="0"/>
              <a:t>, </a:t>
            </a:r>
            <a:r>
              <a:rPr lang="ko-KR" altLang="en-US" dirty="0"/>
              <a:t>현장에서 </a:t>
            </a:r>
            <a:r>
              <a:rPr lang="af-ZA" altLang="ko-KR" dirty="0"/>
              <a:t>PCR </a:t>
            </a:r>
            <a:r>
              <a:rPr lang="ko-KR" altLang="en-US" dirty="0"/>
              <a:t>기반 진단 검사의 채택을 저해하는 요인으로 작용합니다 </a:t>
            </a:r>
            <a:r>
              <a:rPr lang="en-US" altLang="ko-KR" dirty="0"/>
              <a:t>.</a:t>
            </a:r>
          </a:p>
          <a:p>
            <a:br>
              <a:rPr lang="en-US" altLang="ko-KR" dirty="0"/>
            </a:br>
            <a:endParaRPr lang="en-US" altLang="ko-KR" dirty="0"/>
          </a:p>
          <a:p>
            <a:r>
              <a:rPr lang="en-US" altLang="ko-KR" b="1" dirty="0"/>
              <a:t>4. </a:t>
            </a:r>
            <a:r>
              <a:rPr lang="af-ZA" altLang="ko-KR" b="1" dirty="0"/>
              <a:t>EZprep </a:t>
            </a:r>
            <a:r>
              <a:rPr lang="ko-KR" altLang="en-US" b="1" dirty="0"/>
              <a:t>등 간편 정제 기술이 해결하는 문제와 효과</a:t>
            </a:r>
          </a:p>
          <a:p>
            <a:br>
              <a:rPr lang="ko-KR" altLang="en-US" dirty="0"/>
            </a:br>
            <a:endParaRPr lang="ko-KR" altLang="en-US" dirty="0"/>
          </a:p>
          <a:p>
            <a:r>
              <a:rPr lang="ko-KR" altLang="en-US" dirty="0"/>
              <a:t>최근 등장한 </a:t>
            </a:r>
            <a:r>
              <a:rPr lang="af-ZA" altLang="ko-KR" dirty="0"/>
              <a:t>EZprep</a:t>
            </a:r>
            <a:r>
              <a:rPr lang="ko-KR" altLang="en-US" dirty="0"/>
              <a:t>과 같은 간편 정제 기술은 이러한 문제를 크게 완화합니다</a:t>
            </a:r>
            <a:r>
              <a:rPr lang="en-US" altLang="ko-KR" dirty="0"/>
              <a:t>. </a:t>
            </a:r>
            <a:r>
              <a:rPr lang="ko-KR" altLang="en-US" dirty="0"/>
              <a:t>예를 들어 </a:t>
            </a:r>
            <a:r>
              <a:rPr lang="af-ZA" altLang="ko-KR" dirty="0"/>
              <a:t>IDvet</a:t>
            </a:r>
            <a:r>
              <a:rPr lang="ko-KR" altLang="en-US" dirty="0"/>
              <a:t>사의 </a:t>
            </a:r>
            <a:r>
              <a:rPr lang="af-ZA" altLang="ko-KR" dirty="0"/>
              <a:t>EZPREP </a:t>
            </a:r>
            <a:r>
              <a:rPr lang="ko-KR" altLang="en-US" dirty="0"/>
              <a:t>키트는 동물 분변 검체를 기존처럼 무게달기나 원심 침전 없이 </a:t>
            </a:r>
            <a:r>
              <a:rPr lang="en-US" altLang="ko-KR" dirty="0"/>
              <a:t>2</a:t>
            </a:r>
            <a:r>
              <a:rPr lang="ko-KR" altLang="en-US" dirty="0"/>
              <a:t>분 만에 전처리할 수 있게 하여</a:t>
            </a:r>
            <a:r>
              <a:rPr lang="en-US" altLang="ko-KR" dirty="0"/>
              <a:t>, </a:t>
            </a:r>
            <a:r>
              <a:rPr lang="ko-KR" altLang="en-US" dirty="0"/>
              <a:t>작업 시간을 획기적으로 줄이고 균질한 시료를 얻음으로써 검사 민감도를 향상시킵니다 </a:t>
            </a:r>
            <a:r>
              <a:rPr lang="en-US" altLang="ko-KR" dirty="0"/>
              <a:t>. </a:t>
            </a:r>
            <a:r>
              <a:rPr lang="ko-KR" altLang="en-US" dirty="0"/>
              <a:t>또한 해당 키트와 함께 제공되는 **직접 용해 버퍼</a:t>
            </a:r>
            <a:r>
              <a:rPr lang="en-US" altLang="ko-KR" dirty="0"/>
              <a:t>(</a:t>
            </a:r>
            <a:r>
              <a:rPr lang="af-ZA" altLang="ko-KR" dirty="0"/>
              <a:t>DLB)**</a:t>
            </a:r>
            <a:r>
              <a:rPr lang="ko-KR" altLang="en-US" dirty="0"/>
              <a:t>는 추가 추출 단계 없이 한 개 튜브 안에서 신속히 </a:t>
            </a:r>
            <a:r>
              <a:rPr lang="af-ZA" altLang="ko-KR" dirty="0"/>
              <a:t>DNA/RNA</a:t>
            </a:r>
            <a:r>
              <a:rPr lang="ko-KR" altLang="en-US" dirty="0"/>
              <a:t>를 용출해낼 수 있어</a:t>
            </a:r>
            <a:r>
              <a:rPr lang="en-US" altLang="ko-KR" dirty="0"/>
              <a:t>, </a:t>
            </a:r>
            <a:r>
              <a:rPr lang="ko-KR" altLang="en-US" dirty="0"/>
              <a:t>별도의 정제 장비 없이 </a:t>
            </a:r>
            <a:r>
              <a:rPr lang="af-ZA" altLang="ko-KR" dirty="0"/>
              <a:t>PCR</a:t>
            </a:r>
            <a:r>
              <a:rPr lang="ko-KR" altLang="en-US" dirty="0"/>
              <a:t>을 수행할 수 있습니다 </a:t>
            </a:r>
            <a:r>
              <a:rPr lang="en-US" altLang="ko-KR" dirty="0"/>
              <a:t>. </a:t>
            </a:r>
            <a:r>
              <a:rPr lang="ko-KR" altLang="en-US" dirty="0"/>
              <a:t>직접 </a:t>
            </a:r>
            <a:r>
              <a:rPr lang="af-ZA" altLang="ko-KR" dirty="0"/>
              <a:t>PCR(direct PCR) </a:t>
            </a:r>
            <a:r>
              <a:rPr lang="ko-KR" altLang="en-US" dirty="0"/>
              <a:t>방식의 한 사례를 보면</a:t>
            </a:r>
            <a:r>
              <a:rPr lang="en-US" altLang="ko-KR" dirty="0"/>
              <a:t>, </a:t>
            </a:r>
            <a:r>
              <a:rPr lang="ko-KR" altLang="en-US" dirty="0"/>
              <a:t>토양시료 대상이긴 하지만 표준 추출법</a:t>
            </a:r>
            <a:r>
              <a:rPr lang="en-US" altLang="ko-KR" dirty="0"/>
              <a:t>(</a:t>
            </a:r>
            <a:r>
              <a:rPr lang="af-ZA" altLang="ko-KR" dirty="0"/>
              <a:t>Qiagen DNeasy </a:t>
            </a:r>
            <a:r>
              <a:rPr lang="ko-KR" altLang="en-US" dirty="0"/>
              <a:t>키트</a:t>
            </a:r>
            <a:r>
              <a:rPr lang="en-US" altLang="ko-KR" dirty="0"/>
              <a:t>)</a:t>
            </a:r>
            <a:r>
              <a:rPr lang="ko-KR" altLang="en-US" dirty="0"/>
              <a:t>에 비해 **비용을 </a:t>
            </a:r>
            <a:r>
              <a:rPr lang="en-US" altLang="ko-KR" dirty="0"/>
              <a:t>1600</a:t>
            </a:r>
            <a:r>
              <a:rPr lang="ko-KR" altLang="en-US" dirty="0"/>
              <a:t>배 절감</a:t>
            </a:r>
            <a:r>
              <a:rPr lang="en-US" altLang="ko-KR" dirty="0"/>
              <a:t>(96</a:t>
            </a:r>
            <a:r>
              <a:rPr lang="ko-KR" altLang="en-US" dirty="0"/>
              <a:t>개 시료당 </a:t>
            </a:r>
            <a:r>
              <a:rPr lang="en-US" altLang="ko-KR" dirty="0"/>
              <a:t>$0.34, </a:t>
            </a:r>
            <a:r>
              <a:rPr lang="ko-KR" altLang="en-US" dirty="0"/>
              <a:t>약 </a:t>
            </a:r>
            <a:r>
              <a:rPr lang="en-US" altLang="ko-KR" dirty="0"/>
              <a:t>400</a:t>
            </a:r>
            <a:r>
              <a:rPr lang="ko-KR" altLang="en-US" dirty="0"/>
              <a:t>원</a:t>
            </a:r>
            <a:r>
              <a:rPr lang="en-US" altLang="ko-KR" dirty="0"/>
              <a:t>)**</a:t>
            </a:r>
            <a:r>
              <a:rPr lang="ko-KR" altLang="en-US" dirty="0"/>
              <a:t>하고 **핸즈온 시간을 </a:t>
            </a:r>
            <a:r>
              <a:rPr lang="en-US" altLang="ko-KR" dirty="0"/>
              <a:t>1/10 </a:t>
            </a:r>
            <a:r>
              <a:rPr lang="ko-KR" altLang="en-US" dirty="0"/>
              <a:t>수준</a:t>
            </a:r>
            <a:r>
              <a:rPr lang="en-US" altLang="ko-KR" dirty="0"/>
              <a:t>(96</a:t>
            </a:r>
            <a:r>
              <a:rPr lang="ko-KR" altLang="en-US" dirty="0"/>
              <a:t>개 시료 준비에 </a:t>
            </a:r>
            <a:r>
              <a:rPr lang="en-US" altLang="ko-KR" dirty="0"/>
              <a:t>15</a:t>
            </a:r>
            <a:r>
              <a:rPr lang="ko-KR" altLang="en-US" dirty="0"/>
              <a:t>분</a:t>
            </a:r>
            <a:r>
              <a:rPr lang="en-US" altLang="ko-KR" dirty="0"/>
              <a:t>)**</a:t>
            </a:r>
            <a:r>
              <a:rPr lang="ko-KR" altLang="en-US" dirty="0"/>
              <a:t>으로 단축한 보고도 있습니다 </a:t>
            </a:r>
            <a:r>
              <a:rPr lang="en-US" altLang="ko-KR" dirty="0"/>
              <a:t>. </a:t>
            </a:r>
            <a:r>
              <a:rPr lang="ko-KR" altLang="en-US" dirty="0"/>
              <a:t>이처럼 간소화된 전처리 기법은 별도 고가 장비나 숙련 기술 없이도 검체를 처리할 수 있어 현장진단에 유리합니다</a:t>
            </a:r>
            <a:r>
              <a:rPr lang="en-US" altLang="ko-KR" dirty="0"/>
              <a:t>. </a:t>
            </a:r>
            <a:r>
              <a:rPr lang="ko-KR" altLang="en-US" dirty="0"/>
              <a:t>실제 미국 </a:t>
            </a:r>
            <a:r>
              <a:rPr lang="af-ZA" altLang="ko-KR" dirty="0"/>
              <a:t>NIH </a:t>
            </a:r>
            <a:r>
              <a:rPr lang="ko-KR" altLang="en-US" dirty="0"/>
              <a:t>연구진은 자기</a:t>
            </a:r>
            <a:r>
              <a:rPr lang="en-US" altLang="ko-KR" dirty="0"/>
              <a:t>(</a:t>
            </a:r>
            <a:r>
              <a:rPr lang="af-ZA" altLang="ko-KR" dirty="0"/>
              <a:t>bead) </a:t>
            </a:r>
            <a:r>
              <a:rPr lang="ko-KR" altLang="en-US" dirty="0"/>
              <a:t>기술로 원심분리기나 대형 장비 없이 시료 정제부터 증폭까지 수행하는 휴대형 플랫폼</a:t>
            </a:r>
            <a:r>
              <a:rPr lang="en-US" altLang="ko-KR" dirty="0"/>
              <a:t>(</a:t>
            </a:r>
            <a:r>
              <a:rPr lang="af-ZA" altLang="ko-KR" dirty="0"/>
              <a:t>LIAMT)</a:t>
            </a:r>
            <a:r>
              <a:rPr lang="ko-KR" altLang="en-US" dirty="0"/>
              <a:t>을 개발하여</a:t>
            </a:r>
            <a:r>
              <a:rPr lang="en-US" altLang="ko-KR" dirty="0"/>
              <a:t>, </a:t>
            </a:r>
            <a:r>
              <a:rPr lang="ko-KR" altLang="en-US" dirty="0"/>
              <a:t>전통적 </a:t>
            </a:r>
            <a:r>
              <a:rPr lang="af-ZA" altLang="ko-KR" dirty="0"/>
              <a:t>PCR</a:t>
            </a:r>
            <a:r>
              <a:rPr lang="ko-KR" altLang="en-US" dirty="0"/>
              <a:t>보다 비용</a:t>
            </a:r>
            <a:r>
              <a:rPr lang="en-US" altLang="ko-KR" dirty="0"/>
              <a:t>, </a:t>
            </a:r>
            <a:r>
              <a:rPr lang="ko-KR" altLang="en-US" dirty="0"/>
              <a:t>속도</a:t>
            </a:r>
            <a:r>
              <a:rPr lang="en-US" altLang="ko-KR" dirty="0"/>
              <a:t>, </a:t>
            </a:r>
            <a:r>
              <a:rPr lang="ko-KR" altLang="en-US" dirty="0"/>
              <a:t>휴대성 측면에서 이점을 보인다고 밝혔습니다 </a:t>
            </a:r>
            <a:r>
              <a:rPr lang="en-US" altLang="ko-KR" dirty="0"/>
              <a:t>. </a:t>
            </a:r>
            <a:r>
              <a:rPr lang="ko-KR" altLang="en-US" dirty="0"/>
              <a:t>이 장치는 자력으로 핵산을 분리하고 등온증폭 등으로 결과를 내어</a:t>
            </a:r>
            <a:r>
              <a:rPr lang="en-US" altLang="ko-KR" dirty="0"/>
              <a:t>, </a:t>
            </a:r>
            <a:r>
              <a:rPr lang="ko-KR" altLang="en-US" dirty="0"/>
              <a:t>원심분리기와 열순환기 같은 복잡한 장비 없이도 약 </a:t>
            </a:r>
            <a:r>
              <a:rPr lang="en-US" altLang="ko-KR" dirty="0"/>
              <a:t>1</a:t>
            </a:r>
            <a:r>
              <a:rPr lang="ko-KR" altLang="en-US" dirty="0"/>
              <a:t>시간 내 결과를 얻어냅니다 </a:t>
            </a:r>
            <a:r>
              <a:rPr lang="en-US" altLang="ko-KR" dirty="0"/>
              <a:t>. </a:t>
            </a:r>
            <a:r>
              <a:rPr lang="ko-KR" altLang="en-US" dirty="0"/>
              <a:t>이러한 간편 정제</a:t>
            </a:r>
            <a:r>
              <a:rPr lang="en-US" altLang="ko-KR" dirty="0"/>
              <a:t>·</a:t>
            </a:r>
            <a:r>
              <a:rPr lang="ko-KR" altLang="en-US" dirty="0"/>
              <a:t>추출 기술은 전반적으로 </a:t>
            </a:r>
            <a:r>
              <a:rPr lang="af-ZA" altLang="ko-KR" dirty="0"/>
              <a:t>qPCR </a:t>
            </a:r>
            <a:r>
              <a:rPr lang="ko-KR" altLang="en-US" dirty="0"/>
              <a:t>진단의 시간을 단축하고 필요 장비를 감소시켜 운영 비용 절감에 기여합니다</a:t>
            </a:r>
            <a:r>
              <a:rPr lang="en-US" altLang="ko-KR" dirty="0"/>
              <a:t>. </a:t>
            </a:r>
            <a:r>
              <a:rPr lang="ko-KR" altLang="en-US" dirty="0"/>
              <a:t>구체적으로</a:t>
            </a:r>
            <a:r>
              <a:rPr lang="en-US" altLang="ko-KR" dirty="0"/>
              <a:t>, </a:t>
            </a:r>
            <a:r>
              <a:rPr lang="ko-KR" altLang="en-US" dirty="0"/>
              <a:t>자동화 장비 도입 없이도 현장 인력 </a:t>
            </a:r>
            <a:r>
              <a:rPr lang="en-US" altLang="ko-KR" dirty="0"/>
              <a:t>1</a:t>
            </a:r>
            <a:r>
              <a:rPr lang="ko-KR" altLang="en-US" dirty="0"/>
              <a:t>명이 다수 시료를 신속 처리할 수 있고</a:t>
            </a:r>
            <a:r>
              <a:rPr lang="en-US" altLang="ko-KR" dirty="0"/>
              <a:t>, </a:t>
            </a:r>
            <a:r>
              <a:rPr lang="ko-KR" altLang="en-US" dirty="0"/>
              <a:t>소모품도 간소화되어 검사당 비용을 크게 낮춥니다</a:t>
            </a:r>
            <a:r>
              <a:rPr lang="en-US" altLang="ko-KR" dirty="0"/>
              <a:t>. </a:t>
            </a:r>
            <a:r>
              <a:rPr lang="ko-KR" altLang="en-US" dirty="0"/>
              <a:t>결과적으로 </a:t>
            </a:r>
            <a:r>
              <a:rPr lang="af-ZA" altLang="ko-KR" dirty="0"/>
              <a:t>EZprep</a:t>
            </a:r>
            <a:r>
              <a:rPr lang="ko-KR" altLang="en-US" dirty="0"/>
              <a:t>과 같은 기술은 기존 복잡한 정제 공정의 걸림돌을 제거함으로써 인체 및 동물 감염병 진단의 접근성과 효율을 향상시키는 사례로 평가됩니다 </a:t>
            </a:r>
            <a:r>
              <a:rPr lang="en-US" altLang="ko-KR" dirty="0"/>
              <a:t>.</a:t>
            </a:r>
          </a:p>
          <a:p>
            <a:br>
              <a:rPr lang="en-US" altLang="ko-KR" dirty="0"/>
            </a:br>
            <a:endParaRPr lang="en-US" altLang="ko-KR" dirty="0"/>
          </a:p>
          <a:p>
            <a:r>
              <a:rPr lang="ko-KR" altLang="en-US" dirty="0"/>
              <a:t>참고 자료</a:t>
            </a:r>
            <a:r>
              <a:rPr lang="en-US" altLang="ko-KR" dirty="0"/>
              <a:t>: </a:t>
            </a:r>
            <a:r>
              <a:rPr lang="ko-KR" altLang="en-US" dirty="0"/>
              <a:t>시장 보고서 및 논문 등에서 발췌 등</a:t>
            </a:r>
            <a:r>
              <a:rPr lang="en-US" altLang="ko-KR" dirty="0"/>
              <a:t>. </a:t>
            </a:r>
            <a:r>
              <a:rPr lang="ko-KR" altLang="en-US" dirty="0"/>
              <a:t>각 출처는 </a:t>
            </a:r>
            <a:r>
              <a:rPr lang="af-ZA" altLang="ko-KR" dirty="0"/>
              <a:t>qPCR </a:t>
            </a:r>
            <a:r>
              <a:rPr lang="ko-KR" altLang="en-US" dirty="0"/>
              <a:t>전처리 자동화 장비의 가격 정보</a:t>
            </a:r>
            <a:r>
              <a:rPr lang="en-US" altLang="ko-KR" dirty="0"/>
              <a:t>, </a:t>
            </a:r>
            <a:r>
              <a:rPr lang="ko-KR" altLang="en-US" dirty="0"/>
              <a:t>코로나</a:t>
            </a:r>
            <a:r>
              <a:rPr lang="en-US" altLang="ko-KR" dirty="0"/>
              <a:t>19 </a:t>
            </a:r>
            <a:r>
              <a:rPr lang="ko-KR" altLang="en-US" dirty="0"/>
              <a:t>검사 현장의 사례</a:t>
            </a:r>
            <a:r>
              <a:rPr lang="en-US" altLang="ko-KR" dirty="0"/>
              <a:t>, </a:t>
            </a:r>
            <a:r>
              <a:rPr lang="ko-KR" altLang="en-US" dirty="0"/>
              <a:t>수작업 추출 대비 자동화 비교 연구</a:t>
            </a:r>
            <a:r>
              <a:rPr lang="en-US" altLang="ko-KR" dirty="0"/>
              <a:t>, </a:t>
            </a:r>
            <a:r>
              <a:rPr lang="ko-KR" altLang="en-US" dirty="0"/>
              <a:t>간편 정제 기술의 효과 등을 구체적으로 보여줍니다</a:t>
            </a:r>
            <a:r>
              <a:rPr lang="en-US" altLang="ko-KR" dirty="0"/>
              <a:t>.</a:t>
            </a:r>
          </a:p>
          <a:p>
            <a:r>
              <a:rPr lang="af-ZA" altLang="ko-KR" dirty="0"/>
              <a:t>https://chatgpt.com/share/684a59da-edd8-800a-bdd5-29543a7375ca</a:t>
            </a:r>
            <a:br>
              <a:rPr lang="af-ZA" altLang="ko-KR" dirty="0"/>
            </a:br>
            <a:br>
              <a:rPr lang="af-ZA" altLang="ko-KR" dirty="0"/>
            </a:br>
            <a:br>
              <a:rPr lang="af-ZA" altLang="ko-KR" dirty="0"/>
            </a:br>
            <a:br>
              <a:rPr lang="af-ZA" altLang="ko-KR" dirty="0"/>
            </a:br>
            <a:r>
              <a:rPr lang="af-ZA" altLang="ko-KR" dirty="0"/>
              <a:t>https://chatgpt.com/share/684a59da-edd8-800a-bdd5-29543a7375ca</a:t>
            </a:r>
          </a:p>
          <a:p>
            <a:endParaRPr lang="af-ZA" altLang="ko-KR" dirty="0"/>
          </a:p>
          <a:p>
            <a:endParaRPr lang="af-ZA" altLang="ko-KR" dirty="0"/>
          </a:p>
          <a:p>
            <a:pPr rtl="0" eaLnBrk="1" fontAlgn="ctr" latinLnBrk="1" hangingPunct="1"/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Pain Point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정량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·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정성 근거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en-US" altLang="ko-KR" sz="1200" b="1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EZprep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 PCR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가 제공하는 해결책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인력 부족과 </a:t>
            </a:r>
            <a:r>
              <a:rPr lang="ko-KR" altLang="ko-KR" sz="1200" b="1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숙련자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피로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· 2024 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년 설문에서 **“인력 부족이 가장 큰 문제”**라 답한 실험실이 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39 %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(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3"/>
              </a:rPr>
              <a:t>hypersense-software.com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) · 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전체 임상검사실의 **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65 %**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가 인력난으로 운영 효율이 저하된다고 응답 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(2024 MLO Survey)(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4"/>
              </a:rPr>
              <a:t>mlo-online.com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)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원심분리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·</a:t>
            </a:r>
            <a:r>
              <a:rPr lang="ko-KR" altLang="ko-KR" sz="1200" b="0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피펫팅이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없는 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원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‑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튜브 </a:t>
            </a:r>
            <a:r>
              <a:rPr lang="ko-KR" altLang="ko-KR" sz="1200" b="1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전처리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(2 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분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)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→ </a:t>
            </a:r>
            <a:r>
              <a:rPr lang="ko-KR" altLang="ko-KR" sz="1200" b="1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핸즈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‑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온 타임 최소화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, 1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인 운영 가능</a:t>
            </a:r>
          </a:p>
          <a:p>
            <a:pPr rtl="0" eaLnBrk="1" fontAlgn="ctr" latinLnBrk="1" hangingPunct="1"/>
            <a:r>
              <a:rPr lang="ko-KR" altLang="ko-KR" sz="1200" b="1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전처리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공정이 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PCR 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전체에서 가장 노동집약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“검체 준비가 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PCR </a:t>
            </a:r>
            <a:r>
              <a:rPr lang="ko-KR" altLang="ko-KR" sz="1200" b="1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핸즈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‑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온 타임의 대부분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을 차지” 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– Automation 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리뷰 논문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(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5"/>
              </a:rPr>
              <a:t>sciencedirect.com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)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시약 투입 후 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즉시 증폭 시작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→ “</a:t>
            </a:r>
            <a:r>
              <a:rPr lang="ko-KR" altLang="ko-KR" sz="1200" b="0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핸즈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‑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온 타임 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× 0.1”, 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교차오염 리스크↓</a:t>
            </a:r>
          </a:p>
          <a:p>
            <a:pPr rtl="0" eaLnBrk="1" fontAlgn="ctr" latinLnBrk="1" hangingPunct="1"/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자동 추출 장비는 너무 비싸다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en-US" altLang="ko-KR" sz="1200" b="0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KingFisher·QIAcube·Maxwell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등 자동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‑</a:t>
            </a:r>
            <a:r>
              <a:rPr lang="ko-KR" altLang="ko-KR" sz="1200" b="0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추출기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1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만 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~ 7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만 달러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(1,300 ~ 9,000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만 원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)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수준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(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6"/>
              </a:rPr>
              <a:t>grandviewresearch.com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, 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7"/>
              </a:rPr>
              <a:t>vmdl.missouri.edu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)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장비 가격 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2,000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만 원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(</a:t>
            </a:r>
            <a:r>
              <a:rPr lang="en-US" altLang="ko-KR" sz="1200" b="0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ddPCR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대비 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1/4), 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별도 </a:t>
            </a:r>
            <a:r>
              <a:rPr lang="ko-KR" altLang="ko-KR" sz="1200" b="0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추출기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불필요</a:t>
            </a:r>
          </a:p>
          <a:p>
            <a:pPr rtl="0" eaLnBrk="1" fontAlgn="ctr" latinLnBrk="1" hangingPunct="1"/>
            <a:r>
              <a:rPr lang="ko-KR" altLang="ko-KR" sz="1200" b="1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검사비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상승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·ROI 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압박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· DNA/RNA 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시료준비 시장 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2025 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년 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US$2.1 B → 2032 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년 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US$3.1 B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 (CAGR 5.7 %) – 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준비 단계 자체가 ‘돈’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(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8"/>
              </a:rPr>
              <a:t>persistencemarketresearch.com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)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키트당 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3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만 원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→ 현재 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qPCR 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대비 </a:t>
            </a:r>
            <a:r>
              <a:rPr lang="ko-KR" altLang="ko-KR" sz="1200" b="0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검사비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70 %↓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현장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(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동물병원 등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)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에서는 복잡성 때문에 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PCR 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기피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수의과 </a:t>
            </a:r>
            <a:r>
              <a:rPr lang="ko-KR" altLang="ko-KR" sz="1200" b="0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진단소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PCR 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패널 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45 ~ 79 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달러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·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추출 대행 비용 별도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, 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소규모 병원은 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검체를 외부로 보내 지연</a:t>
            </a:r>
            <a:r>
              <a:rPr lang="en-US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·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추가비용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(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7"/>
              </a:rPr>
              <a:t>vmdl.missouri.edu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)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휴대형 </a:t>
            </a:r>
            <a:r>
              <a:rPr lang="en-US" altLang="ko-KR" sz="1200" b="0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EZprep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 PCR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로 </a:t>
            </a:r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현장 자체 검사</a:t>
            </a:r>
            <a:r>
              <a:rPr lang="en-US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, TAT·</a:t>
            </a:r>
            <a:r>
              <a:rPr lang="ko-KR" altLang="ko-KR" sz="1200" b="0" i="0" u="none" strike="noStrike" dirty="0" err="1">
                <a:effectLst/>
                <a:latin typeface="+mn-lt"/>
                <a:ea typeface="+mn-ea"/>
                <a:cs typeface="+mn-cs"/>
                <a:sym typeface="맑은 고딕"/>
              </a:rPr>
              <a:t>물류비</a:t>
            </a:r>
            <a:r>
              <a:rPr lang="ko-KR" altLang="ko-KR" sz="1200" b="0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 절감</a:t>
            </a: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741993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1" name="Shape 1631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32" name="Shape 163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/>
              <a:t>기술이 어떻게 </a:t>
            </a:r>
            <a:r>
              <a:rPr lang="ko-KR" altLang="en-US" err="1"/>
              <a:t>확장될수</a:t>
            </a:r>
            <a:r>
              <a:rPr lang="ko-KR" altLang="en-US"/>
              <a:t> 있는지 </a:t>
            </a:r>
            <a:endParaRPr lang="en-US" altLang="ko-KR"/>
          </a:p>
          <a:p>
            <a:r>
              <a:rPr lang="ko-KR" altLang="en-US"/>
              <a:t>여기 있는 것들을 전부 간편 정제가 가능함</a:t>
            </a:r>
            <a:r>
              <a:rPr lang="en-US" altLang="ko-KR"/>
              <a:t>. </a:t>
            </a:r>
          </a:p>
          <a:p>
            <a:r>
              <a:rPr lang="ko-KR" altLang="en-US"/>
              <a:t>이중 피부사상균</a:t>
            </a:r>
            <a:r>
              <a:rPr lang="en-US" altLang="ko-KR"/>
              <a:t>, </a:t>
            </a:r>
            <a:r>
              <a:rPr lang="ko-KR" altLang="en-US" err="1"/>
              <a:t>말라세치아</a:t>
            </a:r>
            <a:r>
              <a:rPr lang="en-US" altLang="ko-KR"/>
              <a:t>, </a:t>
            </a:r>
            <a:r>
              <a:rPr lang="ko-KR" altLang="en-US" err="1"/>
              <a:t>코비드</a:t>
            </a:r>
            <a:r>
              <a:rPr lang="en-US" altLang="ko-KR"/>
              <a:t>19, </a:t>
            </a:r>
            <a:r>
              <a:rPr lang="ko-KR" altLang="en-US"/>
              <a:t>인플루엔자는 </a:t>
            </a:r>
            <a:r>
              <a:rPr lang="en-US" altLang="ko-KR" err="1"/>
              <a:t>pcr</a:t>
            </a:r>
            <a:r>
              <a:rPr lang="en-US" altLang="ko-KR"/>
              <a:t> </a:t>
            </a:r>
            <a:r>
              <a:rPr lang="ko-KR" altLang="en-US"/>
              <a:t>최적화 연구를 마치고 </a:t>
            </a:r>
            <a:r>
              <a:rPr lang="ko-KR" altLang="en-US" err="1"/>
              <a:t>제품화단계에있음</a:t>
            </a:r>
            <a:r>
              <a:rPr lang="en-US" altLang="ko-KR"/>
              <a:t>. </a:t>
            </a:r>
          </a:p>
          <a:p>
            <a:endParaRPr lang="en-US" altLang="ko-KR"/>
          </a:p>
          <a:p>
            <a:endParaRPr lang="en-US" altLang="ko-KR"/>
          </a:p>
          <a:p>
            <a:r>
              <a:rPr lang="ko-KR" altLang="en-US"/>
              <a:t>간편화정제를 </a:t>
            </a:r>
            <a:r>
              <a:rPr lang="ko-KR" altLang="en-US" err="1"/>
              <a:t>비인두샘플</a:t>
            </a:r>
            <a:r>
              <a:rPr lang="en-US" altLang="ko-KR"/>
              <a:t>, </a:t>
            </a:r>
            <a:r>
              <a:rPr lang="ko-KR" altLang="en-US"/>
              <a:t>가래</a:t>
            </a:r>
            <a:r>
              <a:rPr lang="en-US" altLang="ko-KR"/>
              <a:t>, </a:t>
            </a:r>
            <a:r>
              <a:rPr lang="ko-KR" altLang="en-US"/>
              <a:t>침</a:t>
            </a:r>
            <a:r>
              <a:rPr lang="en-US" altLang="ko-KR"/>
              <a:t>, </a:t>
            </a:r>
            <a:r>
              <a:rPr lang="ko-KR" altLang="en-US"/>
              <a:t>혈액</a:t>
            </a:r>
            <a:r>
              <a:rPr lang="en-US" altLang="ko-KR"/>
              <a:t>, </a:t>
            </a:r>
            <a:r>
              <a:rPr lang="ko-KR" altLang="en-US"/>
              <a:t>균을 간편정제가 가능함</a:t>
            </a:r>
            <a:r>
              <a:rPr lang="en-US" altLang="ko-KR"/>
              <a:t>.  </a:t>
            </a:r>
          </a:p>
          <a:p>
            <a:r>
              <a:rPr lang="ko-KR" altLang="en-US"/>
              <a:t>현재 최적화한 타겟은 포도상구균</a:t>
            </a:r>
            <a:r>
              <a:rPr lang="en-US" altLang="ko-KR"/>
              <a:t>, </a:t>
            </a:r>
            <a:r>
              <a:rPr lang="ko-KR" altLang="en-US" err="1"/>
              <a:t>말라세치아</a:t>
            </a:r>
            <a:r>
              <a:rPr lang="en-US" altLang="ko-KR"/>
              <a:t>,</a:t>
            </a:r>
            <a:r>
              <a:rPr lang="ko-KR" altLang="en-US"/>
              <a:t> 코로나 바이러스로 등이 최적화 되어있고</a:t>
            </a:r>
            <a:r>
              <a:rPr lang="en-US" altLang="ko-KR"/>
              <a:t>, </a:t>
            </a:r>
            <a:r>
              <a:rPr lang="ko-KR" altLang="en-US"/>
              <a:t>분자진단 특성상 </a:t>
            </a:r>
            <a:r>
              <a:rPr lang="ko-KR" altLang="en-US" err="1"/>
              <a:t>프라이머만</a:t>
            </a:r>
            <a:r>
              <a:rPr lang="ko-KR" altLang="en-US"/>
              <a:t> 바꾸면 모든 질병에서 사용이 가능함</a:t>
            </a:r>
            <a:r>
              <a:rPr lang="en-US" altLang="ko-KR"/>
              <a:t>. </a:t>
            </a:r>
          </a:p>
          <a:p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87826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Shape 1869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0" name="Shape 18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/>
              <a:t>개발한</a:t>
            </a:r>
            <a:r>
              <a:t> </a:t>
            </a:r>
            <a:r>
              <a:rPr lang="ko-KR" altLang="en-US"/>
              <a:t>기술을</a:t>
            </a:r>
            <a:r>
              <a:t> </a:t>
            </a:r>
            <a:r>
              <a:rPr lang="ko-KR" altLang="en-US"/>
              <a:t>바탕으로</a:t>
            </a:r>
            <a:r>
              <a:t> </a:t>
            </a:r>
            <a:r>
              <a:rPr lang="ko-KR" altLang="en-US"/>
              <a:t>질병</a:t>
            </a:r>
            <a:r>
              <a:t> </a:t>
            </a:r>
            <a:r>
              <a:rPr lang="ko-KR" altLang="en-US"/>
              <a:t>타겟팅을</a:t>
            </a:r>
            <a:r>
              <a:t> </a:t>
            </a:r>
            <a:r>
              <a:rPr lang="ko-KR" altLang="en-US"/>
              <a:t>검토하기</a:t>
            </a:r>
            <a:r>
              <a:t> </a:t>
            </a:r>
            <a:r>
              <a:rPr lang="ko-KR" altLang="en-US"/>
              <a:t>위하여</a:t>
            </a:r>
            <a:r>
              <a:t> </a:t>
            </a:r>
            <a:r>
              <a:rPr lang="ko-KR" altLang="en-US"/>
              <a:t>협력</a:t>
            </a:r>
            <a:r>
              <a:t> </a:t>
            </a:r>
            <a:r>
              <a:rPr lang="ko-KR" altLang="en-US"/>
              <a:t>수의사들과</a:t>
            </a:r>
            <a:r>
              <a:t> </a:t>
            </a:r>
            <a:r>
              <a:rPr lang="ko-KR" altLang="en-US"/>
              <a:t>토의하였고</a:t>
            </a:r>
            <a:r>
              <a:t>, 그 </a:t>
            </a:r>
            <a:r>
              <a:rPr lang="ko-KR" altLang="en-US"/>
              <a:t>결과</a:t>
            </a:r>
            <a:r>
              <a:t> </a:t>
            </a:r>
            <a:r>
              <a:rPr lang="ko-KR" altLang="en-US"/>
              <a:t>반려</a:t>
            </a:r>
            <a:r>
              <a:t> </a:t>
            </a:r>
            <a:r>
              <a:rPr lang="ko-KR" altLang="en-US"/>
              <a:t>동물</a:t>
            </a:r>
            <a:r>
              <a:t> </a:t>
            </a:r>
            <a:r>
              <a:rPr lang="ko-KR" altLang="en-US"/>
              <a:t>시장의</a:t>
            </a:r>
            <a:r>
              <a:t> “</a:t>
            </a:r>
            <a:r>
              <a:rPr lang="ko-KR" altLang="en-US"/>
              <a:t>피부</a:t>
            </a:r>
            <a:r>
              <a:t> </a:t>
            </a:r>
            <a:r>
              <a:rPr lang="ko-KR" altLang="en-US" err="1"/>
              <a:t>사상균증”을</a:t>
            </a:r>
            <a:r>
              <a:t> </a:t>
            </a:r>
            <a:r>
              <a:rPr lang="ko-KR" altLang="en-US" err="1"/>
              <a:t>타겟팅하게</a:t>
            </a:r>
            <a:r>
              <a:t> 됨. </a:t>
            </a:r>
            <a:r>
              <a:rPr lang="ko-KR" altLang="en-US"/>
              <a:t>강아지</a:t>
            </a:r>
            <a:r>
              <a:t> </a:t>
            </a:r>
            <a:r>
              <a:rPr lang="ko-KR" altLang="en-US"/>
              <a:t>고양이</a:t>
            </a:r>
            <a:r>
              <a:t> </a:t>
            </a:r>
            <a:r>
              <a:rPr lang="ko-KR" altLang="en-US"/>
              <a:t>게다가</a:t>
            </a:r>
            <a:r>
              <a:t> </a:t>
            </a:r>
            <a:r>
              <a:rPr lang="ko-KR" altLang="en-US"/>
              <a:t>사람에게도</a:t>
            </a:r>
            <a:r>
              <a:t> </a:t>
            </a:r>
            <a:r>
              <a:rPr lang="ko-KR" altLang="en-US"/>
              <a:t>감염될</a:t>
            </a:r>
            <a:r>
              <a:t> 수 </a:t>
            </a:r>
            <a:r>
              <a:rPr lang="ko-KR" altLang="en-US"/>
              <a:t>있는</a:t>
            </a:r>
            <a:r>
              <a:t> </a:t>
            </a:r>
            <a:r>
              <a:rPr lang="ko-KR" altLang="en-US"/>
              <a:t>인수</a:t>
            </a:r>
            <a:r>
              <a:t> </a:t>
            </a:r>
            <a:r>
              <a:rPr lang="ko-KR" altLang="en-US"/>
              <a:t>공통</a:t>
            </a:r>
            <a:r>
              <a:t> </a:t>
            </a:r>
            <a:r>
              <a:rPr lang="ko-KR" altLang="en-US"/>
              <a:t>감염</a:t>
            </a:r>
            <a:r>
              <a:t> </a:t>
            </a:r>
            <a:r>
              <a:rPr lang="ko-KR" altLang="en-US"/>
              <a:t>질병</a:t>
            </a:r>
            <a:r>
              <a:t>. </a:t>
            </a:r>
            <a:r>
              <a:rPr lang="ko-KR" altLang="en-US"/>
              <a:t>사람에게는</a:t>
            </a:r>
            <a:r>
              <a:t> </a:t>
            </a:r>
            <a:r>
              <a:rPr lang="ko-KR" altLang="en-US"/>
              <a:t>피부병</a:t>
            </a:r>
            <a:r>
              <a:t> , </a:t>
            </a:r>
            <a:r>
              <a:rPr lang="ko-KR" altLang="en-US"/>
              <a:t>건선</a:t>
            </a:r>
            <a:r>
              <a:t> </a:t>
            </a:r>
            <a:r>
              <a:rPr lang="ko-KR" altLang="en-US"/>
              <a:t>등으로</a:t>
            </a:r>
            <a:r>
              <a:t> </a:t>
            </a:r>
            <a:r>
              <a:rPr lang="ko-KR" altLang="en-US"/>
              <a:t>나타남</a:t>
            </a:r>
            <a:r>
              <a:t>. 본 </a:t>
            </a:r>
            <a:r>
              <a:rPr lang="ko-KR" altLang="en-US"/>
              <a:t>진균은</a:t>
            </a:r>
            <a:r>
              <a:t> </a:t>
            </a:r>
            <a:r>
              <a:rPr lang="ko-KR" altLang="en-US"/>
              <a:t>매우</a:t>
            </a:r>
            <a:r>
              <a:t> </a:t>
            </a:r>
            <a:r>
              <a:rPr lang="ko-KR" altLang="en-US"/>
              <a:t>전염성이</a:t>
            </a:r>
            <a:r>
              <a:t> </a:t>
            </a:r>
            <a:r>
              <a:rPr lang="ko-KR" altLang="en-US"/>
              <a:t>높아</a:t>
            </a:r>
            <a:r>
              <a:t>, </a:t>
            </a:r>
            <a:r>
              <a:rPr lang="ko-KR" altLang="en-US"/>
              <a:t>피부</a:t>
            </a:r>
            <a:r>
              <a:t> </a:t>
            </a:r>
            <a:r>
              <a:rPr lang="ko-KR" altLang="en-US"/>
              <a:t>전문</a:t>
            </a:r>
            <a:r>
              <a:t> </a:t>
            </a:r>
            <a:r>
              <a:rPr lang="ko-KR" altLang="en-US"/>
              <a:t>동물병원에서</a:t>
            </a:r>
            <a:r>
              <a:t> </a:t>
            </a:r>
            <a:r>
              <a:rPr lang="ko-KR" altLang="en-US"/>
              <a:t>한번</a:t>
            </a:r>
            <a:r>
              <a:t> </a:t>
            </a:r>
            <a:r>
              <a:rPr lang="ko-KR" altLang="en-US"/>
              <a:t>발견되면</a:t>
            </a:r>
            <a:r>
              <a:t> 그 </a:t>
            </a:r>
            <a:r>
              <a:rPr lang="ko-KR" altLang="en-US"/>
              <a:t>즉시</a:t>
            </a:r>
            <a:r>
              <a:t> </a:t>
            </a:r>
            <a:r>
              <a:rPr lang="ko-KR" altLang="en-US"/>
              <a:t>전체</a:t>
            </a:r>
            <a:r>
              <a:t> </a:t>
            </a:r>
            <a:r>
              <a:rPr lang="ko-KR" altLang="en-US"/>
              <a:t>소독</a:t>
            </a:r>
            <a:r>
              <a:t>, </a:t>
            </a:r>
            <a:r>
              <a:rPr lang="ko-KR" altLang="en-US"/>
              <a:t>격리를</a:t>
            </a:r>
            <a:r>
              <a:t> </a:t>
            </a:r>
            <a:r>
              <a:rPr lang="ko-KR" altLang="en-US"/>
              <a:t>시행해야</a:t>
            </a:r>
            <a:r>
              <a:t> 할 </a:t>
            </a:r>
            <a:r>
              <a:rPr lang="ko-KR" altLang="en-US"/>
              <a:t>만큼</a:t>
            </a:r>
            <a:r>
              <a:t> </a:t>
            </a:r>
            <a:r>
              <a:rPr lang="ko-KR" altLang="en-US"/>
              <a:t>진단의</a:t>
            </a:r>
            <a:r>
              <a:t> </a:t>
            </a:r>
            <a:r>
              <a:rPr lang="ko-KR" altLang="en-US"/>
              <a:t>중요성이</a:t>
            </a:r>
            <a:r>
              <a:t> </a:t>
            </a:r>
            <a:r>
              <a:rPr lang="ko-KR" altLang="en-US"/>
              <a:t>높은</a:t>
            </a:r>
            <a:r>
              <a:t> </a:t>
            </a:r>
            <a:r>
              <a:rPr lang="ko-KR" altLang="en-US"/>
              <a:t>진균</a:t>
            </a:r>
            <a:r>
              <a:t>. </a:t>
            </a:r>
            <a:r>
              <a:rPr lang="ko-KR" altLang="en-US"/>
              <a:t>그렇기</a:t>
            </a:r>
            <a:r>
              <a:t> </a:t>
            </a:r>
            <a:r>
              <a:rPr lang="ko-KR" altLang="en-US"/>
              <a:t>때문에</a:t>
            </a:r>
            <a:r>
              <a:t> </a:t>
            </a:r>
            <a:r>
              <a:rPr lang="ko-KR" altLang="en-US"/>
              <a:t>의심</a:t>
            </a:r>
            <a:r>
              <a:t> </a:t>
            </a:r>
            <a:r>
              <a:rPr lang="ko-KR" altLang="en-US"/>
              <a:t>증상이</a:t>
            </a:r>
            <a:r>
              <a:t> </a:t>
            </a:r>
            <a:r>
              <a:rPr lang="ko-KR" altLang="en-US"/>
              <a:t>있는</a:t>
            </a:r>
            <a:r>
              <a:t> </a:t>
            </a:r>
            <a:r>
              <a:rPr lang="ko-KR" altLang="en-US"/>
              <a:t>환자는</a:t>
            </a:r>
            <a:r>
              <a:t> </a:t>
            </a:r>
            <a:r>
              <a:rPr lang="ko-KR" altLang="en-US"/>
              <a:t>무조건</a:t>
            </a:r>
            <a:r>
              <a:t> 본 </a:t>
            </a:r>
            <a:r>
              <a:rPr lang="ko-KR" altLang="en-US"/>
              <a:t>진균</a:t>
            </a:r>
            <a:r>
              <a:t> </a:t>
            </a:r>
            <a:r>
              <a:rPr lang="ko-KR" altLang="en-US"/>
              <a:t>검사를</a:t>
            </a:r>
            <a:r>
              <a:t> </a:t>
            </a:r>
            <a:r>
              <a:rPr lang="ko-KR" altLang="en-US"/>
              <a:t>받아야</a:t>
            </a:r>
            <a:r>
              <a:t> 함. </a:t>
            </a:r>
          </a:p>
          <a:p>
            <a:endParaRPr/>
          </a:p>
          <a:p>
            <a:r>
              <a:rPr lang="ko-KR" altLang="en-US"/>
              <a:t>현재</a:t>
            </a:r>
            <a:r>
              <a:t> </a:t>
            </a:r>
            <a:r>
              <a:rPr lang="ko-KR" altLang="en-US"/>
              <a:t>진단</a:t>
            </a:r>
            <a:r>
              <a:t> </a:t>
            </a:r>
            <a:r>
              <a:rPr lang="ko-KR" altLang="en-US"/>
              <a:t>방식으로는</a:t>
            </a:r>
            <a:r>
              <a:t> </a:t>
            </a:r>
            <a:r>
              <a:rPr lang="en-US"/>
              <a:t>PCR</a:t>
            </a:r>
            <a:r>
              <a:rPr lang="ko-KR" altLang="en-US"/>
              <a:t>장비가</a:t>
            </a:r>
            <a:r>
              <a:t> </a:t>
            </a:r>
            <a:r>
              <a:rPr lang="ko-KR" altLang="en-US"/>
              <a:t>있음</a:t>
            </a:r>
            <a:r>
              <a:t>. </a:t>
            </a:r>
            <a:r>
              <a:rPr lang="ko-KR" altLang="en-US"/>
              <a:t>이는</a:t>
            </a:r>
            <a:r>
              <a:t> </a:t>
            </a:r>
            <a:r>
              <a:rPr lang="ko-KR" altLang="en-US"/>
              <a:t>영업사원을</a:t>
            </a:r>
            <a:r>
              <a:t> </a:t>
            </a:r>
            <a:r>
              <a:rPr lang="ko-KR" altLang="en-US"/>
              <a:t>통해</a:t>
            </a:r>
            <a:r>
              <a:t> </a:t>
            </a:r>
            <a:r>
              <a:rPr lang="ko-KR" altLang="en-US"/>
              <a:t>샘플을</a:t>
            </a:r>
            <a:r>
              <a:t> </a:t>
            </a:r>
            <a:r>
              <a:rPr lang="ko-KR" altLang="en-US"/>
              <a:t>보내고</a:t>
            </a:r>
            <a:r>
              <a:t>, </a:t>
            </a:r>
            <a:r>
              <a:rPr lang="ko-KR" altLang="en-US"/>
              <a:t>짧으면</a:t>
            </a:r>
            <a:r>
              <a:t> 6시간, </a:t>
            </a:r>
            <a:r>
              <a:rPr lang="ko-KR" altLang="en-US"/>
              <a:t>길면</a:t>
            </a:r>
            <a:r>
              <a:t> </a:t>
            </a:r>
            <a:r>
              <a:rPr lang="ko-KR" altLang="en-US"/>
              <a:t>하루이상</a:t>
            </a:r>
            <a:r>
              <a:t> </a:t>
            </a:r>
            <a:r>
              <a:rPr lang="ko-KR" altLang="en-US"/>
              <a:t>대기</a:t>
            </a:r>
            <a:r>
              <a:t> 후 </a:t>
            </a:r>
            <a:r>
              <a:rPr lang="ko-KR" altLang="en-US"/>
              <a:t>결과를</a:t>
            </a:r>
            <a:r>
              <a:t> </a:t>
            </a:r>
            <a:r>
              <a:rPr lang="ko-KR" altLang="en-US"/>
              <a:t>듣는</a:t>
            </a:r>
            <a:r>
              <a:t> </a:t>
            </a:r>
            <a:r>
              <a:rPr lang="ko-KR" altLang="en-US"/>
              <a:t>비효율적</a:t>
            </a:r>
            <a:r>
              <a:t> </a:t>
            </a:r>
            <a:r>
              <a:rPr lang="ko-KR" altLang="en-US"/>
              <a:t>방식</a:t>
            </a:r>
            <a:r>
              <a:t>. </a:t>
            </a:r>
            <a:r>
              <a:rPr lang="ko-KR" altLang="en-US"/>
              <a:t>모든</a:t>
            </a:r>
            <a:r>
              <a:t> </a:t>
            </a:r>
            <a:r>
              <a:rPr lang="ko-KR" altLang="en-US"/>
              <a:t>병원에</a:t>
            </a:r>
            <a:r>
              <a:t> </a:t>
            </a:r>
            <a:r>
              <a:rPr lang="ko-KR" altLang="en-US"/>
              <a:t>진단</a:t>
            </a:r>
            <a:r>
              <a:t> </a:t>
            </a:r>
            <a:r>
              <a:rPr lang="ko-KR" altLang="en-US"/>
              <a:t>기기를</a:t>
            </a:r>
            <a:r>
              <a:t> </a:t>
            </a:r>
            <a:r>
              <a:rPr lang="ko-KR" altLang="en-US"/>
              <a:t>구비하기</a:t>
            </a:r>
            <a:r>
              <a:t> </a:t>
            </a:r>
            <a:r>
              <a:rPr lang="ko-KR" altLang="en-US"/>
              <a:t>어렵고</a:t>
            </a:r>
            <a:r>
              <a:t>, </a:t>
            </a:r>
            <a:r>
              <a:rPr lang="ko-KR" altLang="en-US"/>
              <a:t>그에</a:t>
            </a:r>
            <a:r>
              <a:t> </a:t>
            </a:r>
            <a:r>
              <a:rPr lang="ko-KR" altLang="en-US"/>
              <a:t>맞는</a:t>
            </a:r>
            <a:r>
              <a:t> </a:t>
            </a:r>
            <a:r>
              <a:rPr lang="ko-KR" altLang="en-US"/>
              <a:t>진단</a:t>
            </a:r>
            <a:r>
              <a:t> </a:t>
            </a:r>
            <a:r>
              <a:rPr lang="ko-KR" altLang="en-US"/>
              <a:t>전문</a:t>
            </a:r>
            <a:r>
              <a:t> </a:t>
            </a:r>
            <a:r>
              <a:rPr lang="ko-KR" altLang="en-US"/>
              <a:t>인력이</a:t>
            </a:r>
            <a:r>
              <a:t> </a:t>
            </a:r>
            <a:r>
              <a:rPr lang="ko-KR" altLang="en-US"/>
              <a:t>필수로</a:t>
            </a:r>
            <a:r>
              <a:t> </a:t>
            </a:r>
            <a:r>
              <a:rPr lang="ko-KR" altLang="en-US" err="1"/>
              <a:t>투입되어야하기</a:t>
            </a:r>
            <a:r>
              <a:t> </a:t>
            </a:r>
            <a:r>
              <a:rPr lang="ko-KR" altLang="en-US"/>
              <a:t>때문임</a:t>
            </a:r>
            <a:r>
              <a:t>. </a:t>
            </a:r>
            <a:r>
              <a:rPr lang="ko-KR" altLang="en-US"/>
              <a:t>비전문인력이</a:t>
            </a:r>
            <a:r>
              <a:t> 할 수 </a:t>
            </a:r>
            <a:r>
              <a:rPr lang="ko-KR" altLang="en-US"/>
              <a:t>있는</a:t>
            </a:r>
            <a:r>
              <a:t> </a:t>
            </a:r>
            <a:r>
              <a:rPr lang="ko-KR" altLang="en-US"/>
              <a:t>방식으로</a:t>
            </a:r>
            <a:r>
              <a:t> </a:t>
            </a:r>
            <a:r>
              <a:rPr lang="ko-KR" altLang="en-US"/>
              <a:t>진행되는</a:t>
            </a:r>
            <a:r>
              <a:t> “</a:t>
            </a:r>
            <a:r>
              <a:rPr lang="ko-KR" altLang="en-US" err="1"/>
              <a:t>배양”은</a:t>
            </a:r>
            <a:r>
              <a:t> </a:t>
            </a:r>
            <a:r>
              <a:rPr lang="ko-KR" altLang="en-US"/>
              <a:t>실제</a:t>
            </a:r>
            <a:r>
              <a:t> </a:t>
            </a:r>
            <a:r>
              <a:rPr lang="ko-KR" altLang="en-US"/>
              <a:t>환자의</a:t>
            </a:r>
            <a:r>
              <a:t> </a:t>
            </a:r>
            <a:r>
              <a:rPr lang="ko-KR" altLang="en-US"/>
              <a:t>피부</a:t>
            </a:r>
            <a:r>
              <a:t> </a:t>
            </a:r>
            <a:r>
              <a:rPr lang="ko-KR" altLang="en-US"/>
              <a:t>샘플에</a:t>
            </a:r>
            <a:r>
              <a:t> </a:t>
            </a:r>
            <a:r>
              <a:rPr lang="ko-KR" altLang="en-US"/>
              <a:t>사는</a:t>
            </a:r>
            <a:r>
              <a:t> </a:t>
            </a:r>
            <a:r>
              <a:rPr lang="ko-KR" altLang="en-US"/>
              <a:t>진균을</a:t>
            </a:r>
            <a:r>
              <a:t> </a:t>
            </a:r>
            <a:r>
              <a:rPr lang="ko-KR" altLang="en-US"/>
              <a:t>배지에서</a:t>
            </a:r>
            <a:r>
              <a:t> </a:t>
            </a:r>
            <a:r>
              <a:rPr lang="ko-KR" altLang="en-US"/>
              <a:t>키워</a:t>
            </a:r>
            <a:r>
              <a:t> 2~3일간 </a:t>
            </a:r>
            <a:r>
              <a:rPr lang="ko-KR" altLang="en-US"/>
              <a:t>기다렸다가</a:t>
            </a:r>
            <a:r>
              <a:t> </a:t>
            </a:r>
            <a:r>
              <a:rPr lang="ko-KR" altLang="en-US"/>
              <a:t>육안</a:t>
            </a:r>
            <a:r>
              <a:t> (</a:t>
            </a:r>
            <a:r>
              <a:rPr lang="ko-KR" altLang="en-US"/>
              <a:t>현미경</a:t>
            </a:r>
            <a:r>
              <a:t>)</a:t>
            </a:r>
            <a:r>
              <a:rPr lang="ko-KR" altLang="en-US" err="1"/>
              <a:t>으로</a:t>
            </a:r>
            <a:r>
              <a:t> </a:t>
            </a:r>
            <a:r>
              <a:rPr lang="ko-KR" altLang="en-US"/>
              <a:t>확인하는</a:t>
            </a:r>
            <a:r>
              <a:t> </a:t>
            </a:r>
            <a:r>
              <a:rPr lang="ko-KR" altLang="en-US"/>
              <a:t>방식</a:t>
            </a:r>
            <a:r>
              <a:t>. </a:t>
            </a:r>
            <a:r>
              <a:rPr lang="ko-KR" altLang="en-US"/>
              <a:t>매우</a:t>
            </a:r>
            <a:r>
              <a:t> </a:t>
            </a:r>
            <a:r>
              <a:rPr lang="ko-KR" altLang="en-US"/>
              <a:t>비효율적이지만</a:t>
            </a:r>
            <a:r>
              <a:t>, </a:t>
            </a:r>
            <a:r>
              <a:rPr lang="ko-KR" altLang="en-US"/>
              <a:t>전문인력</a:t>
            </a:r>
            <a:r>
              <a:t> </a:t>
            </a:r>
            <a:r>
              <a:rPr lang="ko-KR" altLang="en-US"/>
              <a:t>확보가</a:t>
            </a:r>
            <a:r>
              <a:t> </a:t>
            </a:r>
            <a:r>
              <a:rPr lang="ko-KR" altLang="en-US"/>
              <a:t>어렵고</a:t>
            </a:r>
            <a:r>
              <a:t> </a:t>
            </a:r>
            <a:r>
              <a:rPr lang="ko-KR" altLang="en-US"/>
              <a:t>장비</a:t>
            </a:r>
            <a:r>
              <a:t> </a:t>
            </a:r>
            <a:r>
              <a:rPr lang="ko-KR" altLang="en-US"/>
              <a:t>부담이</a:t>
            </a:r>
            <a:r>
              <a:t> </a:t>
            </a:r>
            <a:r>
              <a:rPr lang="ko-KR" altLang="en-US"/>
              <a:t>심한</a:t>
            </a:r>
            <a:r>
              <a:t> </a:t>
            </a:r>
            <a:r>
              <a:rPr lang="ko-KR" altLang="en-US"/>
              <a:t>동물</a:t>
            </a:r>
            <a:r>
              <a:t> </a:t>
            </a:r>
            <a:r>
              <a:rPr lang="ko-KR" altLang="en-US"/>
              <a:t>병원에서는</a:t>
            </a:r>
            <a:r>
              <a:t> </a:t>
            </a:r>
            <a:r>
              <a:rPr lang="ko-KR" altLang="en-US"/>
              <a:t>어쩔</a:t>
            </a:r>
            <a:r>
              <a:t> 수 </a:t>
            </a:r>
            <a:r>
              <a:rPr lang="ko-KR" altLang="en-US"/>
              <a:t>없는</a:t>
            </a:r>
            <a:r>
              <a:t> </a:t>
            </a:r>
            <a:r>
              <a:rPr lang="ko-KR" altLang="en-US"/>
              <a:t>실정임</a:t>
            </a:r>
            <a:r>
              <a:t>.</a:t>
            </a:r>
          </a:p>
          <a:p>
            <a:endParaRPr/>
          </a:p>
          <a:p>
            <a:r>
              <a:t>이 </a:t>
            </a:r>
            <a:r>
              <a:rPr lang="ko-KR" altLang="en-US"/>
              <a:t>시장은</a:t>
            </a:r>
            <a:r>
              <a:t> </a:t>
            </a:r>
            <a:r>
              <a:rPr lang="ko-KR" altLang="en-US" err="1"/>
              <a:t>니치마켓으로</a:t>
            </a:r>
            <a:r>
              <a:t>, </a:t>
            </a:r>
            <a:r>
              <a:rPr lang="ko-KR" altLang="en-US"/>
              <a:t>중요성이</a:t>
            </a:r>
            <a:r>
              <a:t> 덜 </a:t>
            </a:r>
            <a:r>
              <a:rPr lang="ko-KR" altLang="en-US" err="1"/>
              <a:t>부각되어있지만</a:t>
            </a:r>
            <a:r>
              <a:t> </a:t>
            </a:r>
            <a:r>
              <a:rPr lang="ko-KR" altLang="en-US"/>
              <a:t>수요는</a:t>
            </a:r>
            <a:r>
              <a:t> </a:t>
            </a:r>
            <a:r>
              <a:rPr lang="ko-KR" altLang="en-US"/>
              <a:t>꾸준한</a:t>
            </a:r>
            <a:r>
              <a:t> </a:t>
            </a:r>
            <a:r>
              <a:rPr lang="ko-KR" altLang="en-US"/>
              <a:t>분야였음</a:t>
            </a:r>
            <a:r>
              <a:t>. </a:t>
            </a:r>
            <a:r>
              <a:rPr lang="ko-KR" altLang="en-US"/>
              <a:t>우리가</a:t>
            </a:r>
            <a:r>
              <a:t> </a:t>
            </a:r>
            <a:r>
              <a:rPr lang="ko-KR" altLang="en-US"/>
              <a:t>보유한</a:t>
            </a:r>
            <a:r>
              <a:t> </a:t>
            </a:r>
            <a:r>
              <a:rPr lang="ko-KR" altLang="en-US"/>
              <a:t>기술을</a:t>
            </a:r>
            <a:r>
              <a:t> </a:t>
            </a:r>
            <a:r>
              <a:rPr lang="ko-KR" altLang="en-US"/>
              <a:t>바탕으로</a:t>
            </a:r>
            <a:r>
              <a:t> 비 </a:t>
            </a:r>
            <a:r>
              <a:rPr lang="ko-KR" altLang="en-US"/>
              <a:t>전문진단인력도</a:t>
            </a:r>
            <a:r>
              <a:t> </a:t>
            </a:r>
            <a:r>
              <a:rPr lang="ko-KR" altLang="en-US"/>
              <a:t>쉽고</a:t>
            </a:r>
            <a:r>
              <a:t> </a:t>
            </a:r>
            <a:r>
              <a:rPr lang="ko-KR" altLang="en-US"/>
              <a:t>간편하게</a:t>
            </a:r>
            <a:r>
              <a:t>, </a:t>
            </a:r>
            <a:r>
              <a:rPr lang="ko-KR" altLang="en-US"/>
              <a:t>저렴한</a:t>
            </a:r>
            <a:r>
              <a:t> </a:t>
            </a:r>
            <a:r>
              <a:rPr lang="ko-KR" altLang="en-US"/>
              <a:t>기기를</a:t>
            </a:r>
            <a:r>
              <a:t> </a:t>
            </a:r>
            <a:r>
              <a:rPr lang="ko-KR" altLang="en-US"/>
              <a:t>이용하여</a:t>
            </a:r>
            <a:r>
              <a:t> </a:t>
            </a:r>
            <a:r>
              <a:rPr lang="ko-KR" altLang="en-US"/>
              <a:t>피부사상균을</a:t>
            </a:r>
            <a:r>
              <a:t> </a:t>
            </a:r>
            <a:r>
              <a:rPr lang="ko-KR" altLang="en-US"/>
              <a:t>검진하는</a:t>
            </a:r>
            <a:r>
              <a:t> </a:t>
            </a:r>
            <a:r>
              <a:rPr lang="ko-KR" altLang="en-US"/>
              <a:t>것이</a:t>
            </a:r>
            <a:r>
              <a:t> </a:t>
            </a:r>
            <a:r>
              <a:rPr lang="ko-KR" altLang="en-US"/>
              <a:t>현재</a:t>
            </a:r>
            <a:r>
              <a:t> </a:t>
            </a:r>
            <a:r>
              <a:rPr lang="ko-KR" altLang="en-US"/>
              <a:t>시장</a:t>
            </a:r>
            <a:r>
              <a:t> </a:t>
            </a:r>
            <a:r>
              <a:rPr lang="ko-KR" altLang="en-US"/>
              <a:t>타겟임</a:t>
            </a:r>
            <a: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30881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D3DEB-29E0-1A80-37F5-04480639DB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6723084-84DA-8B93-9AAB-FE5F3E8D58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D8D5D9E-11D3-B1C8-B235-36B50C4B5E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http://www.biod.co.kr/application/digital-pcr/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41481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 err="1"/>
              <a:t>EzPrep</a:t>
            </a:r>
            <a:r>
              <a:rPr lang="en-US" altLang="ko-KR" b="1" dirty="0"/>
              <a:t> PCR </a:t>
            </a:r>
            <a:r>
              <a:rPr lang="ko-KR" altLang="en-US" b="1" dirty="0"/>
              <a:t>시장규모 분석 </a:t>
            </a:r>
            <a:r>
              <a:rPr lang="en-US" altLang="ko-KR" b="1" dirty="0"/>
              <a:t>(TAM/SAM/SOM)</a:t>
            </a:r>
          </a:p>
          <a:p>
            <a:r>
              <a:rPr lang="en-US" altLang="ko-KR" b="1" dirty="0"/>
              <a:t>TAM: </a:t>
            </a:r>
            <a:r>
              <a:rPr lang="ko-KR" altLang="en-US" b="1" dirty="0"/>
              <a:t>글로벌 현장진단</a:t>
            </a:r>
            <a:r>
              <a:rPr lang="en-US" altLang="ko-KR" b="1" dirty="0"/>
              <a:t>(Point-of-Care Testing, POCT) </a:t>
            </a:r>
            <a:r>
              <a:rPr lang="ko-KR" altLang="en-US" b="1" dirty="0"/>
              <a:t>시장 규모 및 추세</a:t>
            </a:r>
          </a:p>
          <a:p>
            <a:r>
              <a:rPr lang="ko-KR" altLang="en-US" i="1" dirty="0"/>
              <a:t>글로벌 </a:t>
            </a:r>
            <a:r>
              <a:rPr lang="en-US" altLang="ko-KR" i="1" dirty="0"/>
              <a:t>POCT </a:t>
            </a:r>
            <a:r>
              <a:rPr lang="ko-KR" altLang="en-US" i="1" dirty="0"/>
              <a:t>시장 규모 추이 및 예측 </a:t>
            </a:r>
            <a:r>
              <a:rPr lang="en-US" altLang="ko-KR" i="1" dirty="0"/>
              <a:t>(2020–2030)</a:t>
            </a:r>
            <a:endParaRPr lang="ko-KR" altLang="en-US" dirty="0"/>
          </a:p>
          <a:p>
            <a:r>
              <a:rPr lang="ko-KR" altLang="en-US" b="1" dirty="0"/>
              <a:t>시장 규모 및 성장</a:t>
            </a:r>
            <a:r>
              <a:rPr lang="en-US" altLang="ko-KR" b="1" dirty="0"/>
              <a:t>:</a:t>
            </a:r>
            <a:r>
              <a:rPr lang="ko-KR" altLang="en-US" dirty="0"/>
              <a:t> 전세계 </a:t>
            </a:r>
            <a:r>
              <a:rPr lang="en-US" altLang="ko-KR" dirty="0"/>
              <a:t>POCT </a:t>
            </a:r>
            <a:r>
              <a:rPr lang="ko-KR" altLang="en-US" dirty="0"/>
              <a:t>시장은 </a:t>
            </a:r>
            <a:r>
              <a:rPr lang="en-US" altLang="ko-KR" dirty="0"/>
              <a:t>2023</a:t>
            </a:r>
            <a:r>
              <a:rPr lang="ko-KR" altLang="en-US" dirty="0"/>
              <a:t>년 약 </a:t>
            </a:r>
            <a:r>
              <a:rPr lang="en-US" altLang="ko-KR" b="1" dirty="0"/>
              <a:t>370</a:t>
            </a:r>
            <a:r>
              <a:rPr lang="ko-KR" altLang="en-US" b="1" dirty="0"/>
              <a:t>억 달러</a:t>
            </a:r>
            <a:r>
              <a:rPr lang="ko-KR" altLang="en-US" dirty="0"/>
              <a:t> 규모로 추정되며</a:t>
            </a:r>
            <a:r>
              <a:rPr lang="en-US" altLang="ko-KR" dirty="0">
                <a:hlinkClick r:id="rId3"/>
              </a:rPr>
              <a:t>bccresearch.com</a:t>
            </a:r>
            <a:r>
              <a:rPr lang="en-US" altLang="ko-KR" dirty="0"/>
              <a:t>, 2020</a:t>
            </a:r>
            <a:r>
              <a:rPr lang="ko-KR" altLang="en-US" dirty="0"/>
              <a:t>년대 초 </a:t>
            </a:r>
            <a:r>
              <a:rPr lang="en-US" altLang="ko-KR" dirty="0"/>
              <a:t>COVID-19 </a:t>
            </a:r>
            <a:r>
              <a:rPr lang="ko-KR" altLang="en-US" dirty="0"/>
              <a:t>대유행 수요로 급성장한 이후에도 연 </a:t>
            </a:r>
            <a:r>
              <a:rPr lang="en-US" altLang="ko-KR" b="1" dirty="0"/>
              <a:t>8~12%</a:t>
            </a:r>
            <a:r>
              <a:rPr lang="ko-KR" altLang="en-US" dirty="0"/>
              <a:t> 수준의 높은 성장률을 보이고 있습니다</a:t>
            </a:r>
            <a:r>
              <a:rPr lang="en-US" altLang="ko-KR" dirty="0">
                <a:hlinkClick r:id="rId4"/>
              </a:rPr>
              <a:t>bccresearch.com</a:t>
            </a:r>
            <a:r>
              <a:rPr lang="en-US" altLang="ko-KR" dirty="0">
                <a:hlinkClick r:id="rId5"/>
              </a:rPr>
              <a:t>bccresearch.com</a:t>
            </a:r>
            <a:r>
              <a:rPr lang="en-US" altLang="ko-KR" dirty="0"/>
              <a:t>. 2024</a:t>
            </a:r>
            <a:r>
              <a:rPr lang="ko-KR" altLang="en-US" dirty="0"/>
              <a:t>년 약 </a:t>
            </a:r>
            <a:r>
              <a:rPr lang="en-US" altLang="ko-KR" b="1" dirty="0"/>
              <a:t>476</a:t>
            </a:r>
            <a:r>
              <a:rPr lang="ko-KR" altLang="en-US" b="1" dirty="0"/>
              <a:t>억 달러</a:t>
            </a:r>
            <a:r>
              <a:rPr lang="ko-KR" altLang="en-US" dirty="0"/>
              <a:t>에서 </a:t>
            </a:r>
            <a:r>
              <a:rPr lang="en-US" altLang="ko-KR" b="1" dirty="0"/>
              <a:t>2029</a:t>
            </a:r>
            <a:r>
              <a:rPr lang="ko-KR" altLang="en-US" b="1" dirty="0"/>
              <a:t>년 </a:t>
            </a:r>
            <a:r>
              <a:rPr lang="en-US" altLang="ko-KR" b="1" dirty="0"/>
              <a:t>~659</a:t>
            </a:r>
            <a:r>
              <a:rPr lang="ko-KR" altLang="en-US" b="1" dirty="0"/>
              <a:t>억 달러</a:t>
            </a:r>
            <a:r>
              <a:rPr lang="ko-KR" altLang="en-US" dirty="0"/>
              <a:t>까지 확대되어 </a:t>
            </a:r>
            <a:r>
              <a:rPr lang="en-US" altLang="ko-KR" dirty="0"/>
              <a:t>2024–2029</a:t>
            </a:r>
            <a:r>
              <a:rPr lang="ko-KR" altLang="en-US" dirty="0"/>
              <a:t>년 </a:t>
            </a:r>
            <a:r>
              <a:rPr lang="ko-KR" altLang="en-US" b="1" dirty="0"/>
              <a:t>연평균 </a:t>
            </a:r>
            <a:r>
              <a:rPr lang="en-US" altLang="ko-KR" b="1" dirty="0"/>
              <a:t>10.2%</a:t>
            </a:r>
            <a:r>
              <a:rPr lang="ko-KR" altLang="en-US" dirty="0"/>
              <a:t> 성장할 것으로 전망됩니다</a:t>
            </a:r>
            <a:r>
              <a:rPr lang="en-US" altLang="ko-KR" dirty="0">
                <a:hlinkClick r:id="rId3"/>
              </a:rPr>
              <a:t>bccresearch.com</a:t>
            </a:r>
            <a:r>
              <a:rPr lang="en-US" altLang="ko-KR" dirty="0"/>
              <a:t>. 2030</a:t>
            </a:r>
            <a:r>
              <a:rPr lang="ko-KR" altLang="en-US" dirty="0"/>
              <a:t>년에는 </a:t>
            </a:r>
            <a:r>
              <a:rPr lang="en-US" altLang="ko-KR" b="1" dirty="0"/>
              <a:t>685</a:t>
            </a:r>
            <a:r>
              <a:rPr lang="ko-KR" altLang="en-US" b="1" dirty="0"/>
              <a:t>억 달러</a:t>
            </a:r>
            <a:r>
              <a:rPr lang="ko-KR" altLang="en-US" dirty="0"/>
              <a:t> 내외에 이를 것으로 예상되며</a:t>
            </a:r>
            <a:r>
              <a:rPr lang="en-US" altLang="ko-KR" dirty="0">
                <a:hlinkClick r:id="rId6"/>
              </a:rPr>
              <a:t>grandviewresearch.com</a:t>
            </a:r>
            <a:r>
              <a:rPr lang="en-US" altLang="ko-KR" dirty="0"/>
              <a:t>, </a:t>
            </a:r>
            <a:r>
              <a:rPr lang="ko-KR" altLang="en-US" dirty="0"/>
              <a:t>일부 예측에서는 </a:t>
            </a:r>
            <a:r>
              <a:rPr lang="en-US" altLang="ko-KR" dirty="0"/>
              <a:t>2027</a:t>
            </a:r>
            <a:r>
              <a:rPr lang="ko-KR" altLang="en-US" dirty="0"/>
              <a:t>년경 </a:t>
            </a:r>
            <a:r>
              <a:rPr lang="en-US" altLang="ko-KR" b="1" dirty="0"/>
              <a:t>720</a:t>
            </a:r>
            <a:r>
              <a:rPr lang="ko-KR" altLang="en-US" b="1" dirty="0"/>
              <a:t>억 달러</a:t>
            </a:r>
            <a:r>
              <a:rPr lang="ko-KR" altLang="en-US" dirty="0"/>
              <a:t>에 도달할 것이라는 전망도 있습니다</a:t>
            </a:r>
            <a:r>
              <a:rPr lang="en-US" altLang="ko-KR" dirty="0">
                <a:hlinkClick r:id="rId7"/>
              </a:rPr>
              <a:t>tecan.com</a:t>
            </a:r>
            <a:r>
              <a:rPr lang="en-US" altLang="ko-KR" dirty="0"/>
              <a:t>. </a:t>
            </a:r>
            <a:r>
              <a:rPr lang="ko-KR" altLang="en-US" dirty="0"/>
              <a:t>이러한 성장은 고령인구 증가와 </a:t>
            </a:r>
            <a:r>
              <a:rPr lang="ko-KR" altLang="en-US" b="1" dirty="0"/>
              <a:t>신속 진단에 대한 수요</a:t>
            </a:r>
            <a:r>
              <a:rPr lang="en-US" altLang="ko-KR" dirty="0"/>
              <a:t>, </a:t>
            </a:r>
            <a:r>
              <a:rPr lang="ko-KR" altLang="en-US" dirty="0"/>
              <a:t>특히 </a:t>
            </a:r>
            <a:r>
              <a:rPr lang="ko-KR" altLang="en-US" b="1" dirty="0"/>
              <a:t>전염병 대응</a:t>
            </a:r>
            <a:r>
              <a:rPr lang="ko-KR" altLang="en-US" dirty="0"/>
              <a:t>에 따른 </a:t>
            </a:r>
            <a:r>
              <a:rPr lang="en-US" altLang="ko-KR" dirty="0"/>
              <a:t>POCT </a:t>
            </a:r>
            <a:r>
              <a:rPr lang="ko-KR" altLang="en-US" dirty="0"/>
              <a:t>채택 증가가 견인하고 있습니다</a:t>
            </a:r>
            <a:r>
              <a:rPr lang="en-US" altLang="ko-KR" dirty="0">
                <a:hlinkClick r:id="rId6"/>
              </a:rPr>
              <a:t>grandviewresearch.com</a:t>
            </a:r>
            <a:r>
              <a:rPr lang="en-US" altLang="ko-KR" dirty="0">
                <a:hlinkClick r:id="rId8"/>
              </a:rPr>
              <a:t>grandviewresearch.com</a:t>
            </a:r>
            <a:r>
              <a:rPr lang="en-US" altLang="ko-KR" dirty="0"/>
              <a:t>. (</a:t>
            </a:r>
            <a:r>
              <a:rPr lang="ko-KR" altLang="en-US" dirty="0"/>
              <a:t>참고</a:t>
            </a:r>
            <a:r>
              <a:rPr lang="en-US" altLang="ko-KR" dirty="0"/>
              <a:t>: 2016–2021</a:t>
            </a:r>
            <a:r>
              <a:rPr lang="ko-KR" altLang="en-US" dirty="0"/>
              <a:t>년 </a:t>
            </a:r>
            <a:r>
              <a:rPr lang="en-US" altLang="ko-KR" dirty="0"/>
              <a:t>CAGR ≈8%, 2021–2026</a:t>
            </a:r>
            <a:r>
              <a:rPr lang="ko-KR" altLang="en-US" dirty="0"/>
              <a:t>년 ≈</a:t>
            </a:r>
            <a:r>
              <a:rPr lang="en-US" altLang="ko-KR" dirty="0"/>
              <a:t>11.9%</a:t>
            </a:r>
            <a:r>
              <a:rPr lang="en-US" altLang="ko-KR" dirty="0">
                <a:hlinkClick r:id="rId9"/>
              </a:rPr>
              <a:t>bccresearch.com</a:t>
            </a:r>
            <a:r>
              <a:rPr lang="en-US" altLang="ko-KR" dirty="0">
                <a:hlinkClick r:id="rId5"/>
              </a:rPr>
              <a:t>bccresearch.com</a:t>
            </a:r>
            <a:r>
              <a:rPr lang="en-US" altLang="ko-KR" dirty="0"/>
              <a:t>)</a:t>
            </a:r>
          </a:p>
          <a:p>
            <a:r>
              <a:rPr lang="ko-KR" altLang="en-US" b="1" dirty="0"/>
              <a:t>대표 기업 및 플랫폼</a:t>
            </a:r>
            <a:r>
              <a:rPr lang="en-US" altLang="ko-KR" b="1" dirty="0"/>
              <a:t>:</a:t>
            </a:r>
            <a:r>
              <a:rPr lang="ko-KR" altLang="en-US" dirty="0"/>
              <a:t> 글로벌 </a:t>
            </a:r>
            <a:r>
              <a:rPr lang="en-US" altLang="ko-KR" dirty="0"/>
              <a:t>POCT </a:t>
            </a:r>
            <a:r>
              <a:rPr lang="ko-KR" altLang="en-US" dirty="0"/>
              <a:t>시장은 다국적 헬스케어 기업들이 주도하고 있습니다</a:t>
            </a:r>
            <a:r>
              <a:rPr lang="en-US" altLang="ko-KR" dirty="0"/>
              <a:t>. </a:t>
            </a:r>
            <a:r>
              <a:rPr lang="ko-KR" altLang="en-US" dirty="0"/>
              <a:t>예를 들어 </a:t>
            </a:r>
            <a:r>
              <a:rPr lang="en-US" altLang="ko-KR" b="1" dirty="0"/>
              <a:t>Roche, Abbott, Siemens </a:t>
            </a:r>
            <a:r>
              <a:rPr lang="en-US" altLang="ko-KR" b="1" dirty="0" err="1"/>
              <a:t>Healthineers</a:t>
            </a:r>
            <a:r>
              <a:rPr lang="en-US" altLang="ko-KR" b="1" dirty="0"/>
              <a:t>, Danaher (Cepheid)</a:t>
            </a:r>
            <a:r>
              <a:rPr lang="ko-KR" altLang="en-US" dirty="0"/>
              <a:t> 등이 주요 플레이어이며</a:t>
            </a:r>
            <a:r>
              <a:rPr lang="en-US" altLang="ko-KR" dirty="0"/>
              <a:t>, </a:t>
            </a:r>
            <a:r>
              <a:rPr lang="ko-KR" altLang="en-US" dirty="0"/>
              <a:t>이 밖에 </a:t>
            </a:r>
            <a:r>
              <a:rPr lang="en-US" altLang="ko-KR" b="1" dirty="0"/>
              <a:t>Johnson &amp; Johnson, bioMérieux, </a:t>
            </a:r>
            <a:r>
              <a:rPr lang="en-US" altLang="ko-KR" b="1" dirty="0" err="1"/>
              <a:t>QuidelOrtho</a:t>
            </a:r>
            <a:r>
              <a:rPr lang="en-US" altLang="ko-KR" b="1" dirty="0"/>
              <a:t>, BD, </a:t>
            </a:r>
            <a:r>
              <a:rPr lang="en-US" altLang="ko-KR" b="1" dirty="0" err="1"/>
              <a:t>Thermo</a:t>
            </a:r>
            <a:r>
              <a:rPr lang="en-US" altLang="ko-KR" b="1" dirty="0"/>
              <a:t> Fisher</a:t>
            </a:r>
            <a:r>
              <a:rPr lang="ko-KR" altLang="en-US" dirty="0"/>
              <a:t> 등 다양한 기업들이 </a:t>
            </a:r>
            <a:r>
              <a:rPr lang="en-US" altLang="ko-KR" dirty="0"/>
              <a:t>POCT </a:t>
            </a:r>
            <a:r>
              <a:rPr lang="ko-KR" altLang="en-US" dirty="0"/>
              <a:t>기기와 키트를 공급합니다</a:t>
            </a:r>
            <a:r>
              <a:rPr lang="en-US" altLang="ko-KR" dirty="0">
                <a:hlinkClick r:id="rId10"/>
              </a:rPr>
              <a:t>linkedin.com</a:t>
            </a:r>
            <a:r>
              <a:rPr lang="en-US" altLang="ko-KR" dirty="0">
                <a:hlinkClick r:id="rId11"/>
              </a:rPr>
              <a:t>bccresearch.com</a:t>
            </a:r>
            <a:r>
              <a:rPr lang="en-US" altLang="ko-KR" dirty="0"/>
              <a:t>. </a:t>
            </a:r>
            <a:r>
              <a:rPr lang="ko-KR" altLang="en-US" dirty="0"/>
              <a:t>이들은 혈당측정기</a:t>
            </a:r>
            <a:r>
              <a:rPr lang="en-US" altLang="ko-KR" dirty="0"/>
              <a:t>, </a:t>
            </a:r>
            <a:r>
              <a:rPr lang="ko-KR" altLang="en-US" dirty="0"/>
              <a:t>신속면역진단키트</a:t>
            </a:r>
            <a:r>
              <a:rPr lang="en-US" altLang="ko-KR" dirty="0"/>
              <a:t>, </a:t>
            </a:r>
            <a:r>
              <a:rPr lang="ko-KR" altLang="en-US" dirty="0"/>
              <a:t>현장용 분자진단 장비 등 </a:t>
            </a:r>
            <a:r>
              <a:rPr lang="ko-KR" altLang="en-US" b="1" dirty="0"/>
              <a:t>다양한 기술 분야</a:t>
            </a:r>
            <a:r>
              <a:rPr lang="ko-KR" altLang="en-US" dirty="0"/>
              <a:t>에서 </a:t>
            </a:r>
            <a:r>
              <a:rPr lang="en-US" altLang="ko-KR" dirty="0"/>
              <a:t>POCT </a:t>
            </a:r>
            <a:r>
              <a:rPr lang="ko-KR" altLang="en-US" dirty="0"/>
              <a:t>제품 포트폴리오를 보유하고 있습니다</a:t>
            </a:r>
            <a:r>
              <a:rPr lang="en-US" altLang="ko-KR" dirty="0"/>
              <a:t>.</a:t>
            </a:r>
          </a:p>
          <a:p>
            <a:r>
              <a:rPr lang="ko-KR" altLang="en-US" b="1" dirty="0"/>
              <a:t>시장 동향</a:t>
            </a:r>
            <a:r>
              <a:rPr lang="en-US" altLang="ko-KR" b="1" dirty="0"/>
              <a:t>:</a:t>
            </a:r>
            <a:r>
              <a:rPr lang="ko-KR" altLang="en-US" dirty="0"/>
              <a:t> 지역적으로는 북미가 가장 큰 </a:t>
            </a:r>
            <a:r>
              <a:rPr lang="en-US" altLang="ko-KR" dirty="0"/>
              <a:t>POCT </a:t>
            </a:r>
            <a:r>
              <a:rPr lang="ko-KR" altLang="en-US" dirty="0"/>
              <a:t>시장을 형성하고 </a:t>
            </a:r>
            <a:r>
              <a:rPr lang="en-US" altLang="ko-KR" dirty="0"/>
              <a:t>(2024</a:t>
            </a:r>
            <a:r>
              <a:rPr lang="ko-KR" altLang="en-US" dirty="0"/>
              <a:t>년 약 </a:t>
            </a:r>
            <a:r>
              <a:rPr lang="en-US" altLang="ko-KR" dirty="0"/>
              <a:t>43.6% </a:t>
            </a:r>
            <a:r>
              <a:rPr lang="ko-KR" altLang="en-US" dirty="0"/>
              <a:t>점유</a:t>
            </a:r>
            <a:r>
              <a:rPr lang="en-US" altLang="ko-KR" dirty="0"/>
              <a:t>) </a:t>
            </a:r>
            <a:r>
              <a:rPr lang="ko-KR" altLang="en-US" dirty="0"/>
              <a:t>있으며</a:t>
            </a:r>
            <a:r>
              <a:rPr lang="en-US" altLang="ko-KR" dirty="0"/>
              <a:t>, </a:t>
            </a:r>
            <a:r>
              <a:rPr lang="ko-KR" altLang="en-US" dirty="0"/>
              <a:t>아시아태평양이 가장 높은 성장률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: 2025–2030</a:t>
            </a:r>
            <a:r>
              <a:rPr lang="ko-KR" altLang="en-US" dirty="0"/>
              <a:t>년 </a:t>
            </a:r>
            <a:r>
              <a:rPr lang="en-US" altLang="ko-KR" dirty="0"/>
              <a:t>~8.1% CAGR)</a:t>
            </a:r>
            <a:r>
              <a:rPr lang="ko-KR" altLang="en-US" dirty="0"/>
              <a:t>로 부상하고 있습니다</a:t>
            </a:r>
            <a:r>
              <a:rPr lang="en-US" altLang="ko-KR" dirty="0">
                <a:hlinkClick r:id="rId8"/>
              </a:rPr>
              <a:t>grandviewresearch.com</a:t>
            </a:r>
            <a:r>
              <a:rPr lang="en-US" altLang="ko-KR" dirty="0"/>
              <a:t>. </a:t>
            </a:r>
            <a:r>
              <a:rPr lang="ko-KR" altLang="en-US" dirty="0"/>
              <a:t>제품별로는 </a:t>
            </a:r>
            <a:r>
              <a:rPr lang="ko-KR" altLang="en-US" b="1" dirty="0"/>
              <a:t>감염질환 진단</a:t>
            </a:r>
            <a:r>
              <a:rPr lang="ko-KR" altLang="en-US" dirty="0"/>
              <a:t>이 </a:t>
            </a:r>
            <a:r>
              <a:rPr lang="en-US" altLang="ko-KR" dirty="0"/>
              <a:t>2024</a:t>
            </a:r>
            <a:r>
              <a:rPr lang="ko-KR" altLang="en-US" dirty="0"/>
              <a:t>년 </a:t>
            </a:r>
            <a:r>
              <a:rPr lang="en-US" altLang="ko-KR" dirty="0"/>
              <a:t>POCT </a:t>
            </a:r>
            <a:r>
              <a:rPr lang="ko-KR" altLang="en-US" dirty="0"/>
              <a:t>매출의 약 </a:t>
            </a:r>
            <a:r>
              <a:rPr lang="en-US" altLang="ko-KR" dirty="0"/>
              <a:t>25%</a:t>
            </a:r>
            <a:r>
              <a:rPr lang="ko-KR" altLang="en-US" dirty="0"/>
              <a:t>로 최대 세그먼트를 차지하며</a:t>
            </a:r>
            <a:r>
              <a:rPr lang="en-US" altLang="ko-KR" dirty="0">
                <a:hlinkClick r:id="rId8"/>
              </a:rPr>
              <a:t>grandviewresearch.com</a:t>
            </a:r>
            <a:r>
              <a:rPr lang="en-US" altLang="ko-KR" dirty="0"/>
              <a:t>, </a:t>
            </a:r>
            <a:r>
              <a:rPr lang="ko-KR" altLang="en-US" dirty="0"/>
              <a:t>만성질환 관리</a:t>
            </a:r>
            <a:r>
              <a:rPr lang="en-US" altLang="ko-KR" dirty="0"/>
              <a:t>(</a:t>
            </a:r>
            <a:r>
              <a:rPr lang="ko-KR" altLang="en-US" dirty="0"/>
              <a:t>혈당</a:t>
            </a:r>
            <a:r>
              <a:rPr lang="en-US" altLang="ko-KR" dirty="0"/>
              <a:t>, </a:t>
            </a:r>
            <a:r>
              <a:rPr lang="ko-KR" altLang="en-US" dirty="0"/>
              <a:t>심혈관 등</a:t>
            </a:r>
            <a:r>
              <a:rPr lang="en-US" altLang="ko-KR" dirty="0"/>
              <a:t>)</a:t>
            </a:r>
            <a:r>
              <a:rPr lang="ko-KR" altLang="en-US" dirty="0"/>
              <a:t>와 자가진단 수요 증가도 시장 확대에 기여하고 있습니다</a:t>
            </a:r>
            <a:r>
              <a:rPr lang="en-US" altLang="ko-KR" dirty="0"/>
              <a:t>.</a:t>
            </a:r>
          </a:p>
          <a:p>
            <a:r>
              <a:rPr lang="en-US" altLang="ko-KR" b="1" dirty="0" err="1"/>
              <a:t>EzPrep</a:t>
            </a:r>
            <a:r>
              <a:rPr lang="en-US" altLang="ko-KR" b="1" dirty="0"/>
              <a:t> PCR</a:t>
            </a:r>
            <a:r>
              <a:rPr lang="ko-KR" altLang="en-US" b="1" dirty="0"/>
              <a:t>의 포지셔닝</a:t>
            </a:r>
            <a:r>
              <a:rPr lang="en-US" altLang="ko-KR" b="1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EzPrep</a:t>
            </a:r>
            <a:r>
              <a:rPr lang="en-US" altLang="ko-KR" dirty="0"/>
              <a:t> PCR</a:t>
            </a:r>
            <a:r>
              <a:rPr lang="ko-KR" altLang="en-US" dirty="0"/>
              <a:t>은 거대한 </a:t>
            </a:r>
            <a:r>
              <a:rPr lang="en-US" altLang="ko-KR" dirty="0"/>
              <a:t>POCT </a:t>
            </a:r>
            <a:r>
              <a:rPr lang="ko-KR" altLang="en-US" dirty="0"/>
              <a:t>시장 중에서도 </a:t>
            </a:r>
            <a:r>
              <a:rPr lang="ko-KR" altLang="en-US" b="1" dirty="0"/>
              <a:t>분자진단</a:t>
            </a:r>
            <a:r>
              <a:rPr lang="en-US" altLang="ko-KR" b="1" dirty="0"/>
              <a:t>(PCR)</a:t>
            </a:r>
            <a:r>
              <a:rPr lang="ko-KR" altLang="en-US" dirty="0"/>
              <a:t> 분야에 특화된 플랫폼입니다</a:t>
            </a:r>
            <a:r>
              <a:rPr lang="en-US" altLang="ko-KR" dirty="0"/>
              <a:t>. </a:t>
            </a:r>
            <a:r>
              <a:rPr lang="ko-KR" altLang="en-US" dirty="0"/>
              <a:t>글로벌 </a:t>
            </a:r>
            <a:r>
              <a:rPr lang="en-US" altLang="ko-KR" dirty="0"/>
              <a:t>POCT </a:t>
            </a:r>
            <a:r>
              <a:rPr lang="ko-KR" altLang="en-US" dirty="0"/>
              <a:t>시장 전반에서는 면역학적 신속검사나 현장 혈액</a:t>
            </a:r>
            <a:r>
              <a:rPr lang="en-US" altLang="ko-KR" dirty="0"/>
              <a:t>/</a:t>
            </a:r>
            <a:r>
              <a:rPr lang="ko-KR" altLang="en-US" dirty="0"/>
              <a:t>생화학 진단 기기가 주류이지만</a:t>
            </a:r>
            <a:r>
              <a:rPr lang="en-US" altLang="ko-KR" dirty="0"/>
              <a:t>, </a:t>
            </a:r>
            <a:r>
              <a:rPr lang="en-US" altLang="ko-KR" dirty="0" err="1"/>
              <a:t>EzPrep</a:t>
            </a:r>
            <a:r>
              <a:rPr lang="en-US" altLang="ko-KR" dirty="0"/>
              <a:t> PCR</a:t>
            </a:r>
            <a:r>
              <a:rPr lang="ko-KR" altLang="en-US" dirty="0"/>
              <a:t>은 </a:t>
            </a:r>
            <a:r>
              <a:rPr lang="ko-KR" altLang="en-US" b="1" dirty="0"/>
              <a:t>실험실 수준의 정확도를 현장에서 구현</a:t>
            </a:r>
            <a:r>
              <a:rPr lang="ko-KR" altLang="en-US" dirty="0"/>
              <a:t>하는 소형 </a:t>
            </a:r>
            <a:r>
              <a:rPr lang="en-US" altLang="ko-KR" dirty="0"/>
              <a:t>PCR </a:t>
            </a:r>
            <a:r>
              <a:rPr lang="ko-KR" altLang="en-US" dirty="0"/>
              <a:t>솔루션으로서 틈새시장을 공략합니다</a:t>
            </a:r>
            <a:r>
              <a:rPr lang="en-US" altLang="ko-KR" dirty="0"/>
              <a:t>. </a:t>
            </a:r>
            <a:r>
              <a:rPr lang="ko-KR" altLang="en-US" dirty="0"/>
              <a:t>뛰어난 </a:t>
            </a:r>
            <a:r>
              <a:rPr lang="ko-KR" altLang="en-US" b="1" dirty="0"/>
              <a:t>감도</a:t>
            </a:r>
            <a:r>
              <a:rPr lang="en-US" altLang="ko-KR" b="1" dirty="0"/>
              <a:t>·</a:t>
            </a:r>
            <a:r>
              <a:rPr lang="ko-KR" altLang="en-US" b="1" dirty="0"/>
              <a:t>특이도</a:t>
            </a:r>
            <a:r>
              <a:rPr lang="ko-KR" altLang="en-US" dirty="0"/>
              <a:t>로 기존 면역진단으로 검출하기 어려운 병원체를 빠르게 진단할 수 있어</a:t>
            </a:r>
            <a:r>
              <a:rPr lang="en-US" altLang="ko-KR" dirty="0"/>
              <a:t>, POCT </a:t>
            </a:r>
            <a:r>
              <a:rPr lang="ko-KR" altLang="en-US" dirty="0"/>
              <a:t>시장 내 </a:t>
            </a:r>
            <a:r>
              <a:rPr lang="ko-KR" altLang="en-US" b="1" dirty="0"/>
              <a:t>고부가가치 세그먼트</a:t>
            </a:r>
            <a:r>
              <a:rPr lang="ko-KR" altLang="en-US" dirty="0"/>
              <a:t>인 분자진단 분야에서 두각을 나타낼 수 있습니다</a:t>
            </a:r>
            <a:r>
              <a:rPr lang="en-US" altLang="ko-KR" dirty="0"/>
              <a:t>. </a:t>
            </a:r>
            <a:r>
              <a:rPr lang="ko-KR" altLang="en-US" dirty="0"/>
              <a:t>또한 화학적 </a:t>
            </a:r>
            <a:r>
              <a:rPr lang="ko-KR" altLang="en-US" dirty="0" err="1"/>
              <a:t>전처리</a:t>
            </a:r>
            <a:r>
              <a:rPr lang="ko-KR" altLang="en-US" dirty="0"/>
              <a:t> 간소화 및 </a:t>
            </a:r>
            <a:r>
              <a:rPr lang="ko-KR" altLang="en-US" b="1" dirty="0"/>
              <a:t>범용 카트리지 시스템</a:t>
            </a:r>
            <a:r>
              <a:rPr lang="ko-KR" altLang="en-US" dirty="0"/>
              <a:t>으로 누구나 쉽게 사용할 수 있도록 설계되어 비용 효율성과 사용 편의성 측면에서 </a:t>
            </a:r>
            <a:r>
              <a:rPr lang="en-US" altLang="ko-KR" dirty="0"/>
              <a:t>POCT </a:t>
            </a:r>
            <a:r>
              <a:rPr lang="ko-KR" altLang="en-US" dirty="0"/>
              <a:t>시장의 경쟁우위를 확보하려 하고 있습니다</a:t>
            </a:r>
            <a:r>
              <a:rPr lang="en-US" altLang="ko-KR" dirty="0"/>
              <a:t>. </a:t>
            </a:r>
            <a:r>
              <a:rPr lang="ko-KR" altLang="en-US" dirty="0"/>
              <a:t>이는 </a:t>
            </a:r>
            <a:r>
              <a:rPr lang="en-US" altLang="ko-KR" dirty="0"/>
              <a:t>POCT </a:t>
            </a:r>
            <a:r>
              <a:rPr lang="ko-KR" altLang="en-US" dirty="0"/>
              <a:t>시장의 **“더 빠르고 정확한 현장검사”**라는 추세에 부합하는 혁신적인 포지셔닝입니다</a:t>
            </a:r>
            <a:r>
              <a:rPr lang="en-US" altLang="ko-KR" dirty="0"/>
              <a:t>.</a:t>
            </a:r>
          </a:p>
          <a:p>
            <a:r>
              <a:rPr lang="en-US" altLang="ko-KR" b="1" dirty="0"/>
              <a:t>SAM: </a:t>
            </a:r>
            <a:r>
              <a:rPr lang="ko-KR" altLang="en-US" b="1" dirty="0"/>
              <a:t>분자진단 기반 </a:t>
            </a:r>
            <a:r>
              <a:rPr lang="en-US" altLang="ko-KR" b="1" dirty="0"/>
              <a:t>POCT </a:t>
            </a:r>
            <a:r>
              <a:rPr lang="ko-KR" altLang="en-US" b="1" dirty="0"/>
              <a:t>시장 </a:t>
            </a:r>
            <a:r>
              <a:rPr lang="en-US" altLang="ko-KR" b="1" dirty="0"/>
              <a:t>(PCR </a:t>
            </a:r>
            <a:r>
              <a:rPr lang="ko-KR" altLang="en-US" b="1" dirty="0"/>
              <a:t>중심</a:t>
            </a:r>
            <a:r>
              <a:rPr lang="en-US" altLang="ko-KR" b="1" dirty="0"/>
              <a:t>, </a:t>
            </a:r>
            <a:r>
              <a:rPr lang="ko-KR" altLang="en-US" b="1" dirty="0"/>
              <a:t>신속 감염병 진단 세분시장</a:t>
            </a:r>
            <a:r>
              <a:rPr lang="en-US" altLang="ko-KR" b="1" dirty="0"/>
              <a:t>)</a:t>
            </a:r>
          </a:p>
          <a:p>
            <a:r>
              <a:rPr lang="ko-KR" altLang="en-US" b="1" dirty="0"/>
              <a:t>시장 규모 및 성장</a:t>
            </a:r>
            <a:r>
              <a:rPr lang="en-US" altLang="ko-KR" b="1" dirty="0"/>
              <a:t>:</a:t>
            </a:r>
            <a:r>
              <a:rPr lang="ko-KR" altLang="en-US" dirty="0"/>
              <a:t> 분자진단 기술</a:t>
            </a:r>
            <a:r>
              <a:rPr lang="en-US" altLang="ko-KR" dirty="0"/>
              <a:t>(PCR </a:t>
            </a:r>
            <a:r>
              <a:rPr lang="ko-KR" altLang="en-US" dirty="0"/>
              <a:t>등</a:t>
            </a:r>
            <a:r>
              <a:rPr lang="en-US" altLang="ko-KR" dirty="0"/>
              <a:t>)</a:t>
            </a:r>
            <a:r>
              <a:rPr lang="ko-KR" altLang="en-US" dirty="0"/>
              <a:t>을 활용한 </a:t>
            </a:r>
            <a:r>
              <a:rPr lang="en-US" altLang="ko-KR" dirty="0"/>
              <a:t>POCT </a:t>
            </a:r>
            <a:r>
              <a:rPr lang="ko-KR" altLang="en-US" dirty="0"/>
              <a:t>부문은 </a:t>
            </a:r>
            <a:r>
              <a:rPr lang="en-US" altLang="ko-KR" dirty="0"/>
              <a:t>POCT </a:t>
            </a:r>
            <a:r>
              <a:rPr lang="ko-KR" altLang="en-US" dirty="0"/>
              <a:t>전체에서 </a:t>
            </a:r>
            <a:r>
              <a:rPr lang="ko-KR" altLang="en-US" dirty="0" err="1"/>
              <a:t>아직는</a:t>
            </a:r>
            <a:r>
              <a:rPr lang="ko-KR" altLang="en-US" dirty="0"/>
              <a:t> 작은 부분이지만 빠르게 성장하고 있습니다</a:t>
            </a:r>
            <a:r>
              <a:rPr lang="en-US" altLang="ko-KR" dirty="0"/>
              <a:t>. BCC </a:t>
            </a:r>
            <a:r>
              <a:rPr lang="ko-KR" altLang="en-US" dirty="0"/>
              <a:t>리서치에 따르면 </a:t>
            </a:r>
            <a:r>
              <a:rPr lang="ko-KR" altLang="en-US" b="1" dirty="0"/>
              <a:t>현장용 </a:t>
            </a:r>
            <a:r>
              <a:rPr lang="en-US" altLang="ko-KR" b="1" dirty="0"/>
              <a:t>PCR </a:t>
            </a:r>
            <a:r>
              <a:rPr lang="ko-KR" altLang="en-US" b="1" dirty="0"/>
              <a:t>진단</a:t>
            </a:r>
            <a:r>
              <a:rPr lang="ko-KR" altLang="en-US" dirty="0"/>
              <a:t> 글로벌 시장은 </a:t>
            </a:r>
            <a:r>
              <a:rPr lang="en-US" altLang="ko-KR" dirty="0"/>
              <a:t>2024</a:t>
            </a:r>
            <a:r>
              <a:rPr lang="ko-KR" altLang="en-US" dirty="0"/>
              <a:t>년 약 </a:t>
            </a:r>
            <a:r>
              <a:rPr lang="en-US" altLang="ko-KR" b="1" dirty="0"/>
              <a:t>16</a:t>
            </a:r>
            <a:r>
              <a:rPr lang="ko-KR" altLang="en-US" b="1" dirty="0"/>
              <a:t>억 달러</a:t>
            </a:r>
            <a:r>
              <a:rPr lang="ko-KR" altLang="en-US" dirty="0"/>
              <a:t>에서 </a:t>
            </a:r>
            <a:r>
              <a:rPr lang="en-US" altLang="ko-KR" dirty="0"/>
              <a:t>2029</a:t>
            </a:r>
            <a:r>
              <a:rPr lang="ko-KR" altLang="en-US" dirty="0"/>
              <a:t>년 </a:t>
            </a:r>
            <a:r>
              <a:rPr lang="en-US" altLang="ko-KR" b="1" dirty="0"/>
              <a:t>21</a:t>
            </a:r>
            <a:r>
              <a:rPr lang="ko-KR" altLang="en-US" b="1" dirty="0"/>
              <a:t>억 달러</a:t>
            </a:r>
            <a:r>
              <a:rPr lang="ko-KR" altLang="en-US" dirty="0"/>
              <a:t> 규모로 확대될 전망이며</a:t>
            </a:r>
            <a:r>
              <a:rPr lang="en-US" altLang="ko-KR" dirty="0"/>
              <a:t>, </a:t>
            </a:r>
            <a:r>
              <a:rPr lang="ko-KR" altLang="en-US" b="1" dirty="0"/>
              <a:t>연평균 </a:t>
            </a:r>
            <a:r>
              <a:rPr lang="en-US" altLang="ko-KR" b="1" dirty="0"/>
              <a:t>5.9%</a:t>
            </a:r>
            <a:r>
              <a:rPr lang="ko-KR" altLang="en-US" dirty="0"/>
              <a:t> 성장률을 보일 것으로 예상됩니다</a:t>
            </a:r>
            <a:r>
              <a:rPr lang="en-US" altLang="ko-KR" dirty="0">
                <a:hlinkClick r:id="rId12"/>
              </a:rPr>
              <a:t>blog.bccresearch.com</a:t>
            </a:r>
            <a:r>
              <a:rPr lang="en-US" altLang="ko-KR" dirty="0">
                <a:hlinkClick r:id="rId13"/>
              </a:rPr>
              <a:t>blog.bccresearch.com</a:t>
            </a:r>
            <a:r>
              <a:rPr lang="en-US" altLang="ko-KR" dirty="0"/>
              <a:t>. </a:t>
            </a:r>
            <a:r>
              <a:rPr lang="ko-KR" altLang="en-US" dirty="0"/>
              <a:t>한편</a:t>
            </a:r>
            <a:r>
              <a:rPr lang="en-US" altLang="ko-KR" dirty="0"/>
              <a:t>, COVID-19</a:t>
            </a:r>
            <a:r>
              <a:rPr lang="ko-KR" altLang="en-US" dirty="0"/>
              <a:t>로 </a:t>
            </a:r>
            <a:r>
              <a:rPr lang="ko-KR" altLang="en-US" b="1" dirty="0"/>
              <a:t>신속 분자진단</a:t>
            </a:r>
            <a:r>
              <a:rPr lang="ko-KR" altLang="en-US" dirty="0"/>
              <a:t> 수요가 급증했던 </a:t>
            </a:r>
            <a:r>
              <a:rPr lang="en-US" altLang="ko-KR" dirty="0"/>
              <a:t>2020~2021</a:t>
            </a:r>
            <a:r>
              <a:rPr lang="ko-KR" altLang="en-US" dirty="0"/>
              <a:t>년 시기에 해당 시장 규모는 약 </a:t>
            </a:r>
            <a:r>
              <a:rPr lang="en-US" altLang="ko-KR" b="1" dirty="0"/>
              <a:t>30</a:t>
            </a:r>
            <a:r>
              <a:rPr lang="ko-KR" altLang="en-US" b="1" dirty="0"/>
              <a:t>억 달러</a:t>
            </a:r>
            <a:r>
              <a:rPr lang="ko-KR" altLang="en-US" dirty="0"/>
              <a:t> 수준까지 형성되었던 것으로 추정되며</a:t>
            </a:r>
            <a:r>
              <a:rPr lang="en-US" altLang="ko-KR" dirty="0"/>
              <a:t>, </a:t>
            </a:r>
            <a:r>
              <a:rPr lang="ko-KR" altLang="en-US" dirty="0"/>
              <a:t>이후 다른 감염병 영역으로 응용이 확장되어 </a:t>
            </a:r>
            <a:r>
              <a:rPr lang="en-US" altLang="ko-KR" b="1" dirty="0"/>
              <a:t>2027</a:t>
            </a:r>
            <a:r>
              <a:rPr lang="ko-KR" altLang="en-US" b="1" dirty="0"/>
              <a:t>년경 </a:t>
            </a:r>
            <a:r>
              <a:rPr lang="en-US" altLang="ko-KR" b="1" dirty="0"/>
              <a:t>40~50</a:t>
            </a:r>
            <a:r>
              <a:rPr lang="ko-KR" altLang="en-US" b="1" dirty="0"/>
              <a:t>억 달러</a:t>
            </a:r>
            <a:r>
              <a:rPr lang="ko-KR" altLang="en-US" dirty="0"/>
              <a:t> 규모에 이를 것으로 전망됩니다</a:t>
            </a:r>
            <a:r>
              <a:rPr lang="en-US" altLang="ko-KR" dirty="0">
                <a:hlinkClick r:id="rId14"/>
              </a:rPr>
              <a:t>tecan.com</a:t>
            </a:r>
            <a:r>
              <a:rPr lang="en-US" altLang="ko-KR" dirty="0"/>
              <a:t>. </a:t>
            </a:r>
            <a:r>
              <a:rPr lang="ko-KR" altLang="en-US" dirty="0"/>
              <a:t>특히 </a:t>
            </a:r>
            <a:r>
              <a:rPr lang="ko-KR" altLang="en-US" b="1" dirty="0"/>
              <a:t>감염질환 진단</a:t>
            </a:r>
            <a:r>
              <a:rPr lang="ko-KR" altLang="en-US" dirty="0"/>
              <a:t>이 이 부문의 핵심으로</a:t>
            </a:r>
            <a:r>
              <a:rPr lang="en-US" altLang="ko-KR" dirty="0"/>
              <a:t>, </a:t>
            </a:r>
            <a:r>
              <a:rPr lang="ko-KR" altLang="en-US" dirty="0"/>
              <a:t>인플루엔자</a:t>
            </a:r>
            <a:r>
              <a:rPr lang="en-US" altLang="ko-KR" dirty="0"/>
              <a:t>/RSV, </a:t>
            </a:r>
            <a:r>
              <a:rPr lang="ko-KR" altLang="en-US" dirty="0"/>
              <a:t>코로나</a:t>
            </a:r>
            <a:r>
              <a:rPr lang="en-US" altLang="ko-KR" dirty="0"/>
              <a:t>19, STI(</a:t>
            </a:r>
            <a:r>
              <a:rPr lang="ko-KR" altLang="en-US" dirty="0" err="1"/>
              <a:t>성매개감염</a:t>
            </a:r>
            <a:r>
              <a:rPr lang="en-US" altLang="ko-KR" dirty="0"/>
              <a:t>) </a:t>
            </a:r>
            <a:r>
              <a:rPr lang="ko-KR" altLang="en-US" dirty="0"/>
              <a:t>등의 </a:t>
            </a:r>
            <a:r>
              <a:rPr lang="ko-KR" altLang="en-US" b="1" dirty="0"/>
              <a:t>신속 </a:t>
            </a:r>
            <a:r>
              <a:rPr lang="en-US" altLang="ko-KR" b="1" dirty="0"/>
              <a:t>PCR/</a:t>
            </a:r>
            <a:r>
              <a:rPr lang="ko-KR" altLang="en-US" b="1" dirty="0" err="1"/>
              <a:t>등온증폭</a:t>
            </a:r>
            <a:r>
              <a:rPr lang="ko-KR" altLang="en-US" b="1" dirty="0"/>
              <a:t> 검사</a:t>
            </a:r>
            <a:r>
              <a:rPr lang="ko-KR" altLang="en-US" dirty="0"/>
              <a:t> 수요가 성장 동인이 되고 있습니다</a:t>
            </a:r>
            <a:r>
              <a:rPr lang="en-US" altLang="ko-KR" dirty="0">
                <a:hlinkClick r:id="rId15"/>
              </a:rPr>
              <a:t>blog.bccresearch.com</a:t>
            </a:r>
            <a:r>
              <a:rPr lang="en-US" altLang="ko-KR" dirty="0"/>
              <a:t>.</a:t>
            </a:r>
          </a:p>
          <a:p>
            <a:r>
              <a:rPr lang="ko-KR" altLang="en-US" b="1" dirty="0"/>
              <a:t>주요 기업 및 경쟁 제품</a:t>
            </a:r>
            <a:r>
              <a:rPr lang="en-US" altLang="ko-KR" b="1" dirty="0"/>
              <a:t>:</a:t>
            </a:r>
            <a:r>
              <a:rPr lang="ko-KR" altLang="en-US" dirty="0"/>
              <a:t> 이 세분시장에서 두각을 나타내는 대표 플랫폼들은 </a:t>
            </a:r>
            <a:r>
              <a:rPr lang="ko-KR" altLang="en-US" b="1" dirty="0"/>
              <a:t>현장형 소형 </a:t>
            </a:r>
            <a:r>
              <a:rPr lang="en-US" altLang="ko-KR" b="1" dirty="0"/>
              <a:t>PCR</a:t>
            </a:r>
            <a:r>
              <a:rPr lang="ko-KR" altLang="en-US" b="1" dirty="0"/>
              <a:t>기기</a:t>
            </a:r>
            <a:r>
              <a:rPr lang="ko-KR" altLang="en-US" dirty="0"/>
              <a:t> 또는 </a:t>
            </a:r>
            <a:r>
              <a:rPr lang="ko-KR" altLang="en-US" b="1" dirty="0"/>
              <a:t>신속 </a:t>
            </a:r>
            <a:r>
              <a:rPr lang="en-US" altLang="ko-KR" b="1" dirty="0"/>
              <a:t>NAAT</a:t>
            </a:r>
            <a:r>
              <a:rPr lang="en-US" altLang="ko-KR" dirty="0"/>
              <a:t>(Nucleic Acid Amplification Test) </a:t>
            </a:r>
            <a:r>
              <a:rPr lang="ko-KR" altLang="en-US" dirty="0"/>
              <a:t>기기들입니다</a:t>
            </a:r>
            <a:r>
              <a:rPr lang="en-US" altLang="ko-KR" dirty="0"/>
              <a:t>. </a:t>
            </a:r>
            <a:r>
              <a:rPr lang="ko-KR" altLang="en-US" dirty="0"/>
              <a:t>주요 사례를 들면</a:t>
            </a:r>
            <a:r>
              <a:rPr lang="en-US" altLang="ko-KR" dirty="0"/>
              <a:t>:</a:t>
            </a:r>
          </a:p>
          <a:p>
            <a:pPr lvl="1"/>
            <a:r>
              <a:rPr lang="en-US" altLang="ko-KR" b="1" dirty="0"/>
              <a:t>Abbott</a:t>
            </a:r>
            <a:r>
              <a:rPr lang="ko-KR" altLang="en-US" dirty="0"/>
              <a:t> </a:t>
            </a:r>
            <a:r>
              <a:rPr lang="en-US" altLang="ko-KR" dirty="0"/>
              <a:t>– </a:t>
            </a:r>
            <a:r>
              <a:rPr lang="en-US" altLang="ko-KR" b="1" dirty="0"/>
              <a:t>ID NOW</a:t>
            </a:r>
            <a:r>
              <a:rPr lang="en-US" altLang="ko-KR" dirty="0"/>
              <a:t>: </a:t>
            </a:r>
            <a:r>
              <a:rPr lang="ko-KR" altLang="en-US" dirty="0"/>
              <a:t>등온 증폭 기반 분자진단기로 </a:t>
            </a:r>
            <a:r>
              <a:rPr lang="en-US" altLang="ko-KR" dirty="0"/>
              <a:t>COVID-19 </a:t>
            </a:r>
            <a:r>
              <a:rPr lang="ko-KR" altLang="en-US" dirty="0"/>
              <a:t>등 결과를 </a:t>
            </a:r>
            <a:r>
              <a:rPr lang="en-US" altLang="ko-KR" b="1" dirty="0"/>
              <a:t>5~13</a:t>
            </a:r>
            <a:r>
              <a:rPr lang="ko-KR" altLang="en-US" b="1" dirty="0"/>
              <a:t>분</a:t>
            </a:r>
            <a:r>
              <a:rPr lang="ko-KR" altLang="en-US" dirty="0"/>
              <a:t> 내 산출</a:t>
            </a:r>
            <a:r>
              <a:rPr lang="en-US" altLang="ko-KR" dirty="0" err="1">
                <a:hlinkClick r:id="rId16"/>
              </a:rPr>
              <a:t>pmc.ncbi.nlm.nih.gov</a:t>
            </a:r>
            <a:r>
              <a:rPr lang="en-US" altLang="ko-KR" dirty="0" err="1">
                <a:hlinkClick r:id="rId17"/>
              </a:rPr>
              <a:t>globalpointofcare.abbott</a:t>
            </a:r>
            <a:r>
              <a:rPr lang="en-US" altLang="ko-KR" dirty="0"/>
              <a:t>. (</a:t>
            </a:r>
            <a:r>
              <a:rPr lang="ko-KR" altLang="en-US" dirty="0"/>
              <a:t>전기화학 검출 </a:t>
            </a:r>
            <a:r>
              <a:rPr lang="en-US" altLang="ko-KR" dirty="0"/>
              <a:t>X)</a:t>
            </a:r>
          </a:p>
          <a:p>
            <a:pPr lvl="1"/>
            <a:r>
              <a:rPr lang="en-US" altLang="ko-KR" b="1" dirty="0"/>
              <a:t>Roche</a:t>
            </a:r>
            <a:r>
              <a:rPr lang="ko-KR" altLang="en-US" dirty="0"/>
              <a:t> </a:t>
            </a:r>
            <a:r>
              <a:rPr lang="en-US" altLang="ko-KR" dirty="0"/>
              <a:t>– </a:t>
            </a:r>
            <a:r>
              <a:rPr lang="en-US" altLang="ko-KR" b="1" dirty="0" err="1"/>
              <a:t>cobas</a:t>
            </a:r>
            <a:r>
              <a:rPr lang="en-US" altLang="ko-KR" b="1" dirty="0"/>
              <a:t> Liat</a:t>
            </a:r>
            <a:r>
              <a:rPr lang="en-US" altLang="ko-KR" dirty="0"/>
              <a:t>: </a:t>
            </a:r>
            <a:r>
              <a:rPr lang="ko-KR" altLang="en-US" dirty="0"/>
              <a:t>소형 실시간 </a:t>
            </a:r>
            <a:r>
              <a:rPr lang="en-US" altLang="ko-KR" dirty="0"/>
              <a:t>PCR </a:t>
            </a:r>
            <a:r>
              <a:rPr lang="ko-KR" altLang="en-US" dirty="0"/>
              <a:t>장비로 </a:t>
            </a:r>
            <a:r>
              <a:rPr lang="en-US" altLang="ko-KR" b="1" dirty="0"/>
              <a:t>20</a:t>
            </a:r>
            <a:r>
              <a:rPr lang="ko-KR" altLang="en-US" b="1" dirty="0"/>
              <a:t>분 이내</a:t>
            </a:r>
            <a:r>
              <a:rPr lang="ko-KR" altLang="en-US" dirty="0"/>
              <a:t> 결과 제공 </a:t>
            </a:r>
            <a:r>
              <a:rPr lang="en-US" altLang="ko-KR" dirty="0"/>
              <a:t>(</a:t>
            </a:r>
            <a:r>
              <a:rPr lang="ko-KR" altLang="en-US" dirty="0"/>
              <a:t>독감</a:t>
            </a:r>
            <a:r>
              <a:rPr lang="en-US" altLang="ko-KR" dirty="0"/>
              <a:t>/RSV </a:t>
            </a:r>
            <a:r>
              <a:rPr lang="ko-KR" altLang="en-US" dirty="0"/>
              <a:t>등 </a:t>
            </a:r>
            <a:r>
              <a:rPr lang="ko-KR" altLang="en-US" dirty="0" err="1"/>
              <a:t>멀티플렉스</a:t>
            </a:r>
            <a:r>
              <a:rPr lang="ko-KR" altLang="en-US" dirty="0"/>
              <a:t> 검사 지원</a:t>
            </a:r>
            <a:r>
              <a:rPr lang="en-US" altLang="ko-KR" dirty="0"/>
              <a:t>)</a:t>
            </a:r>
            <a:r>
              <a:rPr lang="en-US" altLang="ko-KR" dirty="0">
                <a:hlinkClick r:id="rId18"/>
              </a:rPr>
              <a:t>rochecanada.com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b="1" dirty="0"/>
              <a:t>Danaher (Cepheid)</a:t>
            </a:r>
            <a:r>
              <a:rPr lang="ko-KR" altLang="en-US" dirty="0"/>
              <a:t> </a:t>
            </a:r>
            <a:r>
              <a:rPr lang="en-US" altLang="ko-KR" dirty="0"/>
              <a:t>– </a:t>
            </a:r>
            <a:r>
              <a:rPr lang="en-US" altLang="ko-KR" b="1" dirty="0"/>
              <a:t>GeneXpert</a:t>
            </a:r>
            <a:r>
              <a:rPr lang="ko-KR" altLang="en-US" dirty="0"/>
              <a:t> 시스템</a:t>
            </a:r>
            <a:r>
              <a:rPr lang="en-US" altLang="ko-KR" dirty="0"/>
              <a:t>: </a:t>
            </a:r>
            <a:r>
              <a:rPr lang="ko-KR" altLang="en-US" dirty="0"/>
              <a:t>카트리지 기반 반자동 </a:t>
            </a:r>
            <a:r>
              <a:rPr lang="en-US" altLang="ko-KR" dirty="0"/>
              <a:t>PCR</a:t>
            </a:r>
            <a:r>
              <a:rPr lang="ko-KR" altLang="en-US" dirty="0"/>
              <a:t>로 병원 응급실부터 </a:t>
            </a:r>
            <a:r>
              <a:rPr lang="en-US" altLang="ko-KR" dirty="0"/>
              <a:t>1</a:t>
            </a:r>
            <a:r>
              <a:rPr lang="ko-KR" altLang="en-US" dirty="0"/>
              <a:t>차 의료기관까지 폭넓게 활용</a:t>
            </a:r>
            <a:r>
              <a:rPr lang="en-US" altLang="ko-KR" dirty="0"/>
              <a:t>. (</a:t>
            </a:r>
            <a:r>
              <a:rPr lang="ko-KR" altLang="en-US" dirty="0"/>
              <a:t>보통 </a:t>
            </a:r>
            <a:r>
              <a:rPr lang="en-US" altLang="ko-KR" dirty="0"/>
              <a:t>30~45</a:t>
            </a:r>
            <a:r>
              <a:rPr lang="ko-KR" altLang="en-US" dirty="0"/>
              <a:t>분 내 결과 도출</a:t>
            </a:r>
            <a:r>
              <a:rPr lang="en-US" altLang="ko-KR" dirty="0"/>
              <a:t>, </a:t>
            </a:r>
            <a:r>
              <a:rPr lang="ko-KR" altLang="en-US" dirty="0"/>
              <a:t>내장형 추출 포함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b="1" dirty="0" err="1"/>
              <a:t>Thermo</a:t>
            </a:r>
            <a:r>
              <a:rPr lang="en-US" altLang="ko-KR" b="1" dirty="0"/>
              <a:t> Fisher (Mesa Biotech)</a:t>
            </a:r>
            <a:r>
              <a:rPr lang="ko-KR" altLang="en-US" dirty="0"/>
              <a:t> </a:t>
            </a:r>
            <a:r>
              <a:rPr lang="en-US" altLang="ko-KR" dirty="0"/>
              <a:t>– </a:t>
            </a:r>
            <a:r>
              <a:rPr lang="en-US" altLang="ko-KR" b="1" dirty="0" err="1"/>
              <a:t>Accula</a:t>
            </a:r>
            <a:r>
              <a:rPr lang="en-US" altLang="ko-KR" dirty="0"/>
              <a:t>: </a:t>
            </a:r>
            <a:r>
              <a:rPr lang="ko-KR" altLang="en-US" dirty="0"/>
              <a:t>휴대형 </a:t>
            </a:r>
            <a:r>
              <a:rPr lang="en-US" altLang="ko-KR" dirty="0"/>
              <a:t>PCR </a:t>
            </a:r>
            <a:r>
              <a:rPr lang="ko-KR" altLang="en-US" dirty="0"/>
              <a:t>플랫폼으로 </a:t>
            </a:r>
            <a:r>
              <a:rPr lang="en-US" altLang="ko-KR" b="1" dirty="0"/>
              <a:t>30</a:t>
            </a:r>
            <a:r>
              <a:rPr lang="ko-KR" altLang="en-US" b="1" dirty="0"/>
              <a:t>분 내 정확한 감염병 진단</a:t>
            </a:r>
            <a:r>
              <a:rPr lang="ko-KR" altLang="en-US" dirty="0"/>
              <a:t> 가능</a:t>
            </a:r>
            <a:r>
              <a:rPr lang="en-US" altLang="ko-KR" dirty="0">
                <a:hlinkClick r:id="rId19"/>
              </a:rPr>
              <a:t>blog.bccresearch.com</a:t>
            </a:r>
            <a:r>
              <a:rPr lang="en-US" altLang="ko-KR" dirty="0"/>
              <a:t>. </a:t>
            </a:r>
            <a:r>
              <a:rPr lang="ko-KR" altLang="en-US" dirty="0"/>
              <a:t>비용 효율성과 정확도로 </a:t>
            </a:r>
            <a:r>
              <a:rPr lang="ko-KR" altLang="en-US" dirty="0" err="1"/>
              <a:t>개원가</a:t>
            </a:r>
            <a:r>
              <a:rPr lang="en-US" altLang="ko-KR" dirty="0"/>
              <a:t>/</a:t>
            </a:r>
            <a:r>
              <a:rPr lang="ko-KR" altLang="en-US" dirty="0"/>
              <a:t>약국 등에서 사용되기 시작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b="1" dirty="0" err="1"/>
              <a:t>QuidelOrtho</a:t>
            </a:r>
            <a:r>
              <a:rPr lang="ko-KR" altLang="en-US" dirty="0"/>
              <a:t> </a:t>
            </a:r>
            <a:r>
              <a:rPr lang="en-US" altLang="ko-KR" dirty="0"/>
              <a:t>– </a:t>
            </a:r>
            <a:r>
              <a:rPr lang="en-US" altLang="ko-KR" b="1" dirty="0"/>
              <a:t>Savanna</a:t>
            </a:r>
            <a:r>
              <a:rPr lang="ko-KR" altLang="en-US" dirty="0"/>
              <a:t> </a:t>
            </a:r>
            <a:r>
              <a:rPr lang="en-US" altLang="ko-KR" dirty="0"/>
              <a:t>(</a:t>
            </a:r>
            <a:r>
              <a:rPr lang="ko-KR" altLang="en-US" dirty="0"/>
              <a:t>출시 예정</a:t>
            </a:r>
            <a:r>
              <a:rPr lang="en-US" altLang="ko-KR" dirty="0"/>
              <a:t>): </a:t>
            </a:r>
            <a:r>
              <a:rPr lang="ko-KR" altLang="en-US" dirty="0"/>
              <a:t>소형 </a:t>
            </a:r>
            <a:r>
              <a:rPr lang="ko-KR" altLang="en-US" dirty="0" err="1"/>
              <a:t>멀티플렉스</a:t>
            </a:r>
            <a:r>
              <a:rPr lang="ko-KR" altLang="en-US" dirty="0"/>
              <a:t> </a:t>
            </a:r>
            <a:r>
              <a:rPr lang="en-US" altLang="ko-KR" dirty="0"/>
              <a:t>PCR </a:t>
            </a:r>
            <a:r>
              <a:rPr lang="ko-KR" altLang="en-US" dirty="0"/>
              <a:t>플랫폼으로 개발 중이며</a:t>
            </a:r>
            <a:r>
              <a:rPr lang="en-US" altLang="ko-KR" dirty="0"/>
              <a:t>, </a:t>
            </a:r>
            <a:r>
              <a:rPr lang="ko-KR" altLang="en-US" dirty="0"/>
              <a:t>현장 분자진단 메뉴 확대를 목표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b="1" dirty="0"/>
              <a:t>Cue Health</a:t>
            </a:r>
            <a:r>
              <a:rPr lang="ko-KR" altLang="en-US" dirty="0"/>
              <a:t> </a:t>
            </a:r>
            <a:r>
              <a:rPr lang="en-US" altLang="ko-KR" dirty="0"/>
              <a:t>– </a:t>
            </a:r>
            <a:r>
              <a:rPr lang="en-US" altLang="ko-KR" b="1" dirty="0"/>
              <a:t>Cue</a:t>
            </a:r>
            <a:r>
              <a:rPr lang="en-US" altLang="ko-KR" dirty="0"/>
              <a:t>: </a:t>
            </a:r>
            <a:r>
              <a:rPr lang="ko-KR" altLang="en-US" dirty="0"/>
              <a:t>가정</a:t>
            </a:r>
            <a:r>
              <a:rPr lang="en-US" altLang="ko-KR" dirty="0"/>
              <a:t>/</a:t>
            </a:r>
            <a:r>
              <a:rPr lang="ko-KR" altLang="en-US" dirty="0"/>
              <a:t>클리닉용 분자진단기로 </a:t>
            </a:r>
            <a:r>
              <a:rPr lang="ko-KR" altLang="en-US" dirty="0" err="1"/>
              <a:t>등온증폭</a:t>
            </a:r>
            <a:r>
              <a:rPr lang="ko-KR" altLang="en-US" dirty="0"/>
              <a:t> </a:t>
            </a:r>
            <a:r>
              <a:rPr lang="en-US" altLang="ko-KR" dirty="0"/>
              <a:t>+ </a:t>
            </a:r>
            <a:r>
              <a:rPr lang="ko-KR" altLang="en-US" b="1" dirty="0"/>
              <a:t>전기화학 검출</a:t>
            </a:r>
            <a:r>
              <a:rPr lang="ko-KR" altLang="en-US" dirty="0"/>
              <a:t> 방식 채택</a:t>
            </a:r>
            <a:r>
              <a:rPr lang="en-US" altLang="ko-KR" dirty="0"/>
              <a:t>. 25</a:t>
            </a:r>
            <a:r>
              <a:rPr lang="ko-KR" altLang="en-US" dirty="0"/>
              <a:t>분 만에 </a:t>
            </a:r>
            <a:r>
              <a:rPr lang="en-US" altLang="ko-KR" dirty="0"/>
              <a:t>SARS-CoV-2 </a:t>
            </a:r>
            <a:r>
              <a:rPr lang="ko-KR" altLang="en-US" dirty="0"/>
              <a:t>결과를 스마트기기로 확인</a:t>
            </a:r>
            <a:r>
              <a:rPr lang="en-US" altLang="ko-KR" dirty="0">
                <a:hlinkClick r:id="rId20"/>
              </a:rPr>
              <a:t>pmc.ncbi.nlm.nih.gov</a:t>
            </a:r>
            <a:r>
              <a:rPr lang="en-US" altLang="ko-KR" dirty="0"/>
              <a:t>.</a:t>
            </a:r>
          </a:p>
          <a:p>
            <a:pPr lvl="1"/>
            <a:r>
              <a:rPr lang="en-US" altLang="ko-KR" b="1" dirty="0"/>
              <a:t>Visby Medical</a:t>
            </a:r>
            <a:r>
              <a:rPr lang="ko-KR" altLang="en-US" dirty="0"/>
              <a:t> </a:t>
            </a:r>
            <a:r>
              <a:rPr lang="en-US" altLang="ko-KR" dirty="0"/>
              <a:t>– </a:t>
            </a:r>
            <a:r>
              <a:rPr lang="en-US" altLang="ko-KR" b="1" dirty="0"/>
              <a:t>Visby</a:t>
            </a:r>
            <a:r>
              <a:rPr lang="en-US" altLang="ko-KR" dirty="0"/>
              <a:t>: 1</a:t>
            </a:r>
            <a:r>
              <a:rPr lang="ko-KR" altLang="en-US" dirty="0"/>
              <a:t>회용 포켓 </a:t>
            </a:r>
            <a:r>
              <a:rPr lang="en-US" altLang="ko-KR" dirty="0"/>
              <a:t>PCR </a:t>
            </a:r>
            <a:r>
              <a:rPr lang="ko-KR" altLang="en-US" dirty="0"/>
              <a:t>디바이스로</a:t>
            </a:r>
            <a:r>
              <a:rPr lang="en-US" altLang="ko-KR" dirty="0"/>
              <a:t>, </a:t>
            </a:r>
            <a:r>
              <a:rPr lang="ko-KR" altLang="en-US" dirty="0"/>
              <a:t>배터리로 구동되며 </a:t>
            </a:r>
            <a:r>
              <a:rPr lang="ko-KR" altLang="en-US" dirty="0" err="1"/>
              <a:t>성매개질환</a:t>
            </a:r>
            <a:r>
              <a:rPr lang="ko-KR" altLang="en-US" dirty="0"/>
              <a:t> 등의 현장검사를 </a:t>
            </a:r>
            <a:r>
              <a:rPr lang="ko-KR" altLang="en-US" b="1" dirty="0"/>
              <a:t>단일 카트리지</a:t>
            </a:r>
            <a:r>
              <a:rPr lang="ko-KR" altLang="en-US" dirty="0"/>
              <a:t>로 수행 </a:t>
            </a:r>
            <a:r>
              <a:rPr lang="en-US" altLang="ko-KR" dirty="0"/>
              <a:t>(1</a:t>
            </a:r>
            <a:r>
              <a:rPr lang="ko-KR" altLang="en-US" dirty="0"/>
              <a:t>회용이면서 약 </a:t>
            </a:r>
            <a:r>
              <a:rPr lang="en-US" altLang="ko-KR" dirty="0"/>
              <a:t>30</a:t>
            </a:r>
            <a:r>
              <a:rPr lang="ko-KR" altLang="en-US" dirty="0"/>
              <a:t>분 소요</a:t>
            </a:r>
            <a:r>
              <a:rPr lang="en-US" altLang="ko-KR" dirty="0"/>
              <a:t>).</a:t>
            </a:r>
            <a:br>
              <a:rPr lang="en-US" altLang="ko-KR" dirty="0"/>
            </a:br>
            <a:r>
              <a:rPr lang="ko-KR" altLang="en-US" dirty="0"/>
              <a:t>이외에도 </a:t>
            </a:r>
            <a:r>
              <a:rPr lang="en-US" altLang="ko-KR" b="1" dirty="0" err="1"/>
              <a:t>Genematrix</a:t>
            </a:r>
            <a:r>
              <a:rPr lang="en-US" altLang="ko-KR" b="1" dirty="0"/>
              <a:t>/</a:t>
            </a:r>
            <a:r>
              <a:rPr lang="ko-KR" altLang="en-US" b="1" dirty="0"/>
              <a:t>진시스템</a:t>
            </a:r>
            <a:r>
              <a:rPr lang="ko-KR" altLang="en-US" dirty="0"/>
              <a:t>의 </a:t>
            </a:r>
            <a:r>
              <a:rPr lang="en-US" altLang="ko-KR" dirty="0"/>
              <a:t>UF-300/400(</a:t>
            </a:r>
            <a:r>
              <a:rPr lang="ko-KR" altLang="en-US" dirty="0"/>
              <a:t>국산 초고속 원스텝 </a:t>
            </a:r>
            <a:r>
              <a:rPr lang="en-US" altLang="ko-KR" dirty="0"/>
              <a:t>PCR), </a:t>
            </a:r>
            <a:r>
              <a:rPr lang="en-US" altLang="ko-KR" b="1" dirty="0" err="1"/>
              <a:t>Molbio</a:t>
            </a:r>
            <a:r>
              <a:rPr lang="ko-KR" altLang="en-US" dirty="0"/>
              <a:t>의 </a:t>
            </a:r>
            <a:r>
              <a:rPr lang="en-US" altLang="ko-KR" dirty="0" err="1"/>
              <a:t>Truenat</a:t>
            </a:r>
            <a:r>
              <a:rPr lang="en-US" altLang="ko-KR" dirty="0"/>
              <a:t>(</a:t>
            </a:r>
            <a:r>
              <a:rPr lang="ko-KR" altLang="en-US" dirty="0"/>
              <a:t>배터리 구동 </a:t>
            </a:r>
            <a:r>
              <a:rPr lang="en-US" altLang="ko-KR" dirty="0"/>
              <a:t>PCR, </a:t>
            </a:r>
            <a:r>
              <a:rPr lang="ko-KR" altLang="en-US" dirty="0"/>
              <a:t>인도</a:t>
            </a:r>
            <a:r>
              <a:rPr lang="en-US" altLang="ko-KR" dirty="0"/>
              <a:t>) </a:t>
            </a:r>
            <a:r>
              <a:rPr lang="ko-KR" altLang="en-US" dirty="0"/>
              <a:t>등 다양한 혁신 플랫폼들이 경쟁하고 있습니다</a:t>
            </a:r>
            <a:r>
              <a:rPr lang="en-US" altLang="ko-KR" dirty="0"/>
              <a:t>.</a:t>
            </a:r>
          </a:p>
          <a:p>
            <a:r>
              <a:rPr lang="en-US" altLang="ko-KR" b="1" dirty="0" err="1"/>
              <a:t>EzPrep</a:t>
            </a:r>
            <a:r>
              <a:rPr lang="en-US" altLang="ko-KR" b="1" dirty="0"/>
              <a:t> PCR</a:t>
            </a:r>
            <a:r>
              <a:rPr lang="ko-KR" altLang="en-US" b="1" dirty="0"/>
              <a:t>의 포지셔닝 및 경쟁우위</a:t>
            </a:r>
            <a:r>
              <a:rPr lang="en-US" altLang="ko-KR" b="1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EzPrep</a:t>
            </a:r>
            <a:r>
              <a:rPr lang="en-US" altLang="ko-KR" dirty="0"/>
              <a:t> PCR</a:t>
            </a:r>
            <a:r>
              <a:rPr lang="ko-KR" altLang="en-US" dirty="0"/>
              <a:t>은 이러한 분자 </a:t>
            </a:r>
            <a:r>
              <a:rPr lang="en-US" altLang="ko-KR" dirty="0"/>
              <a:t>POCT </a:t>
            </a:r>
            <a:r>
              <a:rPr lang="ko-KR" altLang="en-US" dirty="0"/>
              <a:t>시장에서 </a:t>
            </a:r>
            <a:r>
              <a:rPr lang="ko-KR" altLang="en-US" b="1" dirty="0"/>
              <a:t>차세대 플랫폼형 </a:t>
            </a:r>
            <a:r>
              <a:rPr lang="en-US" altLang="ko-KR" b="1" dirty="0"/>
              <a:t>PCR </a:t>
            </a:r>
            <a:r>
              <a:rPr lang="ko-KR" altLang="en-US" b="1" dirty="0"/>
              <a:t>솔루션</a:t>
            </a:r>
            <a:r>
              <a:rPr lang="ko-KR" altLang="en-US" dirty="0"/>
              <a:t>으로 자리매김합니다</a:t>
            </a:r>
            <a:r>
              <a:rPr lang="en-US" altLang="ko-KR" dirty="0"/>
              <a:t>. </a:t>
            </a:r>
            <a:r>
              <a:rPr lang="ko-KR" altLang="en-US" dirty="0"/>
              <a:t>경쟁 제품들이 각각 고유의 강점이 있으나</a:t>
            </a:r>
            <a:r>
              <a:rPr lang="en-US" altLang="ko-KR" dirty="0"/>
              <a:t>, </a:t>
            </a:r>
            <a:r>
              <a:rPr lang="en-US" altLang="ko-KR" dirty="0" err="1"/>
              <a:t>EzPrep</a:t>
            </a:r>
            <a:r>
              <a:rPr lang="en-US" altLang="ko-KR" dirty="0"/>
              <a:t> PCR</a:t>
            </a:r>
            <a:r>
              <a:rPr lang="ko-KR" altLang="en-US" dirty="0"/>
              <a:t>은 **“쉬운 </a:t>
            </a:r>
            <a:r>
              <a:rPr lang="ko-KR" altLang="en-US" dirty="0" err="1"/>
              <a:t>전처리</a:t>
            </a:r>
            <a:r>
              <a:rPr lang="ko-KR" altLang="en-US" dirty="0"/>
              <a:t> </a:t>
            </a:r>
            <a:r>
              <a:rPr lang="en-US" altLang="ko-KR" dirty="0"/>
              <a:t>+ </a:t>
            </a:r>
            <a:r>
              <a:rPr lang="ko-KR" altLang="en-US" dirty="0"/>
              <a:t>높은 이동성”**으로 차별화를 꾀하고 있습니다</a:t>
            </a:r>
            <a:r>
              <a:rPr lang="en-US" altLang="ko-KR" dirty="0"/>
              <a:t>. </a:t>
            </a:r>
            <a:r>
              <a:rPr lang="ko-KR" altLang="en-US" b="1" dirty="0"/>
              <a:t>배터리만으로 동작 가능한 휴대형 시스템</a:t>
            </a:r>
            <a:r>
              <a:rPr lang="ko-KR" altLang="en-US" dirty="0"/>
              <a:t>으로서 전원 접근이 어려운 환경에서도 사용이 가능하고</a:t>
            </a:r>
            <a:r>
              <a:rPr lang="en-US" altLang="ko-KR" dirty="0">
                <a:hlinkClick r:id="rId21"/>
              </a:rPr>
              <a:t>news.nate.com</a:t>
            </a:r>
            <a:r>
              <a:rPr lang="en-US" altLang="ko-KR" dirty="0"/>
              <a:t>, </a:t>
            </a:r>
            <a:r>
              <a:rPr lang="ko-KR" altLang="en-US" b="1" dirty="0"/>
              <a:t>고가의 원심분리나 복잡한 </a:t>
            </a:r>
            <a:r>
              <a:rPr lang="ko-KR" altLang="en-US" b="1" dirty="0" err="1"/>
              <a:t>시약전처리</a:t>
            </a:r>
            <a:r>
              <a:rPr lang="ko-KR" altLang="en-US" b="1" dirty="0"/>
              <a:t> 없이</a:t>
            </a:r>
            <a:r>
              <a:rPr lang="ko-KR" altLang="en-US" dirty="0"/>
              <a:t> 화학적 방식으로 샘플을 처리할 수 있어 운영이 간편합니다</a:t>
            </a:r>
            <a:r>
              <a:rPr lang="en-US" altLang="ko-KR" dirty="0"/>
              <a:t>. </a:t>
            </a:r>
            <a:r>
              <a:rPr lang="ko-KR" altLang="en-US" dirty="0"/>
              <a:t>이는 </a:t>
            </a:r>
            <a:r>
              <a:rPr lang="en-US" altLang="ko-KR" dirty="0"/>
              <a:t>Cepheid </a:t>
            </a:r>
            <a:r>
              <a:rPr lang="ko-KR" altLang="en-US" dirty="0"/>
              <a:t>등의 카트리지형 </a:t>
            </a:r>
            <a:r>
              <a:rPr lang="en-US" altLang="ko-KR" dirty="0"/>
              <a:t>PCR</a:t>
            </a:r>
            <a:r>
              <a:rPr lang="ko-KR" altLang="en-US" dirty="0"/>
              <a:t>이 실험실 수준 자동화를 제공하지만 장비</a:t>
            </a:r>
            <a:r>
              <a:rPr lang="en-US" altLang="ko-KR" dirty="0"/>
              <a:t>/</a:t>
            </a:r>
            <a:r>
              <a:rPr lang="ko-KR" altLang="en-US" dirty="0"/>
              <a:t>카트리지 비용이 높고 장비가 비교적 크다는 점</a:t>
            </a:r>
            <a:r>
              <a:rPr lang="en-US" altLang="ko-KR" dirty="0"/>
              <a:t>, Abbott ID NOW</a:t>
            </a:r>
            <a:r>
              <a:rPr lang="ko-KR" altLang="en-US" dirty="0"/>
              <a:t>가 속도는 매우 빠르지만 </a:t>
            </a:r>
            <a:r>
              <a:rPr lang="ko-KR" altLang="en-US" dirty="0" err="1"/>
              <a:t>등온증폭으로</a:t>
            </a:r>
            <a:r>
              <a:rPr lang="ko-KR" altLang="en-US" dirty="0"/>
              <a:t> </a:t>
            </a:r>
            <a:r>
              <a:rPr lang="en-US" altLang="ko-KR" b="1" dirty="0"/>
              <a:t>PCR </a:t>
            </a:r>
            <a:r>
              <a:rPr lang="ko-KR" altLang="en-US" b="1" dirty="0"/>
              <a:t>대비 민감도가 낮을 수 있다는 점</a:t>
            </a:r>
            <a:r>
              <a:rPr lang="ko-KR" altLang="en-US" dirty="0"/>
              <a:t>을 보완하여</a:t>
            </a:r>
            <a:r>
              <a:rPr lang="en-US" altLang="ko-KR" dirty="0"/>
              <a:t>, </a:t>
            </a:r>
            <a:r>
              <a:rPr lang="en-US" altLang="ko-KR" b="1" dirty="0"/>
              <a:t>PCR</a:t>
            </a:r>
            <a:r>
              <a:rPr lang="ko-KR" altLang="en-US" b="1" dirty="0"/>
              <a:t>의 정확도</a:t>
            </a:r>
            <a:r>
              <a:rPr lang="ko-KR" altLang="en-US" dirty="0"/>
              <a:t>와 </a:t>
            </a:r>
            <a:r>
              <a:rPr lang="ko-KR" altLang="en-US" b="1" dirty="0"/>
              <a:t>현장형 기기의 간편성</a:t>
            </a:r>
            <a:r>
              <a:rPr lang="ko-KR" altLang="en-US" dirty="0"/>
              <a:t>을 겸비한 균형 잡힌 솔루션을 제공합니다</a:t>
            </a:r>
            <a:r>
              <a:rPr lang="en-US" altLang="ko-KR" dirty="0"/>
              <a:t>. </a:t>
            </a:r>
            <a:r>
              <a:rPr lang="ko-KR" altLang="en-US" dirty="0"/>
              <a:t>또한 </a:t>
            </a:r>
            <a:r>
              <a:rPr lang="ko-KR" altLang="en-US" b="1" dirty="0"/>
              <a:t>범용 카트리지 구조</a:t>
            </a:r>
            <a:r>
              <a:rPr lang="ko-KR" altLang="en-US" dirty="0"/>
              <a:t>로 다양한 질병별 시약 모듈만 교체하여 하나의 기기로 여러 검사를 수행할 수 있어 플랫폼으로서 확장성이 높습니다</a:t>
            </a:r>
            <a:r>
              <a:rPr lang="en-US" altLang="ko-KR" dirty="0"/>
              <a:t>. </a:t>
            </a:r>
            <a:r>
              <a:rPr lang="ko-KR" altLang="en-US" dirty="0"/>
              <a:t>비용 측면에서도 대량생산 가능한 표준화된 카트리지를 통해 </a:t>
            </a:r>
            <a:r>
              <a:rPr lang="ko-KR" altLang="en-US" b="1" dirty="0"/>
              <a:t>검사당 소모품 비용을 절감</a:t>
            </a:r>
            <a:r>
              <a:rPr lang="ko-KR" altLang="en-US" dirty="0"/>
              <a:t>하고</a:t>
            </a:r>
            <a:r>
              <a:rPr lang="en-US" altLang="ko-KR" dirty="0"/>
              <a:t>, </a:t>
            </a:r>
            <a:r>
              <a:rPr lang="ko-KR" altLang="en-US" dirty="0"/>
              <a:t>별도의 추출 장비나 숙련 인력 없이도 검사가 가능하므로 </a:t>
            </a:r>
            <a:r>
              <a:rPr lang="ko-KR" altLang="en-US" b="1" dirty="0"/>
              <a:t>총 소요 비용 및 시간에서 우위</a:t>
            </a:r>
            <a:r>
              <a:rPr lang="ko-KR" altLang="en-US" dirty="0"/>
              <a:t>를 가질 것으로 기대됩니다</a:t>
            </a:r>
            <a:r>
              <a:rPr lang="en-US" altLang="ko-KR" dirty="0"/>
              <a:t>. </a:t>
            </a:r>
            <a:r>
              <a:rPr lang="ko-KR" altLang="en-US" dirty="0"/>
              <a:t>요약하면</a:t>
            </a:r>
            <a:r>
              <a:rPr lang="en-US" altLang="ko-KR" dirty="0"/>
              <a:t>, </a:t>
            </a:r>
            <a:r>
              <a:rPr lang="en-US" altLang="ko-KR" dirty="0" err="1"/>
              <a:t>EzPrep</a:t>
            </a:r>
            <a:r>
              <a:rPr lang="en-US" altLang="ko-KR" dirty="0"/>
              <a:t> PCR</a:t>
            </a:r>
            <a:r>
              <a:rPr lang="ko-KR" altLang="en-US" dirty="0"/>
              <a:t>은 **“신속성</a:t>
            </a:r>
            <a:r>
              <a:rPr lang="en-US" altLang="ko-KR" dirty="0"/>
              <a:t>+</a:t>
            </a:r>
            <a:r>
              <a:rPr lang="ko-KR" altLang="en-US" dirty="0"/>
              <a:t>정확성</a:t>
            </a:r>
            <a:r>
              <a:rPr lang="en-US" altLang="ko-KR" dirty="0"/>
              <a:t>+</a:t>
            </a:r>
            <a:r>
              <a:rPr lang="ko-KR" altLang="en-US" dirty="0"/>
              <a:t>사용편의성”**을 두루 갖춰 분자 </a:t>
            </a:r>
            <a:r>
              <a:rPr lang="en-US" altLang="ko-KR" dirty="0"/>
              <a:t>POCT </a:t>
            </a:r>
            <a:r>
              <a:rPr lang="ko-KR" altLang="en-US" dirty="0"/>
              <a:t>시장에서 경쟁제품 대비 차별화된 가치제안을 하고 있습니다</a:t>
            </a:r>
            <a:r>
              <a:rPr lang="en-US" altLang="ko-KR" dirty="0"/>
              <a:t>.</a:t>
            </a:r>
          </a:p>
          <a:p>
            <a:r>
              <a:rPr lang="en-US" altLang="ko-KR" b="1" dirty="0"/>
              <a:t>SOM: </a:t>
            </a:r>
            <a:r>
              <a:rPr lang="ko-KR" altLang="en-US" b="1" dirty="0"/>
              <a:t>국내 동물병원 및 </a:t>
            </a:r>
            <a:r>
              <a:rPr lang="en-US" altLang="ko-KR" b="1" dirty="0"/>
              <a:t>1</a:t>
            </a:r>
            <a:r>
              <a:rPr lang="ko-KR" altLang="en-US" b="1" dirty="0"/>
              <a:t>차 의료기관 대상 </a:t>
            </a:r>
            <a:r>
              <a:rPr lang="en-US" altLang="ko-KR" b="1" dirty="0"/>
              <a:t>(</a:t>
            </a:r>
            <a:r>
              <a:rPr lang="ko-KR" altLang="en-US" b="1" dirty="0"/>
              <a:t>기존 신속면역검사로 커버되지 않는 실험실 외 분자진단 수요</a:t>
            </a:r>
            <a:r>
              <a:rPr lang="en-US" altLang="ko-KR" b="1" dirty="0"/>
              <a:t>)</a:t>
            </a:r>
          </a:p>
          <a:p>
            <a:r>
              <a:rPr lang="ko-KR" altLang="en-US" b="1" dirty="0"/>
              <a:t>정의</a:t>
            </a:r>
            <a:r>
              <a:rPr lang="en-US" altLang="ko-KR" b="1" dirty="0"/>
              <a:t>:</a:t>
            </a:r>
            <a:r>
              <a:rPr lang="ko-KR" altLang="en-US" dirty="0"/>
              <a:t> 이 시장은 </a:t>
            </a:r>
            <a:r>
              <a:rPr lang="en-US" altLang="ko-KR" dirty="0" err="1"/>
              <a:t>EzPrep</a:t>
            </a:r>
            <a:r>
              <a:rPr lang="en-US" altLang="ko-KR" dirty="0"/>
              <a:t> PCR</a:t>
            </a:r>
            <a:r>
              <a:rPr lang="ko-KR" altLang="en-US" dirty="0"/>
              <a:t>이 </a:t>
            </a:r>
            <a:r>
              <a:rPr lang="ko-KR" altLang="en-US" b="1" dirty="0"/>
              <a:t>실제로 접근 가능</a:t>
            </a:r>
            <a:r>
              <a:rPr lang="ko-KR" altLang="en-US" dirty="0"/>
              <a:t>한 서비스 가능 시장으로</a:t>
            </a:r>
            <a:r>
              <a:rPr lang="en-US" altLang="ko-KR" dirty="0"/>
              <a:t>, </a:t>
            </a:r>
            <a:r>
              <a:rPr lang="ko-KR" altLang="en-US" b="1" dirty="0"/>
              <a:t>국내</a:t>
            </a:r>
            <a:r>
              <a:rPr lang="ko-KR" altLang="en-US" dirty="0"/>
              <a:t>의 동물병원과 </a:t>
            </a:r>
            <a:r>
              <a:rPr lang="en-US" altLang="ko-KR" dirty="0"/>
              <a:t>1</a:t>
            </a:r>
            <a:r>
              <a:rPr lang="ko-KR" altLang="en-US" dirty="0"/>
              <a:t>차 의원에서 </a:t>
            </a:r>
            <a:r>
              <a:rPr lang="ko-KR" altLang="en-US" b="1" dirty="0"/>
              <a:t>신속면역검사</a:t>
            </a:r>
            <a:r>
              <a:rPr lang="en-US" altLang="ko-KR" b="1" dirty="0"/>
              <a:t>(RDT)</a:t>
            </a:r>
            <a:r>
              <a:rPr lang="ko-KR" altLang="en-US" b="1" dirty="0"/>
              <a:t>로는 검출하기 어려운 질환</a:t>
            </a:r>
            <a:r>
              <a:rPr lang="ko-KR" altLang="en-US" dirty="0"/>
              <a:t>에 대한 </a:t>
            </a:r>
            <a:r>
              <a:rPr lang="ko-KR" altLang="en-US" b="1" dirty="0"/>
              <a:t>현장 분자진단 수요</a:t>
            </a:r>
            <a:r>
              <a:rPr lang="ko-KR" altLang="en-US" dirty="0"/>
              <a:t>를 의미합니다</a:t>
            </a:r>
            <a:r>
              <a:rPr lang="en-US" altLang="ko-KR" dirty="0"/>
              <a:t>. </a:t>
            </a:r>
            <a:r>
              <a:rPr lang="ko-KR" altLang="en-US" dirty="0"/>
              <a:t>구체적으로 반려동물 피부질환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: </a:t>
            </a:r>
            <a:r>
              <a:rPr lang="ko-KR" altLang="en-US" dirty="0"/>
              <a:t>곰팡이성 피부염 등의 진단</a:t>
            </a:r>
            <a:r>
              <a:rPr lang="en-US" altLang="ko-KR" dirty="0"/>
              <a:t>), </a:t>
            </a:r>
            <a:r>
              <a:rPr lang="ko-KR" altLang="en-US" dirty="0"/>
              <a:t>호흡기 바이러스</a:t>
            </a:r>
            <a:r>
              <a:rPr lang="en-US" altLang="ko-KR" dirty="0"/>
              <a:t>(</a:t>
            </a:r>
            <a:r>
              <a:rPr lang="ko-KR" altLang="en-US" dirty="0"/>
              <a:t>인플루엔자 이외 </a:t>
            </a:r>
            <a:r>
              <a:rPr lang="en-US" altLang="ko-KR" dirty="0"/>
              <a:t>RSV, </a:t>
            </a:r>
            <a:r>
              <a:rPr lang="ko-KR" altLang="en-US" dirty="0" err="1"/>
              <a:t>아데노</a:t>
            </a:r>
            <a:r>
              <a:rPr lang="ko-KR" altLang="en-US" dirty="0"/>
              <a:t> </a:t>
            </a:r>
            <a:r>
              <a:rPr lang="en-US" altLang="ko-KR" dirty="0"/>
              <a:t>etc. </a:t>
            </a:r>
            <a:r>
              <a:rPr lang="ko-KR" altLang="en-US" dirty="0"/>
              <a:t>또는 반려동물 호흡기질환</a:t>
            </a:r>
            <a:r>
              <a:rPr lang="en-US" altLang="ko-KR" dirty="0"/>
              <a:t>), </a:t>
            </a:r>
            <a:r>
              <a:rPr lang="ko-KR" altLang="en-US" dirty="0"/>
              <a:t>기타 동물 감염병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: </a:t>
            </a:r>
            <a:r>
              <a:rPr lang="ko-KR" altLang="en-US" dirty="0"/>
              <a:t>특이 세균</a:t>
            </a:r>
            <a:r>
              <a:rPr lang="en-US" altLang="ko-KR" dirty="0"/>
              <a:t>/</a:t>
            </a:r>
            <a:r>
              <a:rPr lang="ko-KR" altLang="en-US" dirty="0"/>
              <a:t>바이러스 감염</a:t>
            </a:r>
            <a:r>
              <a:rPr lang="en-US" altLang="ko-KR" dirty="0"/>
              <a:t>) </a:t>
            </a:r>
            <a:r>
              <a:rPr lang="ko-KR" altLang="en-US" dirty="0"/>
              <a:t>등이 해당됩니다</a:t>
            </a:r>
            <a:r>
              <a:rPr lang="en-US" altLang="ko-KR" dirty="0"/>
              <a:t>. </a:t>
            </a:r>
            <a:r>
              <a:rPr lang="ko-KR" altLang="en-US" dirty="0"/>
              <a:t>현재 이들 검사는 대개 </a:t>
            </a:r>
            <a:r>
              <a:rPr lang="ko-KR" altLang="en-US" b="1" dirty="0"/>
              <a:t>신속키트 부재로 외부 전문 검사실에 의뢰</a:t>
            </a:r>
            <a:r>
              <a:rPr lang="ko-KR" altLang="en-US" dirty="0"/>
              <a:t>하고 있어 결과 대기시간이 길고 진단 시기를 놓치는 경우가 있습니다</a:t>
            </a:r>
            <a:r>
              <a:rPr lang="en-US" altLang="ko-KR" dirty="0"/>
              <a:t>. </a:t>
            </a:r>
            <a:r>
              <a:rPr lang="en-US" altLang="ko-KR" dirty="0" err="1"/>
              <a:t>EzPrep</a:t>
            </a:r>
            <a:r>
              <a:rPr lang="en-US" altLang="ko-KR" dirty="0"/>
              <a:t> PCR</a:t>
            </a:r>
            <a:r>
              <a:rPr lang="ko-KR" altLang="en-US" dirty="0"/>
              <a:t>은 이러한 </a:t>
            </a:r>
            <a:r>
              <a:rPr lang="ko-KR" altLang="en-US" b="1" dirty="0" err="1"/>
              <a:t>미충족</a:t>
            </a:r>
            <a:r>
              <a:rPr lang="ko-KR" altLang="en-US" b="1" dirty="0"/>
              <a:t> 수요 영역</a:t>
            </a:r>
            <a:r>
              <a:rPr lang="ko-KR" altLang="en-US" dirty="0"/>
              <a:t>을 공략하여</a:t>
            </a:r>
            <a:r>
              <a:rPr lang="en-US" altLang="ko-KR" dirty="0"/>
              <a:t>, </a:t>
            </a:r>
            <a:r>
              <a:rPr lang="ko-KR" altLang="en-US" b="1" dirty="0"/>
              <a:t>현장에서 바로 분자진단</a:t>
            </a:r>
            <a:r>
              <a:rPr lang="ko-KR" altLang="en-US" dirty="0"/>
              <a:t>을 수행함으로써 치료 </a:t>
            </a:r>
            <a:r>
              <a:rPr lang="ko-KR" altLang="en-US" dirty="0" err="1"/>
              <a:t>골든타임을</a:t>
            </a:r>
            <a:r>
              <a:rPr lang="ko-KR" altLang="en-US" dirty="0"/>
              <a:t> 단축시키는 것을 목표로 합니다</a:t>
            </a:r>
            <a:r>
              <a:rPr lang="en-US" altLang="ko-KR" dirty="0"/>
              <a:t>.</a:t>
            </a:r>
          </a:p>
          <a:p>
            <a:r>
              <a:rPr lang="ko-KR" altLang="en-US" b="1" dirty="0"/>
              <a:t>시장 규모</a:t>
            </a:r>
            <a:r>
              <a:rPr lang="en-US" altLang="ko-KR" b="1" dirty="0"/>
              <a:t>:</a:t>
            </a:r>
            <a:r>
              <a:rPr lang="ko-KR" altLang="en-US" dirty="0"/>
              <a:t> 현재까지 국내 </a:t>
            </a:r>
            <a:r>
              <a:rPr lang="ko-KR" altLang="en-US" dirty="0" err="1"/>
              <a:t>소동물</a:t>
            </a:r>
            <a:r>
              <a:rPr lang="ko-KR" altLang="en-US" dirty="0"/>
              <a:t> 임상이나 </a:t>
            </a:r>
            <a:r>
              <a:rPr lang="en-US" altLang="ko-KR" dirty="0"/>
              <a:t>1</a:t>
            </a:r>
            <a:r>
              <a:rPr lang="ko-KR" altLang="en-US" dirty="0"/>
              <a:t>차 의료에서 </a:t>
            </a:r>
            <a:r>
              <a:rPr lang="ko-KR" altLang="en-US" b="1" dirty="0"/>
              <a:t>현장 분자진단 활용은 미미</a:t>
            </a:r>
            <a:r>
              <a:rPr lang="ko-KR" altLang="en-US" dirty="0"/>
              <a:t>하지만</a:t>
            </a:r>
            <a:r>
              <a:rPr lang="en-US" altLang="ko-KR" dirty="0"/>
              <a:t>, </a:t>
            </a:r>
            <a:r>
              <a:rPr lang="ko-KR" altLang="en-US" dirty="0"/>
              <a:t>잠재 시장은 유의미합니다</a:t>
            </a:r>
            <a:r>
              <a:rPr lang="en-US" altLang="ko-KR" dirty="0"/>
              <a:t>. </a:t>
            </a:r>
            <a:r>
              <a:rPr lang="ko-KR" altLang="en-US" dirty="0"/>
              <a:t>국내에는 </a:t>
            </a:r>
            <a:r>
              <a:rPr lang="ko-KR" altLang="en-US" b="1" dirty="0"/>
              <a:t>약 </a:t>
            </a:r>
            <a:r>
              <a:rPr lang="en-US" altLang="ko-KR" b="1" dirty="0"/>
              <a:t>5,200</a:t>
            </a:r>
            <a:r>
              <a:rPr lang="ko-KR" altLang="en-US" b="1" dirty="0"/>
              <a:t>여 개 동물병원</a:t>
            </a:r>
            <a:r>
              <a:rPr lang="ko-KR" altLang="en-US" dirty="0"/>
              <a:t>이 있고</a:t>
            </a:r>
            <a:r>
              <a:rPr lang="en-US" altLang="ko-KR" dirty="0">
                <a:hlinkClick r:id="rId22"/>
              </a:rPr>
              <a:t>dailyvet.co.kr</a:t>
            </a:r>
            <a:r>
              <a:rPr lang="en-US" altLang="ko-KR" dirty="0"/>
              <a:t>, </a:t>
            </a:r>
            <a:r>
              <a:rPr lang="en-US" altLang="ko-KR" b="1" dirty="0"/>
              <a:t>3</a:t>
            </a:r>
            <a:r>
              <a:rPr lang="ko-KR" altLang="en-US" b="1" dirty="0"/>
              <a:t>만</a:t>
            </a:r>
            <a:r>
              <a:rPr lang="en-US" altLang="ko-KR" b="1" dirty="0"/>
              <a:t>5</a:t>
            </a:r>
            <a:r>
              <a:rPr lang="ko-KR" altLang="en-US" b="1" dirty="0"/>
              <a:t>천 개 이상</a:t>
            </a:r>
            <a:r>
              <a:rPr lang="ko-KR" altLang="en-US" dirty="0"/>
              <a:t>의 </a:t>
            </a:r>
            <a:r>
              <a:rPr lang="ko-KR" altLang="en-US" dirty="0" err="1"/>
              <a:t>의원급</a:t>
            </a:r>
            <a:r>
              <a:rPr lang="ko-KR" altLang="en-US" dirty="0"/>
              <a:t> 의료기관이 존재합니다</a:t>
            </a:r>
            <a:r>
              <a:rPr lang="en-US" altLang="ko-KR" dirty="0">
                <a:hlinkClick r:id="rId23"/>
              </a:rPr>
              <a:t>statista.com</a:t>
            </a:r>
            <a:r>
              <a:rPr lang="en-US" altLang="ko-KR" dirty="0"/>
              <a:t>. </a:t>
            </a:r>
            <a:r>
              <a:rPr lang="ko-KR" altLang="en-US" dirty="0"/>
              <a:t>이 중 매년 상당수의 환자</a:t>
            </a:r>
            <a:r>
              <a:rPr lang="en-US" altLang="ko-KR" dirty="0"/>
              <a:t>(</a:t>
            </a:r>
            <a:r>
              <a:rPr lang="ko-KR" altLang="en-US" dirty="0"/>
              <a:t>반려동물</a:t>
            </a:r>
            <a:r>
              <a:rPr lang="en-US" altLang="ko-KR" dirty="0"/>
              <a:t>/</a:t>
            </a:r>
            <a:r>
              <a:rPr lang="ko-KR" altLang="en-US" dirty="0"/>
              <a:t>사람</a:t>
            </a:r>
            <a:r>
              <a:rPr lang="en-US" altLang="ko-KR" dirty="0"/>
              <a:t>)</a:t>
            </a:r>
            <a:r>
              <a:rPr lang="ko-KR" altLang="en-US" dirty="0"/>
              <a:t>가 </a:t>
            </a:r>
            <a:r>
              <a:rPr lang="ko-KR" altLang="en-US" b="1" dirty="0"/>
              <a:t>피부과적 감염</a:t>
            </a:r>
            <a:r>
              <a:rPr lang="en-US" altLang="ko-KR" dirty="0"/>
              <a:t>, </a:t>
            </a:r>
            <a:r>
              <a:rPr lang="ko-KR" altLang="en-US" b="1" dirty="0"/>
              <a:t>호흡기 감염</a:t>
            </a:r>
            <a:r>
              <a:rPr lang="ko-KR" altLang="en-US" dirty="0"/>
              <a:t> 등으로 방문하며</a:t>
            </a:r>
            <a:r>
              <a:rPr lang="en-US" altLang="ko-KR" dirty="0"/>
              <a:t>, </a:t>
            </a:r>
            <a:r>
              <a:rPr lang="ko-KR" altLang="en-US" dirty="0"/>
              <a:t>적절한 </a:t>
            </a:r>
            <a:r>
              <a:rPr lang="en-US" altLang="ko-KR" dirty="0"/>
              <a:t>POCT</a:t>
            </a:r>
            <a:r>
              <a:rPr lang="ko-KR" altLang="en-US" dirty="0"/>
              <a:t>가 없어 검사 의뢰에 의존하는 사례가 많습니다</a:t>
            </a:r>
            <a:r>
              <a:rPr lang="en-US" altLang="ko-KR" dirty="0"/>
              <a:t>. </a:t>
            </a:r>
            <a:r>
              <a:rPr lang="ko-KR" altLang="en-US" dirty="0"/>
              <a:t>예를 들어 **</a:t>
            </a:r>
            <a:r>
              <a:rPr lang="ko-KR" altLang="en-US" dirty="0" err="1"/>
              <a:t>피부곰팡이증</a:t>
            </a:r>
            <a:r>
              <a:rPr lang="en-US" altLang="ko-KR" dirty="0"/>
              <a:t>(</a:t>
            </a:r>
            <a:r>
              <a:rPr lang="ko-KR" altLang="en-US" dirty="0" err="1"/>
              <a:t>백선증</a:t>
            </a:r>
            <a:r>
              <a:rPr lang="en-US" altLang="ko-KR" dirty="0"/>
              <a:t>)**</a:t>
            </a:r>
            <a:r>
              <a:rPr lang="ko-KR" altLang="en-US" dirty="0"/>
              <a:t>의 경우 현재는 배양검사</a:t>
            </a:r>
            <a:r>
              <a:rPr lang="en-US" altLang="ko-KR" dirty="0"/>
              <a:t>(1~2</a:t>
            </a:r>
            <a:r>
              <a:rPr lang="ko-KR" altLang="en-US" dirty="0"/>
              <a:t>주 소요</a:t>
            </a:r>
            <a:r>
              <a:rPr lang="en-US" altLang="ko-KR" dirty="0"/>
              <a:t>)</a:t>
            </a:r>
            <a:r>
              <a:rPr lang="ko-KR" altLang="en-US" dirty="0"/>
              <a:t>에 의존하지만</a:t>
            </a:r>
            <a:r>
              <a:rPr lang="en-US" altLang="ko-KR" dirty="0"/>
              <a:t>, </a:t>
            </a:r>
            <a:r>
              <a:rPr lang="ko-KR" altLang="en-US" dirty="0"/>
              <a:t>현장 </a:t>
            </a:r>
            <a:r>
              <a:rPr lang="en-US" altLang="ko-KR" dirty="0"/>
              <a:t>PCR</a:t>
            </a:r>
            <a:r>
              <a:rPr lang="ko-KR" altLang="en-US" dirty="0"/>
              <a:t>로 수십 분 내 확인 가능하다면 조기 격리 및 치료에 큰 도움이 될 것입니다</a:t>
            </a:r>
            <a:r>
              <a:rPr lang="en-US" altLang="ko-KR" dirty="0"/>
              <a:t>. </a:t>
            </a:r>
            <a:r>
              <a:rPr lang="ko-KR" altLang="en-US" dirty="0"/>
              <a:t>보수적으로 각 기관당 연간 수백 건 수준의 분자진단 수요가 있다고 가정해도</a:t>
            </a:r>
            <a:r>
              <a:rPr lang="en-US" altLang="ko-KR" dirty="0"/>
              <a:t>, </a:t>
            </a:r>
            <a:r>
              <a:rPr lang="ko-KR" altLang="en-US" dirty="0"/>
              <a:t>국내 시장 잠재치는 </a:t>
            </a:r>
            <a:r>
              <a:rPr lang="ko-KR" altLang="en-US" b="1" dirty="0"/>
              <a:t>수십만 건 이상의 검사</a:t>
            </a:r>
            <a:r>
              <a:rPr lang="en-US" altLang="ko-KR" dirty="0"/>
              <a:t>, </a:t>
            </a:r>
            <a:r>
              <a:rPr lang="ko-KR" altLang="en-US" dirty="0"/>
              <a:t>금액으로는 </a:t>
            </a:r>
            <a:r>
              <a:rPr lang="ko-KR" altLang="en-US" b="1" dirty="0"/>
              <a:t>수백억 원대 규모</a:t>
            </a:r>
            <a:r>
              <a:rPr lang="ko-KR" altLang="en-US" dirty="0"/>
              <a:t>로 추산됩니다</a:t>
            </a:r>
            <a:r>
              <a:rPr lang="en-US" altLang="ko-KR" dirty="0"/>
              <a:t>. (</a:t>
            </a:r>
            <a:r>
              <a:rPr lang="ko-KR" altLang="en-US" dirty="0"/>
              <a:t>참고로 </a:t>
            </a:r>
            <a:r>
              <a:rPr lang="ko-KR" altLang="en-US" b="1" dirty="0"/>
              <a:t>글로벌 수의학 분자진단 시장</a:t>
            </a:r>
            <a:r>
              <a:rPr lang="ko-KR" altLang="en-US" dirty="0"/>
              <a:t>은 </a:t>
            </a:r>
            <a:r>
              <a:rPr lang="en-US" altLang="ko-KR" dirty="0"/>
              <a:t>2024</a:t>
            </a:r>
            <a:r>
              <a:rPr lang="ko-KR" altLang="en-US" dirty="0"/>
              <a:t>년 </a:t>
            </a:r>
            <a:r>
              <a:rPr lang="en-US" altLang="ko-KR" dirty="0"/>
              <a:t>~7</a:t>
            </a:r>
            <a:r>
              <a:rPr lang="ko-KR" altLang="en-US" dirty="0"/>
              <a:t>억</a:t>
            </a:r>
            <a:r>
              <a:rPr lang="en-US" altLang="ko-KR" dirty="0"/>
              <a:t>4560</a:t>
            </a:r>
            <a:r>
              <a:rPr lang="ko-KR" altLang="en-US" dirty="0"/>
              <a:t>만 달러에서 연 </a:t>
            </a:r>
            <a:r>
              <a:rPr lang="en-US" altLang="ko-KR" dirty="0"/>
              <a:t>7.5% </a:t>
            </a:r>
            <a:r>
              <a:rPr lang="ko-KR" altLang="en-US" dirty="0"/>
              <a:t>성장하여 </a:t>
            </a:r>
            <a:r>
              <a:rPr lang="en-US" altLang="ko-KR" dirty="0"/>
              <a:t>2033</a:t>
            </a:r>
            <a:r>
              <a:rPr lang="ko-KR" altLang="en-US" dirty="0"/>
              <a:t>년 </a:t>
            </a:r>
            <a:r>
              <a:rPr lang="en-US" altLang="ko-KR" dirty="0"/>
              <a:t>14</a:t>
            </a:r>
            <a:r>
              <a:rPr lang="ko-KR" altLang="en-US" dirty="0"/>
              <a:t>억</a:t>
            </a:r>
            <a:r>
              <a:rPr lang="en-US" altLang="ko-KR" dirty="0"/>
              <a:t>8200</a:t>
            </a:r>
            <a:r>
              <a:rPr lang="ko-KR" altLang="en-US" dirty="0"/>
              <a:t>만 달러에 이를 전망</a:t>
            </a:r>
            <a:r>
              <a:rPr lang="en-US" altLang="ko-KR" dirty="0">
                <a:hlinkClick r:id="rId24"/>
              </a:rPr>
              <a:t>imarcgroup.com</a:t>
            </a:r>
            <a:r>
              <a:rPr lang="en-US" altLang="ko-KR" dirty="0"/>
              <a:t>. </a:t>
            </a:r>
            <a:r>
              <a:rPr lang="ko-KR" altLang="en-US" dirty="0"/>
              <a:t>또 다른 추정에 따르면 </a:t>
            </a:r>
            <a:r>
              <a:rPr lang="en-US" altLang="ko-KR" dirty="0"/>
              <a:t>2030</a:t>
            </a:r>
            <a:r>
              <a:rPr lang="ko-KR" altLang="en-US" dirty="0"/>
              <a:t>년경 </a:t>
            </a:r>
            <a:r>
              <a:rPr lang="en-US" altLang="ko-KR" b="1" dirty="0"/>
              <a:t>22</a:t>
            </a:r>
            <a:r>
              <a:rPr lang="ko-KR" altLang="en-US" b="1" dirty="0"/>
              <a:t>억 달러</a:t>
            </a:r>
            <a:r>
              <a:rPr lang="ko-KR" altLang="en-US" dirty="0"/>
              <a:t> 규모까지 성장 가능</a:t>
            </a:r>
            <a:r>
              <a:rPr lang="en-US" altLang="ko-KR" dirty="0">
                <a:hlinkClick r:id="rId25"/>
              </a:rPr>
              <a:t>grandviewresearch.com</a:t>
            </a:r>
            <a:r>
              <a:rPr lang="en-US" altLang="ko-KR" dirty="0"/>
              <a:t>.) </a:t>
            </a:r>
            <a:r>
              <a:rPr lang="ko-KR" altLang="en-US" dirty="0"/>
              <a:t>한국은 전세계 반려동물 의료시장에서 </a:t>
            </a:r>
            <a:r>
              <a:rPr lang="en-US" altLang="ko-KR" dirty="0"/>
              <a:t>23% </a:t>
            </a:r>
            <a:r>
              <a:rPr lang="ko-KR" altLang="en-US" dirty="0"/>
              <a:t>수준을 차지하므로</a:t>
            </a:r>
            <a:r>
              <a:rPr lang="en-US" altLang="ko-KR" dirty="0"/>
              <a:t>, </a:t>
            </a:r>
            <a:r>
              <a:rPr lang="ko-KR" altLang="en-US" b="1" dirty="0"/>
              <a:t>국내 수의 분자진단 시장도 향후 수천만 달러</a:t>
            </a:r>
            <a:r>
              <a:rPr lang="en-US" altLang="ko-KR" b="1" dirty="0"/>
              <a:t>(</a:t>
            </a:r>
            <a:r>
              <a:rPr lang="ko-KR" altLang="en-US" b="1" dirty="0"/>
              <a:t>수백억 원</a:t>
            </a:r>
            <a:r>
              <a:rPr lang="en-US" altLang="ko-KR" b="1" dirty="0"/>
              <a:t>) </a:t>
            </a:r>
            <a:r>
              <a:rPr lang="ko-KR" altLang="en-US" b="1" dirty="0"/>
              <a:t>규모</a:t>
            </a:r>
            <a:r>
              <a:rPr lang="ko-KR" altLang="en-US" dirty="0"/>
              <a:t>로 확대 여지가 있습니다</a:t>
            </a:r>
            <a:r>
              <a:rPr lang="en-US" altLang="ko-KR" dirty="0"/>
              <a:t>. </a:t>
            </a:r>
            <a:r>
              <a:rPr lang="ko-KR" altLang="en-US" dirty="0"/>
              <a:t>인간 의료 분야 역시 코로나</a:t>
            </a:r>
            <a:r>
              <a:rPr lang="en-US" altLang="ko-KR" dirty="0"/>
              <a:t>19</a:t>
            </a:r>
            <a:r>
              <a:rPr lang="ko-KR" altLang="en-US" dirty="0"/>
              <a:t>를 계기로 </a:t>
            </a:r>
            <a:r>
              <a:rPr lang="en-US" altLang="ko-KR" dirty="0"/>
              <a:t>1</a:t>
            </a:r>
            <a:r>
              <a:rPr lang="ko-KR" altLang="en-US" dirty="0"/>
              <a:t>차 의료에서 </a:t>
            </a:r>
            <a:r>
              <a:rPr lang="ko-KR" altLang="en-US" b="1" dirty="0"/>
              <a:t>신속 </a:t>
            </a:r>
            <a:r>
              <a:rPr lang="en-US" altLang="ko-KR" b="1" dirty="0"/>
              <a:t>PCR </a:t>
            </a:r>
            <a:r>
              <a:rPr lang="ko-KR" altLang="en-US" b="1" dirty="0"/>
              <a:t>활용</a:t>
            </a:r>
            <a:r>
              <a:rPr lang="ko-KR" altLang="en-US" dirty="0"/>
              <a:t>의 유용성이 입증됨에 따라</a:t>
            </a:r>
            <a:r>
              <a:rPr lang="en-US" altLang="ko-KR" dirty="0"/>
              <a:t>, </a:t>
            </a:r>
            <a:r>
              <a:rPr lang="ko-KR" altLang="en-US" dirty="0"/>
              <a:t>독감</a:t>
            </a:r>
            <a:r>
              <a:rPr lang="en-US" altLang="ko-KR" dirty="0"/>
              <a:t>/</a:t>
            </a:r>
            <a:r>
              <a:rPr lang="ko-KR" altLang="en-US" dirty="0"/>
              <a:t>호흡기병 외에 기타 감염질환까지 현장분자진단 도입이 늘어날 것으로 보입니다</a:t>
            </a:r>
            <a:r>
              <a:rPr lang="en-US" altLang="ko-KR" dirty="0"/>
              <a:t>.</a:t>
            </a:r>
          </a:p>
          <a:p>
            <a:r>
              <a:rPr lang="ko-KR" altLang="en-US" b="1" dirty="0"/>
              <a:t>경쟁 구도</a:t>
            </a:r>
            <a:r>
              <a:rPr lang="en-US" altLang="ko-KR" b="1" dirty="0"/>
              <a:t>:</a:t>
            </a:r>
            <a:r>
              <a:rPr lang="ko-KR" altLang="en-US" dirty="0"/>
              <a:t> 현재 이 세분시장에서는 뚜렷한 </a:t>
            </a:r>
            <a:r>
              <a:rPr lang="ko-KR" altLang="en-US" b="1" dirty="0"/>
              <a:t>직접 경쟁제품이 부재</a:t>
            </a:r>
            <a:r>
              <a:rPr lang="ko-KR" altLang="en-US" dirty="0"/>
              <a:t>한 상황입니다</a:t>
            </a:r>
            <a:r>
              <a:rPr lang="en-US" altLang="ko-KR" dirty="0"/>
              <a:t>. </a:t>
            </a:r>
            <a:r>
              <a:rPr lang="ko-KR" altLang="en-US" dirty="0"/>
              <a:t>동물병원의 경우 </a:t>
            </a:r>
            <a:r>
              <a:rPr lang="ko-KR" altLang="en-US" b="1" dirty="0"/>
              <a:t>신속 키트 </a:t>
            </a:r>
            <a:r>
              <a:rPr lang="en-US" altLang="ko-KR" b="1" dirty="0"/>
              <a:t>(</a:t>
            </a:r>
            <a:r>
              <a:rPr lang="ko-KR" altLang="en-US" b="1" dirty="0" err="1"/>
              <a:t>면역크로마토</a:t>
            </a:r>
            <a:r>
              <a:rPr lang="en-US" altLang="ko-KR" b="1" dirty="0"/>
              <a:t>)</a:t>
            </a:r>
            <a:r>
              <a:rPr lang="ko-KR" altLang="en-US" dirty="0"/>
              <a:t> 시장은 국내 업체들이 선점하고 있으나</a:t>
            </a:r>
            <a:r>
              <a:rPr lang="en-US" altLang="ko-KR" dirty="0"/>
              <a:t>, </a:t>
            </a:r>
            <a:r>
              <a:rPr lang="ko-KR" altLang="en-US" b="1" dirty="0"/>
              <a:t>현장형 </a:t>
            </a:r>
            <a:r>
              <a:rPr lang="en-US" altLang="ko-KR" b="1" dirty="0"/>
              <a:t>PCR </a:t>
            </a:r>
            <a:r>
              <a:rPr lang="ko-KR" altLang="en-US" b="1" dirty="0"/>
              <a:t>플랫폼</a:t>
            </a:r>
            <a:r>
              <a:rPr lang="ko-KR" altLang="en-US" dirty="0"/>
              <a:t>은 나오기 시작하는 단계입니다</a:t>
            </a:r>
            <a:r>
              <a:rPr lang="en-US" altLang="ko-KR" dirty="0"/>
              <a:t>. </a:t>
            </a:r>
            <a:r>
              <a:rPr lang="ko-KR" altLang="en-US" dirty="0"/>
              <a:t>일부 대형 동물의료센터나 전문 수의검사기관은 기존 랩 장비</a:t>
            </a:r>
            <a:r>
              <a:rPr lang="en-US" altLang="ko-KR" dirty="0"/>
              <a:t>(qPCR </a:t>
            </a:r>
            <a:r>
              <a:rPr lang="ko-KR" altLang="en-US" dirty="0"/>
              <a:t>등</a:t>
            </a:r>
            <a:r>
              <a:rPr lang="en-US" altLang="ko-KR" dirty="0"/>
              <a:t>)</a:t>
            </a:r>
            <a:r>
              <a:rPr lang="ko-KR" altLang="en-US" dirty="0"/>
              <a:t>를 보유하지만 </a:t>
            </a:r>
            <a:r>
              <a:rPr lang="ko-KR" altLang="en-US" b="1" dirty="0"/>
              <a:t>일반 클리닉 수준의 사용은 제한</a:t>
            </a:r>
            <a:r>
              <a:rPr lang="ko-KR" altLang="en-US" dirty="0"/>
              <a:t>적입니다</a:t>
            </a:r>
            <a:r>
              <a:rPr lang="en-US" altLang="ko-KR" dirty="0"/>
              <a:t>. </a:t>
            </a:r>
            <a:r>
              <a:rPr lang="ko-KR" altLang="en-US" dirty="0"/>
              <a:t>사람 측 </a:t>
            </a:r>
            <a:r>
              <a:rPr lang="en-US" altLang="ko-KR" dirty="0"/>
              <a:t>1</a:t>
            </a:r>
            <a:r>
              <a:rPr lang="ko-KR" altLang="en-US" dirty="0"/>
              <a:t>차 의료기관에서도 대부분의 </a:t>
            </a:r>
            <a:r>
              <a:rPr lang="en-US" altLang="ko-KR" dirty="0"/>
              <a:t>PCR </a:t>
            </a:r>
            <a:r>
              <a:rPr lang="ko-KR" altLang="en-US" dirty="0"/>
              <a:t>검사는 외부 검사지 </a:t>
            </a:r>
            <a:r>
              <a:rPr lang="ko-KR" altLang="en-US" dirty="0" err="1"/>
              <a:t>원송</a:t>
            </a:r>
            <a:r>
              <a:rPr lang="ko-KR" altLang="en-US" dirty="0"/>
              <a:t> 또는 대형병원 의뢰로 이뤄지며</a:t>
            </a:r>
            <a:r>
              <a:rPr lang="en-US" altLang="ko-KR" dirty="0"/>
              <a:t>, </a:t>
            </a:r>
            <a:r>
              <a:rPr lang="ko-KR" altLang="en-US" b="1" dirty="0"/>
              <a:t>현장에서 쓰기 적합한 소형 분자진단 기기</a:t>
            </a:r>
            <a:r>
              <a:rPr lang="ko-KR" altLang="en-US" dirty="0"/>
              <a:t>는 거의 도입되지 않았습니다</a:t>
            </a:r>
            <a:r>
              <a:rPr lang="en-US" altLang="ko-KR" dirty="0"/>
              <a:t>. </a:t>
            </a:r>
            <a:r>
              <a:rPr lang="ko-KR" altLang="en-US" dirty="0"/>
              <a:t>국내 기업 중에서는 진시스템</a:t>
            </a:r>
            <a:r>
              <a:rPr lang="en-US" altLang="ko-KR" dirty="0"/>
              <a:t>(</a:t>
            </a:r>
            <a:r>
              <a:rPr lang="ko-KR" altLang="en-US" dirty="0" err="1"/>
              <a:t>젠시스템</a:t>
            </a:r>
            <a:r>
              <a:rPr lang="en-US" altLang="ko-KR" dirty="0"/>
              <a:t>)</a:t>
            </a:r>
            <a:r>
              <a:rPr lang="ko-KR" altLang="en-US" dirty="0"/>
              <a:t>이 </a:t>
            </a:r>
            <a:r>
              <a:rPr lang="en-US" altLang="ko-KR" dirty="0"/>
              <a:t>Medica 2024</a:t>
            </a:r>
            <a:r>
              <a:rPr lang="ko-KR" altLang="en-US" dirty="0"/>
              <a:t>에서 </a:t>
            </a:r>
            <a:r>
              <a:rPr lang="en-US" altLang="ko-KR" b="1" dirty="0"/>
              <a:t>UF-400</a:t>
            </a:r>
            <a:r>
              <a:rPr lang="ko-KR" altLang="en-US" dirty="0"/>
              <a:t> 초고속 원스텝 </a:t>
            </a:r>
            <a:r>
              <a:rPr lang="en-US" altLang="ko-KR" dirty="0"/>
              <a:t>PCR </a:t>
            </a:r>
            <a:r>
              <a:rPr lang="ko-KR" altLang="en-US" dirty="0"/>
              <a:t>장비를 선보이는 등</a:t>
            </a:r>
            <a:r>
              <a:rPr lang="en-US" altLang="ko-KR" dirty="0">
                <a:hlinkClick r:id="rId26"/>
              </a:rPr>
              <a:t>m.news.nate.com</a:t>
            </a:r>
            <a:r>
              <a:rPr lang="en-US" altLang="ko-KR" dirty="0"/>
              <a:t>, </a:t>
            </a:r>
            <a:r>
              <a:rPr lang="ko-KR" altLang="en-US" b="1" dirty="0"/>
              <a:t>추출부터 증폭까지 자동화</a:t>
            </a:r>
            <a:r>
              <a:rPr lang="ko-KR" altLang="en-US" dirty="0"/>
              <a:t>된 현장 </a:t>
            </a:r>
            <a:r>
              <a:rPr lang="en-US" altLang="ko-KR" dirty="0"/>
              <a:t>PCR</a:t>
            </a:r>
            <a:r>
              <a:rPr lang="ko-KR" altLang="en-US" dirty="0"/>
              <a:t>을 개발 중입니다</a:t>
            </a:r>
            <a:r>
              <a:rPr lang="en-US" altLang="ko-KR" dirty="0"/>
              <a:t>. </a:t>
            </a:r>
            <a:r>
              <a:rPr lang="ko-KR" altLang="en-US" dirty="0"/>
              <a:t>그러나 이 장비들도 </a:t>
            </a:r>
            <a:r>
              <a:rPr lang="ko-KR" altLang="en-US" b="1" dirty="0"/>
              <a:t>인체 감염병 위주</a:t>
            </a:r>
            <a:r>
              <a:rPr lang="ko-KR" altLang="en-US" dirty="0"/>
              <a:t>로 메뉴가 구성되어 있고 가격대나 운영 면에서 소규모 동물병원까지 보급되기에는 한계가 있을 것으로 보입니다</a:t>
            </a:r>
            <a:r>
              <a:rPr lang="en-US" altLang="ko-KR" dirty="0"/>
              <a:t>.</a:t>
            </a:r>
          </a:p>
          <a:p>
            <a:r>
              <a:rPr lang="en-US" altLang="ko-KR" b="1" dirty="0" err="1"/>
              <a:t>EzPrep</a:t>
            </a:r>
            <a:r>
              <a:rPr lang="en-US" altLang="ko-KR" b="1" dirty="0"/>
              <a:t> PCR</a:t>
            </a:r>
            <a:r>
              <a:rPr lang="ko-KR" altLang="en-US" b="1" dirty="0"/>
              <a:t>의 경쟁우위</a:t>
            </a:r>
            <a:r>
              <a:rPr lang="en-US" altLang="ko-KR" b="1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EzPrep</a:t>
            </a:r>
            <a:r>
              <a:rPr lang="en-US" altLang="ko-KR" dirty="0"/>
              <a:t> PCR</a:t>
            </a:r>
            <a:r>
              <a:rPr lang="ko-KR" altLang="en-US" dirty="0"/>
              <a:t>은 국내 동물병원</a:t>
            </a:r>
            <a:r>
              <a:rPr lang="en-US" altLang="ko-KR" dirty="0"/>
              <a:t>·</a:t>
            </a:r>
            <a:r>
              <a:rPr lang="ko-KR" altLang="en-US" dirty="0"/>
              <a:t>의원 시장에서 </a:t>
            </a:r>
            <a:r>
              <a:rPr lang="ko-KR" altLang="en-US" b="1" dirty="0"/>
              <a:t>선도적인 현장 분자진단 플랫폼</a:t>
            </a:r>
            <a:r>
              <a:rPr lang="ko-KR" altLang="en-US" dirty="0"/>
              <a:t>으로 자리할 잠재력이 있습니다</a:t>
            </a:r>
            <a:r>
              <a:rPr lang="en-US" altLang="ko-KR" dirty="0"/>
              <a:t>. </a:t>
            </a:r>
            <a:r>
              <a:rPr lang="ko-KR" altLang="en-US" b="1" dirty="0"/>
              <a:t>간편정제</a:t>
            </a:r>
            <a:r>
              <a:rPr lang="en-US" altLang="ko-KR" b="1" dirty="0"/>
              <a:t>(</a:t>
            </a:r>
            <a:r>
              <a:rPr lang="ko-KR" altLang="en-US" b="1" dirty="0"/>
              <a:t>화학적 </a:t>
            </a:r>
            <a:r>
              <a:rPr lang="ko-KR" altLang="en-US" b="1" dirty="0" err="1"/>
              <a:t>전처리</a:t>
            </a:r>
            <a:r>
              <a:rPr lang="en-US" altLang="ko-KR" b="1" dirty="0"/>
              <a:t>)</a:t>
            </a:r>
            <a:r>
              <a:rPr lang="ko-KR" altLang="en-US" dirty="0"/>
              <a:t> 기술로 별도의 고가 장비 없이 검체를 바로 처리하고</a:t>
            </a:r>
            <a:r>
              <a:rPr lang="en-US" altLang="ko-KR" dirty="0"/>
              <a:t>, </a:t>
            </a:r>
            <a:r>
              <a:rPr lang="ko-KR" altLang="en-US" b="1" dirty="0"/>
              <a:t>배터리 구동</a:t>
            </a:r>
            <a:r>
              <a:rPr lang="ko-KR" altLang="en-US" dirty="0"/>
              <a:t>으로 전원 인프라 제약이 없으며</a:t>
            </a:r>
            <a:r>
              <a:rPr lang="en-US" altLang="ko-KR" dirty="0"/>
              <a:t>, </a:t>
            </a:r>
            <a:r>
              <a:rPr lang="ko-KR" altLang="en-US" b="1" dirty="0"/>
              <a:t>소형 경량화</a:t>
            </a:r>
            <a:r>
              <a:rPr lang="ko-KR" altLang="en-US" dirty="0"/>
              <a:t>로 진료실 공간에 부담을 주지 않습니다</a:t>
            </a:r>
            <a:r>
              <a:rPr lang="en-US" altLang="ko-KR" dirty="0"/>
              <a:t>. </a:t>
            </a:r>
            <a:r>
              <a:rPr lang="ko-KR" altLang="en-US" dirty="0"/>
              <a:t>이는 기존 랩 장비 대비 압도적으로 </a:t>
            </a:r>
            <a:r>
              <a:rPr lang="ko-KR" altLang="en-US" b="1" dirty="0"/>
              <a:t>사용 편의성</a:t>
            </a:r>
            <a:r>
              <a:rPr lang="ko-KR" altLang="en-US" dirty="0"/>
              <a:t>이 높아</a:t>
            </a:r>
            <a:r>
              <a:rPr lang="en-US" altLang="ko-KR" dirty="0"/>
              <a:t>, </a:t>
            </a:r>
            <a:r>
              <a:rPr lang="ko-KR" altLang="en-US" dirty="0"/>
              <a:t>수의사나 개원의도 </a:t>
            </a:r>
            <a:r>
              <a:rPr lang="ko-KR" altLang="en-US" b="1" dirty="0"/>
              <a:t>별도 전문교육 없이 손쉽게 사용</a:t>
            </a:r>
            <a:r>
              <a:rPr lang="ko-KR" altLang="en-US" dirty="0"/>
              <a:t>할 수 있습니다</a:t>
            </a:r>
            <a:r>
              <a:rPr lang="en-US" altLang="ko-KR" dirty="0"/>
              <a:t>. </a:t>
            </a:r>
            <a:r>
              <a:rPr lang="ko-KR" altLang="en-US" dirty="0"/>
              <a:t>또한 한 대의 장비로 </a:t>
            </a:r>
            <a:r>
              <a:rPr lang="ko-KR" altLang="en-US" b="1" dirty="0"/>
              <a:t>피부질환</a:t>
            </a:r>
            <a:r>
              <a:rPr lang="en-US" altLang="ko-KR" b="1" dirty="0"/>
              <a:t>, </a:t>
            </a:r>
            <a:r>
              <a:rPr lang="ko-KR" altLang="en-US" b="1" dirty="0"/>
              <a:t>호흡기바이러스</a:t>
            </a:r>
            <a:r>
              <a:rPr lang="en-US" altLang="ko-KR" b="1" dirty="0"/>
              <a:t>, </a:t>
            </a:r>
            <a:r>
              <a:rPr lang="ko-KR" altLang="en-US" b="1" dirty="0"/>
              <a:t>위장관 병원체 등</a:t>
            </a:r>
            <a:r>
              <a:rPr lang="ko-KR" altLang="en-US" dirty="0"/>
              <a:t> 다양한 질환별 카트리지만 교체하여 검사가 가능하므로</a:t>
            </a:r>
            <a:r>
              <a:rPr lang="en-US" altLang="ko-KR" dirty="0"/>
              <a:t>, </a:t>
            </a:r>
            <a:r>
              <a:rPr lang="ko-KR" altLang="en-US" dirty="0"/>
              <a:t>중소형 병원에서 </a:t>
            </a:r>
            <a:r>
              <a:rPr lang="ko-KR" altLang="en-US" b="1" dirty="0"/>
              <a:t>검사 메뉴 다양화</a:t>
            </a:r>
            <a:r>
              <a:rPr lang="ko-KR" altLang="en-US" dirty="0"/>
              <a:t>를 이끌 수 있습니다</a:t>
            </a:r>
            <a:r>
              <a:rPr lang="en-US" altLang="ko-KR" dirty="0"/>
              <a:t>. </a:t>
            </a:r>
            <a:r>
              <a:rPr lang="ko-KR" altLang="en-US" b="1" dirty="0"/>
              <a:t>비용</a:t>
            </a:r>
            <a:r>
              <a:rPr lang="ko-KR" altLang="en-US" dirty="0"/>
              <a:t> 측면에서도</a:t>
            </a:r>
            <a:r>
              <a:rPr lang="en-US" altLang="ko-KR" dirty="0"/>
              <a:t>, </a:t>
            </a:r>
            <a:r>
              <a:rPr lang="ko-KR" altLang="en-US" dirty="0"/>
              <a:t>외부 </a:t>
            </a:r>
            <a:r>
              <a:rPr lang="ko-KR" altLang="en-US" dirty="0" err="1"/>
              <a:t>의뢰시</a:t>
            </a:r>
            <a:r>
              <a:rPr lang="ko-KR" altLang="en-US" dirty="0"/>
              <a:t> 수일의 시간과 물류비용이 들던 것을 </a:t>
            </a:r>
            <a:r>
              <a:rPr lang="ko-KR" altLang="en-US" b="1" dirty="0"/>
              <a:t>현장 수행으로 비용 절감</a:t>
            </a:r>
            <a:r>
              <a:rPr lang="ko-KR" altLang="en-US" dirty="0"/>
              <a:t>이 가능하고</a:t>
            </a:r>
            <a:r>
              <a:rPr lang="en-US" altLang="ko-KR" dirty="0"/>
              <a:t>, </a:t>
            </a:r>
            <a:r>
              <a:rPr lang="ko-KR" altLang="en-US" dirty="0"/>
              <a:t>경쟁 장비 대비 </a:t>
            </a:r>
            <a:r>
              <a:rPr lang="ko-KR" altLang="en-US" b="1" dirty="0"/>
              <a:t>카트리지 원가 절감</a:t>
            </a:r>
            <a:r>
              <a:rPr lang="ko-KR" altLang="en-US" dirty="0"/>
              <a:t> 설계를 통해 검사가격을 </a:t>
            </a:r>
            <a:r>
              <a:rPr lang="en-US" altLang="ko-KR" dirty="0"/>
              <a:t>RDT</a:t>
            </a:r>
            <a:r>
              <a:rPr lang="ko-KR" altLang="en-US" dirty="0"/>
              <a:t>에 근접하게 책정할 수 있을 것으로 예상됩니다</a:t>
            </a:r>
            <a:r>
              <a:rPr lang="en-US" altLang="ko-KR" dirty="0"/>
              <a:t>. </a:t>
            </a:r>
            <a:r>
              <a:rPr lang="ko-KR" altLang="en-US" dirty="0"/>
              <a:t>요약하면 </a:t>
            </a:r>
            <a:r>
              <a:rPr lang="en-US" altLang="ko-KR" dirty="0" err="1"/>
              <a:t>EzPrep</a:t>
            </a:r>
            <a:r>
              <a:rPr lang="en-US" altLang="ko-KR" dirty="0"/>
              <a:t> PCR</a:t>
            </a:r>
            <a:r>
              <a:rPr lang="ko-KR" altLang="en-US" dirty="0"/>
              <a:t>은 </a:t>
            </a:r>
            <a:r>
              <a:rPr lang="ko-KR" altLang="en-US" b="1" dirty="0"/>
              <a:t>국내 </a:t>
            </a:r>
            <a:r>
              <a:rPr lang="en-US" altLang="ko-KR" b="1" dirty="0"/>
              <a:t>1</a:t>
            </a:r>
            <a:r>
              <a:rPr lang="ko-KR" altLang="en-US" b="1" dirty="0"/>
              <a:t>차 진료 현장에서 그동안 미해결이었던 진단 공백</a:t>
            </a:r>
            <a:r>
              <a:rPr lang="ko-KR" altLang="en-US" dirty="0"/>
              <a:t>을 메울 수 있는 솔루션으로서</a:t>
            </a:r>
            <a:r>
              <a:rPr lang="en-US" altLang="ko-KR" dirty="0"/>
              <a:t>, </a:t>
            </a:r>
            <a:r>
              <a:rPr lang="ko-KR" altLang="en-US" b="1" dirty="0"/>
              <a:t>빠른 검사시간</a:t>
            </a:r>
            <a:r>
              <a:rPr lang="en-US" altLang="ko-KR" b="1" dirty="0"/>
              <a:t>, </a:t>
            </a:r>
            <a:r>
              <a:rPr lang="ko-KR" altLang="en-US" b="1" dirty="0"/>
              <a:t>저렴한 검사비용</a:t>
            </a:r>
            <a:r>
              <a:rPr lang="en-US" altLang="ko-KR" b="1" dirty="0"/>
              <a:t>, </a:t>
            </a:r>
            <a:r>
              <a:rPr lang="ko-KR" altLang="en-US" b="1" dirty="0"/>
              <a:t>쉬운 조작</a:t>
            </a:r>
            <a:r>
              <a:rPr lang="ko-KR" altLang="en-US" dirty="0"/>
              <a:t>이라는 삼박자를 갖춰 **실질적으로 확보 가능한 시장</a:t>
            </a:r>
            <a:r>
              <a:rPr lang="en-US" altLang="ko-KR" dirty="0"/>
              <a:t>(SOM)**</a:t>
            </a:r>
            <a:r>
              <a:rPr lang="ko-KR" altLang="en-US" dirty="0"/>
              <a:t>에서 높은 </a:t>
            </a:r>
            <a:r>
              <a:rPr lang="ko-KR" altLang="en-US" dirty="0" err="1"/>
              <a:t>채택률과</a:t>
            </a:r>
            <a:r>
              <a:rPr lang="ko-KR" altLang="en-US" dirty="0"/>
              <a:t> </a:t>
            </a:r>
            <a:r>
              <a:rPr lang="ko-KR" altLang="en-US" b="1" dirty="0"/>
              <a:t>시장 선점 효과</a:t>
            </a:r>
            <a:r>
              <a:rPr lang="ko-KR" altLang="en-US" dirty="0"/>
              <a:t>를 기대할 수 있습니다</a:t>
            </a:r>
            <a:r>
              <a:rPr lang="en-US" altLang="ko-KR" dirty="0"/>
              <a:t>.</a:t>
            </a: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4E492B-3BA3-4659-A5E3-7ADA09E82706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27759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5E0104-7E6A-7CC1-5384-2DD686EA40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A6A1148-1374-1A6B-9CA3-45A34FD3D4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F8FF9A2-B106-E112-0AD3-8951137F77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>
                <a:hlinkClick r:id="rId3"/>
              </a:rPr>
              <a:t>https://www.newsmp.com/news/articleView.html?idxno=243082</a:t>
            </a:r>
            <a:endParaRPr lang="ko-KR" dirty="0"/>
          </a:p>
          <a:p>
            <a:r>
              <a:rPr lang="en-US" altLang="ko-KR" dirty="0">
                <a:hlinkClick r:id="rId4"/>
              </a:rPr>
              <a:t>https://www.newsmp.com/news/articleView.html</a:t>
            </a:r>
            <a:r>
              <a:rPr lang="en-US" dirty="0">
                <a:hlinkClick r:id="rId4"/>
              </a:rPr>
              <a:t>?</a:t>
            </a:r>
            <a:r>
              <a:rPr lang="en-US" altLang="ko-KR" dirty="0">
                <a:hlinkClick r:id="rId4"/>
              </a:rPr>
              <a:t>idxno=210021</a:t>
            </a:r>
            <a:endParaRPr lang="en-US" altLang="ko-KR" dirty="0"/>
          </a:p>
          <a:p>
            <a:r>
              <a:rPr lang="en-US" altLang="ko-KR" dirty="0"/>
              <a:t>https://www.newsmp.com/news/articleView.html?idxno=239503</a:t>
            </a:r>
          </a:p>
          <a:p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전국 이비인후과 의원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2685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개소</a:t>
            </a:r>
            <a:endParaRPr lang="en-US" altLang="ko-KR" b="0" i="0" dirty="0">
              <a:solidFill>
                <a:srgbClr val="222222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r>
              <a:rPr lang="en-US" altLang="ko-KR" dirty="0"/>
              <a:t>https://www.newsmp.com/news/articleView.html?idxno=240813</a:t>
            </a:r>
          </a:p>
          <a:p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전국의 소아청소년과 의원은 총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2183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331492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A354E-C967-D123-499A-E5B65F191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F397672-78AD-EB85-B913-8F6CDA6FE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8A0009A-7A30-7B48-B37A-87358868C0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7167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dirty="0">
                <a:hlinkClick r:id="rId3"/>
              </a:rPr>
              <a:t>https://www.newsmp.com/news/articleView.html?idxno=243082</a:t>
            </a:r>
            <a:endParaRPr lang="ko-KR" dirty="0"/>
          </a:p>
          <a:p>
            <a:r>
              <a:rPr lang="en-US" altLang="ko-KR" dirty="0">
                <a:hlinkClick r:id="rId4"/>
              </a:rPr>
              <a:t>https://www.newsmp.com/news/articleView.html</a:t>
            </a:r>
            <a:r>
              <a:rPr lang="en-US" dirty="0">
                <a:hlinkClick r:id="rId4"/>
              </a:rPr>
              <a:t>?</a:t>
            </a:r>
            <a:r>
              <a:rPr lang="en-US" altLang="ko-KR" dirty="0">
                <a:hlinkClick r:id="rId4"/>
              </a:rPr>
              <a:t>idxno=210021</a:t>
            </a:r>
            <a:endParaRPr lang="en-US" altLang="ko-KR" dirty="0"/>
          </a:p>
          <a:p>
            <a:r>
              <a:rPr lang="en-US" altLang="ko-KR" dirty="0"/>
              <a:t>https://www.newsmp.com/news/articleView.html?idxno=239503</a:t>
            </a:r>
          </a:p>
          <a:p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전국 이비인후과 의원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2685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개소</a:t>
            </a:r>
            <a:endParaRPr lang="en-US" altLang="ko-KR" b="0" i="0" dirty="0">
              <a:solidFill>
                <a:srgbClr val="222222"/>
              </a:solidFill>
              <a:effectLst/>
              <a:latin typeface="Malgun Gothic" panose="020B0503020000020004" pitchFamily="50" charset="-127"/>
              <a:ea typeface="Malgun Gothic" panose="020B0503020000020004" pitchFamily="50" charset="-127"/>
            </a:endParaRPr>
          </a:p>
          <a:p>
            <a:r>
              <a:rPr lang="en-US" altLang="ko-KR" dirty="0"/>
              <a:t>https://www.newsmp.com/news/articleView.html?idxno=240813</a:t>
            </a:r>
          </a:p>
          <a:p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전국의 소아청소년과 의원은 총 </a:t>
            </a:r>
            <a:r>
              <a:rPr lang="en-US" altLang="ko-KR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2183</a:t>
            </a:r>
            <a:r>
              <a:rPr lang="ko-KR" altLang="en-US" b="0" i="0" dirty="0">
                <a:solidFill>
                  <a:srgbClr val="222222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개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562643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dirty="0" err="1"/>
              <a:t>pdPCR</a:t>
            </a:r>
            <a:r>
              <a:rPr lang="en-US" altLang="ko-KR" b="1" dirty="0"/>
              <a:t> </a:t>
            </a:r>
            <a:r>
              <a:rPr lang="ko-KR" altLang="en-US" b="1" dirty="0"/>
              <a:t>기반 조기 암 진단의 시장 규모 및 매출 시나리오</a:t>
            </a:r>
          </a:p>
          <a:p>
            <a:r>
              <a:rPr lang="en-US" altLang="ko-KR" b="1" dirty="0"/>
              <a:t>1. </a:t>
            </a:r>
            <a:r>
              <a:rPr lang="ko-KR" altLang="en-US" b="1" dirty="0"/>
              <a:t>글로벌 조기 암 진단 시장 규모 및 성장률 </a:t>
            </a:r>
            <a:r>
              <a:rPr lang="en-US" altLang="ko-KR" b="1" dirty="0"/>
              <a:t>(TAM)</a:t>
            </a:r>
          </a:p>
          <a:p>
            <a:r>
              <a:rPr lang="ko-KR" altLang="en-US" dirty="0"/>
              <a:t>글로벌 </a:t>
            </a:r>
            <a:r>
              <a:rPr lang="ko-KR" altLang="en-US" b="1" dirty="0"/>
              <a:t>조기 암 조기진단 시장</a:t>
            </a:r>
            <a:r>
              <a:rPr lang="en-US" altLang="ko-KR" dirty="0"/>
              <a:t>(</a:t>
            </a:r>
            <a:r>
              <a:rPr lang="ko-KR" altLang="en-US" dirty="0"/>
              <a:t>모든 </a:t>
            </a:r>
            <a:r>
              <a:rPr lang="ko-KR" altLang="en-US" dirty="0" err="1"/>
              <a:t>암종</a:t>
            </a:r>
            <a:r>
              <a:rPr lang="ko-KR" altLang="en-US" dirty="0"/>
              <a:t> 대상</a:t>
            </a:r>
            <a:r>
              <a:rPr lang="en-US" altLang="ko-KR" dirty="0"/>
              <a:t>)</a:t>
            </a:r>
            <a:r>
              <a:rPr lang="ko-KR" altLang="en-US" dirty="0"/>
              <a:t>은 현재 약 </a:t>
            </a:r>
            <a:r>
              <a:rPr lang="en-US" altLang="ko-KR" b="1" dirty="0"/>
              <a:t>10</a:t>
            </a:r>
            <a:r>
              <a:rPr lang="ko-KR" altLang="en-US" b="1" dirty="0"/>
              <a:t>억 달러 내외</a:t>
            </a:r>
            <a:r>
              <a:rPr lang="ko-KR" altLang="en-US" dirty="0"/>
              <a:t> 규모로 평가됩니다</a:t>
            </a:r>
            <a:r>
              <a:rPr lang="en-US" altLang="ko-KR" dirty="0">
                <a:hlinkClick r:id="rId3"/>
              </a:rPr>
              <a:t>precisionbusinessinsights.com</a:t>
            </a:r>
            <a:r>
              <a:rPr lang="en-US" altLang="ko-KR" dirty="0"/>
              <a:t>. </a:t>
            </a:r>
            <a:r>
              <a:rPr lang="ko-KR" altLang="en-US" dirty="0"/>
              <a:t>예를 들어 </a:t>
            </a:r>
            <a:r>
              <a:rPr lang="en-US" altLang="ko-KR" dirty="0"/>
              <a:t>2021</a:t>
            </a:r>
            <a:r>
              <a:rPr lang="ko-KR" altLang="en-US" dirty="0"/>
              <a:t>년 기준 약 </a:t>
            </a:r>
            <a:r>
              <a:rPr lang="en-US" altLang="ko-KR" dirty="0"/>
              <a:t>7.92</a:t>
            </a:r>
            <a:r>
              <a:rPr lang="ko-KR" altLang="en-US" dirty="0"/>
              <a:t>억 달러였던 이 시장은 정부의 조기 검진 프로그램 강화와 인구 고령화에 따른 수요 증가로 빠르게 성장하고 있습니다</a:t>
            </a:r>
            <a:r>
              <a:rPr lang="en-US" altLang="ko-KR" dirty="0">
                <a:hlinkClick r:id="rId4"/>
              </a:rPr>
              <a:t>precisionbusinessinsights.com</a:t>
            </a:r>
            <a:r>
              <a:rPr lang="en-US" altLang="ko-KR" dirty="0"/>
              <a:t>. </a:t>
            </a:r>
            <a:r>
              <a:rPr lang="en-US" altLang="ko-KR" b="1" dirty="0"/>
              <a:t>2030</a:t>
            </a:r>
            <a:r>
              <a:rPr lang="ko-KR" altLang="en-US" b="1" dirty="0"/>
              <a:t>년까지</a:t>
            </a:r>
            <a:r>
              <a:rPr lang="ko-KR" altLang="en-US" dirty="0"/>
              <a:t> 연평균 **</a:t>
            </a:r>
            <a:r>
              <a:rPr lang="en-US" altLang="ko-KR" dirty="0"/>
              <a:t>13~15%**</a:t>
            </a:r>
            <a:r>
              <a:rPr lang="ko-KR" altLang="en-US" dirty="0"/>
              <a:t>의 고속 성장이 예상되며</a:t>
            </a:r>
            <a:r>
              <a:rPr lang="en-US" altLang="ko-KR" dirty="0"/>
              <a:t>, </a:t>
            </a:r>
            <a:r>
              <a:rPr lang="ko-KR" altLang="en-US" dirty="0"/>
              <a:t>시장 규모는 </a:t>
            </a:r>
            <a:r>
              <a:rPr lang="ko-KR" altLang="en-US" b="1" dirty="0"/>
              <a:t>약 </a:t>
            </a:r>
            <a:r>
              <a:rPr lang="en-US" altLang="ko-KR" b="1" dirty="0"/>
              <a:t>27~29</a:t>
            </a:r>
            <a:r>
              <a:rPr lang="ko-KR" altLang="en-US" b="1" dirty="0"/>
              <a:t>억 달러</a:t>
            </a:r>
            <a:r>
              <a:rPr lang="ko-KR" altLang="en-US" dirty="0"/>
              <a:t> 수준까지 확대될 전망입니다</a:t>
            </a:r>
            <a:r>
              <a:rPr lang="en-US" altLang="ko-KR" dirty="0">
                <a:hlinkClick r:id="rId5"/>
              </a:rPr>
              <a:t>biospace.com</a:t>
            </a:r>
            <a:r>
              <a:rPr lang="en-US" altLang="ko-KR" dirty="0"/>
              <a:t>. </a:t>
            </a:r>
            <a:r>
              <a:rPr lang="ko-KR" altLang="en-US" dirty="0"/>
              <a:t>이는 다중 암 조기진단</a:t>
            </a:r>
            <a:r>
              <a:rPr lang="en-US" altLang="ko-KR" dirty="0"/>
              <a:t>(MCED) </a:t>
            </a:r>
            <a:r>
              <a:rPr lang="ko-KR" altLang="en-US" dirty="0"/>
              <a:t>기술에 대한 인식 제고와 </a:t>
            </a:r>
            <a:r>
              <a:rPr lang="ko-KR" altLang="en-US" b="1" dirty="0"/>
              <a:t>조기 발견의 임상 가치</a:t>
            </a:r>
            <a:r>
              <a:rPr lang="ko-KR" altLang="en-US" dirty="0"/>
              <a:t>에 대한 관심 증가에 힘입은 것으로</a:t>
            </a:r>
            <a:r>
              <a:rPr lang="en-US" altLang="ko-KR" dirty="0"/>
              <a:t>, </a:t>
            </a:r>
            <a:r>
              <a:rPr lang="ko-KR" altLang="en-US" dirty="0"/>
              <a:t>각국 보건당국의 지원 또한 성장 동력으로 작용하고 있습니다</a:t>
            </a:r>
            <a:r>
              <a:rPr lang="en-US" altLang="ko-KR" dirty="0">
                <a:hlinkClick r:id="rId4"/>
              </a:rPr>
              <a:t>precisionbusinessinsights.com</a:t>
            </a:r>
            <a:r>
              <a:rPr lang="en-US" altLang="ko-KR" dirty="0"/>
              <a:t>. </a:t>
            </a:r>
            <a:r>
              <a:rPr lang="ko-KR" altLang="en-US" dirty="0"/>
              <a:t>특히 </a:t>
            </a:r>
            <a:r>
              <a:rPr lang="ko-KR" altLang="en-US" b="1" dirty="0"/>
              <a:t>비침습적 다중 암 조기진단</a:t>
            </a:r>
            <a:r>
              <a:rPr lang="ko-KR" altLang="en-US" dirty="0"/>
              <a:t>에 대한 관심으로 </a:t>
            </a:r>
            <a:r>
              <a:rPr lang="ko-KR" altLang="en-US" b="1" dirty="0" err="1"/>
              <a:t>액체생검</a:t>
            </a:r>
            <a:r>
              <a:rPr lang="en-US" altLang="ko-KR" b="1" dirty="0"/>
              <a:t>(liquid biopsy)</a:t>
            </a:r>
            <a:r>
              <a:rPr lang="ko-KR" altLang="en-US" dirty="0"/>
              <a:t> 기반 검사 수요가 크게 늘고 있어</a:t>
            </a:r>
            <a:r>
              <a:rPr lang="en-US" altLang="ko-KR" dirty="0"/>
              <a:t>, </a:t>
            </a:r>
            <a:r>
              <a:rPr lang="ko-KR" altLang="en-US" dirty="0"/>
              <a:t>해당 분야가 시장 성장을 주도하고 있습니다</a:t>
            </a:r>
            <a:r>
              <a:rPr lang="en-US" altLang="ko-KR" dirty="0">
                <a:hlinkClick r:id="rId6"/>
              </a:rPr>
              <a:t>biospace.com</a:t>
            </a:r>
            <a:r>
              <a:rPr lang="en-US" altLang="ko-KR" dirty="0"/>
              <a:t>.</a:t>
            </a:r>
          </a:p>
          <a:p>
            <a:r>
              <a:rPr lang="en-US" altLang="ko-KR" b="1" dirty="0"/>
              <a:t>2. </a:t>
            </a:r>
            <a:r>
              <a:rPr lang="en-US" altLang="ko-KR" b="1" dirty="0" err="1"/>
              <a:t>pdPCR</a:t>
            </a:r>
            <a:r>
              <a:rPr lang="en-US" altLang="ko-KR" b="1" dirty="0"/>
              <a:t> </a:t>
            </a:r>
            <a:r>
              <a:rPr lang="ko-KR" altLang="en-US" b="1" dirty="0"/>
              <a:t>기술의 세부 시장</a:t>
            </a:r>
            <a:r>
              <a:rPr lang="en-US" altLang="ko-KR" b="1" dirty="0"/>
              <a:t>(SAM) </a:t>
            </a:r>
            <a:r>
              <a:rPr lang="ko-KR" altLang="en-US" b="1" dirty="0"/>
              <a:t>및 진입 가능성</a:t>
            </a:r>
          </a:p>
          <a:p>
            <a:r>
              <a:rPr lang="en-US" altLang="ko-KR" b="1" dirty="0" err="1"/>
              <a:t>pdPCR</a:t>
            </a:r>
            <a:r>
              <a:rPr lang="en-US" altLang="ko-KR" dirty="0"/>
              <a:t>(plate-based digital PCR) </a:t>
            </a:r>
            <a:r>
              <a:rPr lang="ko-KR" altLang="en-US" dirty="0"/>
              <a:t>기술이 공략할 수 있는 **서비스 가능 시장</a:t>
            </a:r>
            <a:r>
              <a:rPr lang="en-US" altLang="ko-KR" dirty="0"/>
              <a:t>(SAM)**</a:t>
            </a:r>
            <a:r>
              <a:rPr lang="ko-KR" altLang="en-US" dirty="0"/>
              <a:t>은 조기 암 진단 시장 중에서도 </a:t>
            </a:r>
            <a:r>
              <a:rPr lang="ko-KR" altLang="en-US" b="1" dirty="0" err="1"/>
              <a:t>액체생검</a:t>
            </a:r>
            <a:r>
              <a:rPr lang="ko-KR" altLang="en-US" b="1" dirty="0"/>
              <a:t> 기반 분자진단</a:t>
            </a:r>
            <a:r>
              <a:rPr lang="ko-KR" altLang="en-US" dirty="0"/>
              <a:t> 부문입니다</a:t>
            </a:r>
            <a:r>
              <a:rPr lang="en-US" altLang="ko-KR" dirty="0"/>
              <a:t>. </a:t>
            </a:r>
            <a:r>
              <a:rPr lang="ko-KR" altLang="en-US" dirty="0"/>
              <a:t>조기 암 검출 방법 중 </a:t>
            </a:r>
            <a:r>
              <a:rPr lang="ko-KR" altLang="en-US" b="1" dirty="0"/>
              <a:t>분자 </a:t>
            </a:r>
            <a:r>
              <a:rPr lang="ko-KR" altLang="en-US" b="1" dirty="0" err="1"/>
              <a:t>바이오마커</a:t>
            </a:r>
            <a:r>
              <a:rPr lang="ko-KR" altLang="en-US" dirty="0" err="1"/>
              <a:t>와</a:t>
            </a:r>
            <a:r>
              <a:rPr lang="ko-KR" altLang="en-US" dirty="0"/>
              <a:t> </a:t>
            </a:r>
            <a:r>
              <a:rPr lang="ko-KR" altLang="en-US" b="1" dirty="0"/>
              <a:t>유전자 검사</a:t>
            </a:r>
            <a:r>
              <a:rPr lang="ko-KR" altLang="en-US" dirty="0"/>
              <a:t>가 차지하는 비중은 약 </a:t>
            </a:r>
            <a:r>
              <a:rPr lang="en-US" altLang="ko-KR" dirty="0"/>
              <a:t>60%</a:t>
            </a:r>
            <a:r>
              <a:rPr lang="ko-KR" altLang="en-US" dirty="0"/>
              <a:t>에 달하며</a:t>
            </a:r>
            <a:r>
              <a:rPr lang="en-US" altLang="ko-KR" dirty="0">
                <a:hlinkClick r:id="rId7"/>
              </a:rPr>
              <a:t>verifiedmarketreports.com</a:t>
            </a:r>
            <a:r>
              <a:rPr lang="en-US" altLang="ko-KR" dirty="0"/>
              <a:t>, </a:t>
            </a:r>
            <a:r>
              <a:rPr lang="en-US" altLang="ko-KR" dirty="0" err="1"/>
              <a:t>pdPCR</a:t>
            </a:r>
            <a:r>
              <a:rPr lang="ko-KR" altLang="en-US" dirty="0"/>
              <a:t>은 이 </a:t>
            </a:r>
            <a:r>
              <a:rPr lang="ko-KR" altLang="en-US" b="1" dirty="0"/>
              <a:t>유전자</a:t>
            </a:r>
            <a:r>
              <a:rPr lang="en-US" altLang="ko-KR" b="1" dirty="0"/>
              <a:t>/</a:t>
            </a:r>
            <a:r>
              <a:rPr lang="ko-KR" altLang="en-US" b="1" dirty="0" err="1"/>
              <a:t>바이오마커</a:t>
            </a:r>
            <a:r>
              <a:rPr lang="ko-KR" altLang="en-US" b="1" dirty="0"/>
              <a:t> 검사 영역</a:t>
            </a:r>
            <a:r>
              <a:rPr lang="ko-KR" altLang="en-US" dirty="0"/>
              <a:t>을 집중적으로 대응합니다</a:t>
            </a:r>
            <a:r>
              <a:rPr lang="en-US" altLang="ko-KR" dirty="0"/>
              <a:t>. </a:t>
            </a:r>
            <a:r>
              <a:rPr lang="ko-KR" altLang="en-US" dirty="0"/>
              <a:t>이 분야는 기존 영상진단이나 단백질 마커 대비 </a:t>
            </a:r>
            <a:r>
              <a:rPr lang="ko-KR" altLang="en-US" b="1" dirty="0"/>
              <a:t>가파른 성장세</a:t>
            </a:r>
            <a:r>
              <a:rPr lang="ko-KR" altLang="en-US" dirty="0"/>
              <a:t>를 보이고 있어</a:t>
            </a:r>
            <a:r>
              <a:rPr lang="en-US" altLang="ko-KR" dirty="0"/>
              <a:t>, </a:t>
            </a:r>
            <a:r>
              <a:rPr lang="ko-KR" altLang="en-US" dirty="0"/>
              <a:t>향후 </a:t>
            </a:r>
            <a:r>
              <a:rPr lang="en-US" altLang="ko-KR" dirty="0" err="1"/>
              <a:t>pdPCR</a:t>
            </a:r>
            <a:r>
              <a:rPr lang="en-US" altLang="ko-KR" dirty="0"/>
              <a:t> </a:t>
            </a:r>
            <a:r>
              <a:rPr lang="ko-KR" altLang="en-US" dirty="0"/>
              <a:t>기술의 </a:t>
            </a:r>
            <a:r>
              <a:rPr lang="ko-KR" altLang="en-US" b="1" dirty="0"/>
              <a:t>잠재 고객층</a:t>
            </a:r>
            <a:r>
              <a:rPr lang="ko-KR" altLang="en-US" dirty="0"/>
              <a:t>이 될 것입니다</a:t>
            </a:r>
            <a:r>
              <a:rPr lang="en-US" altLang="ko-KR" dirty="0">
                <a:hlinkClick r:id="rId6"/>
              </a:rPr>
              <a:t>biospace.com</a:t>
            </a:r>
            <a:r>
              <a:rPr lang="en-US" altLang="ko-KR" dirty="0"/>
              <a:t>. </a:t>
            </a:r>
            <a:r>
              <a:rPr lang="ko-KR" altLang="en-US" dirty="0"/>
              <a:t>특히 **순환 종양 </a:t>
            </a:r>
            <a:r>
              <a:rPr lang="en-US" altLang="ko-KR" dirty="0"/>
              <a:t>DNA(ctDNA)**</a:t>
            </a:r>
            <a:r>
              <a:rPr lang="ko-KR" altLang="en-US" dirty="0"/>
              <a:t>를 이용한 혈액 검사 수요가 높아짐에 따라</a:t>
            </a:r>
            <a:r>
              <a:rPr lang="en-US" altLang="ko-KR" dirty="0"/>
              <a:t>, </a:t>
            </a:r>
            <a:r>
              <a:rPr lang="ko-KR" altLang="en-US" b="1" dirty="0"/>
              <a:t>디지털 </a:t>
            </a:r>
            <a:r>
              <a:rPr lang="en-US" altLang="ko-KR" b="1" dirty="0"/>
              <a:t>PCR </a:t>
            </a:r>
            <a:r>
              <a:rPr lang="ko-KR" altLang="en-US" b="1" dirty="0"/>
              <a:t>기반 </a:t>
            </a:r>
            <a:r>
              <a:rPr lang="en-US" altLang="ko-KR" b="1" dirty="0"/>
              <a:t>ctDNA </a:t>
            </a:r>
            <a:r>
              <a:rPr lang="ko-KR" altLang="en-US" b="1" dirty="0"/>
              <a:t>검사</a:t>
            </a:r>
            <a:r>
              <a:rPr lang="ko-KR" altLang="en-US" dirty="0"/>
              <a:t>는 조기 암 진단의 핵심 세그먼트로 부상하고 있습니다</a:t>
            </a:r>
            <a:r>
              <a:rPr lang="en-US" altLang="ko-KR" dirty="0"/>
              <a:t>. </a:t>
            </a:r>
            <a:r>
              <a:rPr lang="ko-KR" altLang="en-US" dirty="0"/>
              <a:t>실제로 </a:t>
            </a:r>
            <a:r>
              <a:rPr lang="ko-KR" altLang="en-US" b="1" dirty="0" err="1"/>
              <a:t>액체생검</a:t>
            </a:r>
            <a:r>
              <a:rPr lang="ko-KR" altLang="en-US" b="1" dirty="0"/>
              <a:t> 부문은 연 </a:t>
            </a:r>
            <a:r>
              <a:rPr lang="en-US" altLang="ko-KR" b="1" dirty="0"/>
              <a:t>20% </a:t>
            </a:r>
            <a:r>
              <a:rPr lang="ko-KR" altLang="en-US" b="1" dirty="0"/>
              <a:t>이상의 높은 성장률</a:t>
            </a:r>
            <a:r>
              <a:rPr lang="ko-KR" altLang="en-US" dirty="0"/>
              <a:t>이 전망되어</a:t>
            </a:r>
            <a:r>
              <a:rPr lang="en-US" altLang="ko-KR" dirty="0">
                <a:hlinkClick r:id="rId8"/>
              </a:rPr>
              <a:t>verifiedmarketreports.com</a:t>
            </a:r>
            <a:r>
              <a:rPr lang="en-US" altLang="ko-KR" dirty="0"/>
              <a:t>, </a:t>
            </a:r>
            <a:r>
              <a:rPr lang="en-US" altLang="ko-KR" dirty="0" err="1"/>
              <a:t>pdPCR</a:t>
            </a:r>
            <a:r>
              <a:rPr lang="en-US" altLang="ko-KR" dirty="0"/>
              <a:t> </a:t>
            </a:r>
            <a:r>
              <a:rPr lang="ko-KR" altLang="en-US" dirty="0"/>
              <a:t>기술이 </a:t>
            </a:r>
            <a:r>
              <a:rPr lang="ko-KR" altLang="en-US" b="1" dirty="0"/>
              <a:t>주소가능 시장</a:t>
            </a:r>
            <a:r>
              <a:rPr lang="ko-KR" altLang="en-US" dirty="0"/>
              <a:t>을 지속 확대할 환경이 조성되고 있습니다</a:t>
            </a:r>
            <a:r>
              <a:rPr lang="en-US" altLang="ko-KR" dirty="0"/>
              <a:t>.</a:t>
            </a:r>
          </a:p>
          <a:p>
            <a:r>
              <a:rPr lang="en-US" altLang="ko-KR" dirty="0" err="1"/>
              <a:t>pdPCR</a:t>
            </a:r>
            <a:r>
              <a:rPr lang="ko-KR" altLang="en-US" dirty="0"/>
              <a:t>이 해당 세부 시장에서 </a:t>
            </a:r>
            <a:r>
              <a:rPr lang="ko-KR" altLang="en-US" b="1" dirty="0"/>
              <a:t>경쟁 우위</a:t>
            </a:r>
            <a:r>
              <a:rPr lang="ko-KR" altLang="en-US" dirty="0"/>
              <a:t>를 바탕으로 </a:t>
            </a:r>
            <a:r>
              <a:rPr lang="ko-KR" altLang="en-US" b="1" dirty="0"/>
              <a:t>진입</a:t>
            </a:r>
            <a:r>
              <a:rPr lang="ko-KR" altLang="en-US" dirty="0"/>
              <a:t>할 가능성도 높습니다</a:t>
            </a:r>
            <a:r>
              <a:rPr lang="en-US" altLang="ko-KR" dirty="0"/>
              <a:t>. </a:t>
            </a:r>
            <a:r>
              <a:rPr lang="ko-KR" altLang="en-US" dirty="0"/>
              <a:t>우선</a:t>
            </a:r>
            <a:r>
              <a:rPr lang="en-US" altLang="ko-KR" dirty="0"/>
              <a:t>, </a:t>
            </a:r>
            <a:r>
              <a:rPr lang="ko-KR" altLang="en-US" dirty="0" err="1"/>
              <a:t>차세대염기서열분석</a:t>
            </a:r>
            <a:r>
              <a:rPr lang="en-US" altLang="ko-KR" dirty="0"/>
              <a:t>(NGS) </a:t>
            </a:r>
            <a:r>
              <a:rPr lang="ko-KR" altLang="en-US" dirty="0"/>
              <a:t>기반 다중 암 검진 대비 </a:t>
            </a:r>
            <a:r>
              <a:rPr lang="ko-KR" altLang="en-US" b="1" dirty="0"/>
              <a:t>비용이 저렴</a:t>
            </a:r>
            <a:r>
              <a:rPr lang="ko-KR" altLang="en-US" dirty="0"/>
              <a:t>하고 장비 운용이 간편하여</a:t>
            </a:r>
            <a:r>
              <a:rPr lang="en-US" altLang="ko-KR" dirty="0"/>
              <a:t>, </a:t>
            </a:r>
            <a:r>
              <a:rPr lang="ko-KR" altLang="en-US" b="1" dirty="0"/>
              <a:t>저비용 대안</a:t>
            </a:r>
            <a:r>
              <a:rPr lang="ko-KR" altLang="en-US" dirty="0"/>
              <a:t>으로서 많은 병원과 검사센터에 도입될 수 있습니다</a:t>
            </a:r>
            <a:r>
              <a:rPr lang="en-US" altLang="ko-KR" dirty="0"/>
              <a:t>. </a:t>
            </a:r>
            <a:r>
              <a:rPr lang="ko-KR" altLang="en-US" b="1" dirty="0"/>
              <a:t>빠른 결과 산출 시간과 비용 효율성</a:t>
            </a:r>
            <a:r>
              <a:rPr lang="ko-KR" altLang="en-US" dirty="0"/>
              <a:t> 측면에서 우수한 </a:t>
            </a:r>
            <a:r>
              <a:rPr lang="en-US" altLang="ko-KR" dirty="0"/>
              <a:t>ctDNA </a:t>
            </a:r>
            <a:r>
              <a:rPr lang="ko-KR" altLang="en-US" dirty="0"/>
              <a:t>분석 기술은 현장에서 선호되며</a:t>
            </a:r>
            <a:r>
              <a:rPr lang="en-US" altLang="ko-KR" dirty="0">
                <a:hlinkClick r:id="rId9"/>
              </a:rPr>
              <a:t>friendsofcancerresearch.org</a:t>
            </a:r>
            <a:r>
              <a:rPr lang="en-US" altLang="ko-KR" dirty="0"/>
              <a:t>, </a:t>
            </a:r>
            <a:r>
              <a:rPr lang="en-US" altLang="ko-KR" dirty="0" err="1"/>
              <a:t>pdPCR</a:t>
            </a:r>
            <a:r>
              <a:rPr lang="ko-KR" altLang="en-US" dirty="0"/>
              <a:t>은 이러한 장점을 갖춰 </a:t>
            </a:r>
            <a:r>
              <a:rPr lang="en-US" altLang="ko-KR" b="1" dirty="0"/>
              <a:t>NGS </a:t>
            </a:r>
            <a:r>
              <a:rPr lang="ko-KR" altLang="en-US" b="1" dirty="0"/>
              <a:t>대비 보급성이 높을 것</a:t>
            </a:r>
            <a:r>
              <a:rPr lang="ko-KR" altLang="en-US" dirty="0"/>
              <a:t>으로 기대됩니다</a:t>
            </a:r>
            <a:r>
              <a:rPr lang="en-US" altLang="ko-KR" dirty="0"/>
              <a:t>. </a:t>
            </a:r>
            <a:r>
              <a:rPr lang="ko-KR" altLang="en-US" dirty="0"/>
              <a:t>또한 </a:t>
            </a:r>
            <a:r>
              <a:rPr lang="en-US" altLang="ko-KR" dirty="0" err="1"/>
              <a:t>pdPCR</a:t>
            </a:r>
            <a:r>
              <a:rPr lang="ko-KR" altLang="en-US" dirty="0"/>
              <a:t>은 </a:t>
            </a:r>
            <a:r>
              <a:rPr lang="ko-KR" altLang="en-US" b="1" dirty="0"/>
              <a:t>높은 민감도</a:t>
            </a:r>
            <a:r>
              <a:rPr lang="ko-KR" altLang="en-US" dirty="0"/>
              <a:t>로 </a:t>
            </a:r>
            <a:r>
              <a:rPr lang="ko-KR" altLang="en-US" dirty="0" err="1"/>
              <a:t>극미량의</a:t>
            </a:r>
            <a:r>
              <a:rPr lang="ko-KR" altLang="en-US" dirty="0"/>
              <a:t> 암 유전자를 검출할 수 있어 조기 단계 암 진단에 적합하고</a:t>
            </a:r>
            <a:r>
              <a:rPr lang="en-US" altLang="ko-KR" dirty="0"/>
              <a:t>, </a:t>
            </a:r>
            <a:r>
              <a:rPr lang="ko-KR" altLang="en-US" dirty="0"/>
              <a:t>향후 기술 발전으로 </a:t>
            </a:r>
            <a:r>
              <a:rPr lang="ko-KR" altLang="en-US" b="1" dirty="0"/>
              <a:t>동시 다중 표적 검사</a:t>
            </a:r>
            <a:r>
              <a:rPr lang="en-US" altLang="ko-KR" dirty="0"/>
              <a:t>(multiplex)</a:t>
            </a:r>
            <a:r>
              <a:rPr lang="ko-KR" altLang="en-US" dirty="0"/>
              <a:t>의 범위도 확대되고 있습니다</a:t>
            </a:r>
            <a:r>
              <a:rPr lang="en-US" altLang="ko-KR" dirty="0">
                <a:hlinkClick r:id="rId9"/>
              </a:rPr>
              <a:t>friendsofcancerresearch.org</a:t>
            </a:r>
            <a:r>
              <a:rPr lang="en-US" altLang="ko-KR" dirty="0"/>
              <a:t>. </a:t>
            </a:r>
            <a:r>
              <a:rPr lang="ko-KR" altLang="en-US" dirty="0"/>
              <a:t>예를 들어 최신 디지털 </a:t>
            </a:r>
            <a:r>
              <a:rPr lang="en-US" altLang="ko-KR" dirty="0"/>
              <a:t>PCR </a:t>
            </a:r>
            <a:r>
              <a:rPr lang="ko-KR" altLang="en-US" dirty="0"/>
              <a:t>장비는 한 번에 </a:t>
            </a:r>
            <a:r>
              <a:rPr lang="ko-KR" altLang="en-US" b="1" dirty="0"/>
              <a:t>여러 유전자 표지자를 병렬로 분석</a:t>
            </a:r>
            <a:r>
              <a:rPr lang="ko-KR" altLang="en-US" dirty="0"/>
              <a:t>할 수 있어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: </a:t>
            </a:r>
            <a:r>
              <a:rPr lang="ko-KR" altLang="en-US" dirty="0" err="1"/>
              <a:t>웰당</a:t>
            </a:r>
            <a:r>
              <a:rPr lang="ko-KR" altLang="en-US" dirty="0"/>
              <a:t> 최대 </a:t>
            </a:r>
            <a:r>
              <a:rPr lang="en-US" altLang="ko-KR" dirty="0"/>
              <a:t>12</a:t>
            </a:r>
            <a:r>
              <a:rPr lang="ko-KR" altLang="en-US" dirty="0"/>
              <a:t>종 표적 검사 등</a:t>
            </a:r>
            <a:r>
              <a:rPr lang="en-US" altLang="ko-KR" dirty="0">
                <a:hlinkClick r:id="rId9"/>
              </a:rPr>
              <a:t>friendsofcancerresearch.org</a:t>
            </a:r>
            <a:r>
              <a:rPr lang="en-US" altLang="ko-KR" dirty="0"/>
              <a:t>), </a:t>
            </a:r>
            <a:r>
              <a:rPr lang="ko-KR" altLang="en-US" b="1" dirty="0"/>
              <a:t>한 번의 검사로 다수 </a:t>
            </a:r>
            <a:r>
              <a:rPr lang="ko-KR" altLang="en-US" b="1" dirty="0" err="1"/>
              <a:t>암종을</a:t>
            </a:r>
            <a:r>
              <a:rPr lang="ko-KR" altLang="en-US" b="1" dirty="0"/>
              <a:t> 커버</a:t>
            </a:r>
            <a:r>
              <a:rPr lang="ko-KR" altLang="en-US" dirty="0"/>
              <a:t>하는 방향으로 발전 중입니다</a:t>
            </a:r>
            <a:r>
              <a:rPr lang="en-US" altLang="ko-KR" dirty="0"/>
              <a:t>. </a:t>
            </a:r>
            <a:r>
              <a:rPr lang="ko-KR" altLang="en-US" dirty="0"/>
              <a:t>이러한 </a:t>
            </a:r>
            <a:r>
              <a:rPr lang="ko-KR" altLang="en-US" b="1" dirty="0"/>
              <a:t>기술적 진보와 범용성</a:t>
            </a:r>
            <a:r>
              <a:rPr lang="ko-KR" altLang="en-US" dirty="0"/>
              <a:t>을 바탕으로</a:t>
            </a:r>
            <a:r>
              <a:rPr lang="en-US" altLang="ko-KR" dirty="0"/>
              <a:t>, </a:t>
            </a:r>
            <a:r>
              <a:rPr lang="en-US" altLang="ko-KR" dirty="0" err="1"/>
              <a:t>pdPCR</a:t>
            </a:r>
            <a:r>
              <a:rPr lang="ko-KR" altLang="en-US" dirty="0"/>
              <a:t>은 기존 경쟁기술 대비 </a:t>
            </a:r>
            <a:r>
              <a:rPr lang="ko-KR" altLang="en-US" b="1" dirty="0"/>
              <a:t>뚜렷한 강점</a:t>
            </a:r>
            <a:r>
              <a:rPr lang="ko-KR" altLang="en-US" dirty="0"/>
              <a:t>을 보여 해당 시장</a:t>
            </a:r>
            <a:r>
              <a:rPr lang="en-US" altLang="ko-KR" dirty="0"/>
              <a:t>(SAM) </a:t>
            </a:r>
            <a:r>
              <a:rPr lang="ko-KR" altLang="en-US" dirty="0"/>
              <a:t>내 **실질적 점유 시장</a:t>
            </a:r>
            <a:r>
              <a:rPr lang="en-US" altLang="ko-KR" dirty="0"/>
              <a:t>(SOM)**</a:t>
            </a:r>
            <a:r>
              <a:rPr lang="ko-KR" altLang="en-US" dirty="0"/>
              <a:t>을 확보할 수 있을 것으로 전망됩니다</a:t>
            </a:r>
            <a:r>
              <a:rPr lang="en-US" altLang="ko-KR" dirty="0"/>
              <a:t>. </a:t>
            </a:r>
            <a:r>
              <a:rPr lang="ko-KR" altLang="en-US" dirty="0"/>
              <a:t>초기에는 전체 조기진단 시장의 일부 니치</a:t>
            </a:r>
            <a:r>
              <a:rPr lang="en-US" altLang="ko-KR" dirty="0"/>
              <a:t>(niche)</a:t>
            </a:r>
            <a:r>
              <a:rPr lang="ko-KR" altLang="en-US" dirty="0"/>
              <a:t>에서 시작하겠지만</a:t>
            </a:r>
            <a:r>
              <a:rPr lang="en-US" altLang="ko-KR" dirty="0"/>
              <a:t>, </a:t>
            </a:r>
            <a:r>
              <a:rPr lang="ko-KR" altLang="en-US" b="1" dirty="0"/>
              <a:t>적용 </a:t>
            </a:r>
            <a:r>
              <a:rPr lang="ko-KR" altLang="en-US" b="1" dirty="0" err="1"/>
              <a:t>암종</a:t>
            </a:r>
            <a:r>
              <a:rPr lang="ko-KR" altLang="en-US" b="1" dirty="0"/>
              <a:t> 확대</a:t>
            </a:r>
            <a:r>
              <a:rPr lang="ko-KR" altLang="en-US" dirty="0"/>
              <a:t>와 </a:t>
            </a:r>
            <a:r>
              <a:rPr lang="ko-KR" altLang="en-US" b="1" dirty="0"/>
              <a:t>가격 경쟁력</a:t>
            </a:r>
            <a:r>
              <a:rPr lang="ko-KR" altLang="en-US" dirty="0"/>
              <a:t>을 무기로 </a:t>
            </a:r>
            <a:r>
              <a:rPr lang="ko-KR" altLang="en-US" b="1" dirty="0"/>
              <a:t>시장 점유율을 점진적으로 확대</a:t>
            </a:r>
            <a:r>
              <a:rPr lang="ko-KR" altLang="en-US" dirty="0"/>
              <a:t>하여 갈 것입니다</a:t>
            </a:r>
            <a:r>
              <a:rPr lang="en-US" altLang="ko-KR" dirty="0"/>
              <a:t>.</a:t>
            </a:r>
          </a:p>
          <a:p>
            <a:r>
              <a:rPr lang="en-US" altLang="ko-KR" b="1" dirty="0"/>
              <a:t>3. </a:t>
            </a:r>
            <a:r>
              <a:rPr lang="en-US" altLang="ko-KR" b="1" dirty="0" err="1"/>
              <a:t>pdPCR</a:t>
            </a:r>
            <a:r>
              <a:rPr lang="en-US" altLang="ko-KR" b="1" dirty="0"/>
              <a:t> </a:t>
            </a:r>
            <a:r>
              <a:rPr lang="ko-KR" altLang="en-US" b="1" dirty="0"/>
              <a:t>장비</a:t>
            </a:r>
            <a:r>
              <a:rPr lang="en-US" altLang="ko-KR" b="1" dirty="0"/>
              <a:t>/</a:t>
            </a:r>
            <a:r>
              <a:rPr lang="ko-KR" altLang="en-US" b="1" dirty="0"/>
              <a:t>소모품 기반 사업 모델과 수익 구조</a:t>
            </a:r>
          </a:p>
          <a:p>
            <a:r>
              <a:rPr lang="en-US" altLang="ko-KR" dirty="0" err="1"/>
              <a:t>pdPCR</a:t>
            </a:r>
            <a:r>
              <a:rPr lang="en-US" altLang="ko-KR" dirty="0"/>
              <a:t> </a:t>
            </a:r>
            <a:r>
              <a:rPr lang="ko-KR" altLang="en-US" dirty="0"/>
              <a:t>기반 사업은 </a:t>
            </a:r>
            <a:r>
              <a:rPr lang="ko-KR" altLang="en-US" b="1" dirty="0"/>
              <a:t>장비 판매 </a:t>
            </a:r>
            <a:r>
              <a:rPr lang="en-US" altLang="ko-KR" b="1" dirty="0"/>
              <a:t>+ </a:t>
            </a:r>
            <a:r>
              <a:rPr lang="ko-KR" altLang="en-US" b="1" dirty="0"/>
              <a:t>소모품 공급</a:t>
            </a:r>
            <a:r>
              <a:rPr lang="ko-KR" altLang="en-US" dirty="0"/>
              <a:t>의 구조로</a:t>
            </a:r>
            <a:r>
              <a:rPr lang="en-US" altLang="ko-KR" dirty="0"/>
              <a:t>, </a:t>
            </a:r>
            <a:r>
              <a:rPr lang="ko-KR" altLang="en-US" dirty="0"/>
              <a:t>이른바 </a:t>
            </a:r>
            <a:r>
              <a:rPr lang="ko-KR" altLang="en-US" b="1" dirty="0"/>
              <a:t>레이저</a:t>
            </a:r>
            <a:r>
              <a:rPr lang="en-US" altLang="ko-KR" b="1" dirty="0"/>
              <a:t>-</a:t>
            </a:r>
            <a:r>
              <a:rPr lang="ko-KR" altLang="en-US" b="1" dirty="0"/>
              <a:t>면도날 모델</a:t>
            </a:r>
            <a:r>
              <a:rPr lang="ko-KR" altLang="en-US" dirty="0"/>
              <a:t>을 따릅니다</a:t>
            </a:r>
            <a:r>
              <a:rPr lang="en-US" altLang="ko-KR" dirty="0"/>
              <a:t>. 1</a:t>
            </a:r>
            <a:r>
              <a:rPr lang="ko-KR" altLang="en-US" dirty="0"/>
              <a:t>대당 </a:t>
            </a:r>
            <a:r>
              <a:rPr lang="ko-KR" altLang="en-US" b="1" dirty="0"/>
              <a:t>장비 가격이 약 </a:t>
            </a:r>
            <a:r>
              <a:rPr lang="en-US" altLang="ko-KR" b="1" dirty="0"/>
              <a:t>2,000</a:t>
            </a:r>
            <a:r>
              <a:rPr lang="ko-KR" altLang="en-US" b="1" dirty="0"/>
              <a:t>만 원</a:t>
            </a:r>
            <a:r>
              <a:rPr lang="ko-KR" altLang="en-US" dirty="0"/>
              <a:t> 수준이고 검사당 </a:t>
            </a:r>
            <a:r>
              <a:rPr lang="ko-KR" altLang="en-US" b="1" dirty="0"/>
              <a:t>소모품 키트 가격이 약 </a:t>
            </a:r>
            <a:r>
              <a:rPr lang="en-US" altLang="ko-KR" b="1" dirty="0"/>
              <a:t>10</a:t>
            </a:r>
            <a:r>
              <a:rPr lang="ko-KR" altLang="en-US" b="1" dirty="0"/>
              <a:t>만 원</a:t>
            </a:r>
            <a:r>
              <a:rPr lang="ko-KR" altLang="en-US" dirty="0"/>
              <a:t>으로 책정된 경우</a:t>
            </a:r>
            <a:r>
              <a:rPr lang="en-US" altLang="ko-KR" dirty="0"/>
              <a:t>, </a:t>
            </a:r>
            <a:r>
              <a:rPr lang="ko-KR" altLang="en-US" b="1" dirty="0"/>
              <a:t>초기에는 장비 판매 매출</a:t>
            </a:r>
            <a:r>
              <a:rPr lang="ko-KR" altLang="en-US" dirty="0"/>
              <a:t>이 발생하고 </a:t>
            </a:r>
            <a:r>
              <a:rPr lang="ko-KR" altLang="en-US" b="1" dirty="0"/>
              <a:t>이후에는 검사 횟수에 비례한 소모품 매출</a:t>
            </a:r>
            <a:r>
              <a:rPr lang="ko-KR" altLang="en-US" dirty="0"/>
              <a:t>이 꾸준히 창출됩니다</a:t>
            </a:r>
            <a:r>
              <a:rPr lang="en-US" altLang="ko-KR" dirty="0"/>
              <a:t>. </a:t>
            </a:r>
            <a:r>
              <a:rPr lang="ko-KR" altLang="en-US" dirty="0"/>
              <a:t>예를 들어 </a:t>
            </a:r>
            <a:r>
              <a:rPr lang="ko-KR" altLang="en-US" b="1" dirty="0"/>
              <a:t>장비 </a:t>
            </a:r>
            <a:r>
              <a:rPr lang="en-US" altLang="ko-KR" b="1" dirty="0"/>
              <a:t>1</a:t>
            </a:r>
            <a:r>
              <a:rPr lang="ko-KR" altLang="en-US" b="1" dirty="0"/>
              <a:t>대가 하루 수십 테스트를 수행</a:t>
            </a:r>
            <a:r>
              <a:rPr lang="ko-KR" altLang="en-US" dirty="0"/>
              <a:t>한다고 가정하면 연간 수백 건 이상의 검사가 가능하며</a:t>
            </a:r>
            <a:r>
              <a:rPr lang="en-US" altLang="ko-KR" dirty="0"/>
              <a:t>, </a:t>
            </a:r>
            <a:r>
              <a:rPr lang="ko-KR" altLang="en-US" dirty="0"/>
              <a:t>이에 따른 </a:t>
            </a:r>
            <a:r>
              <a:rPr lang="ko-KR" altLang="en-US" b="1" dirty="0"/>
              <a:t>연간 소모품 매출</a:t>
            </a:r>
            <a:r>
              <a:rPr lang="ko-KR" altLang="en-US" dirty="0"/>
              <a:t>만 해도 장비 가격을 상회하게 됩니다</a:t>
            </a:r>
            <a:r>
              <a:rPr lang="en-US" altLang="ko-KR" dirty="0"/>
              <a:t>. </a:t>
            </a:r>
            <a:r>
              <a:rPr lang="ko-KR" altLang="en-US" dirty="0"/>
              <a:t>실제로 장비 </a:t>
            </a:r>
            <a:r>
              <a:rPr lang="en-US" altLang="ko-KR" dirty="0"/>
              <a:t>1</a:t>
            </a:r>
            <a:r>
              <a:rPr lang="ko-KR" altLang="en-US" dirty="0"/>
              <a:t>대를 통해 </a:t>
            </a:r>
            <a:r>
              <a:rPr lang="ko-KR" altLang="en-US" b="1" dirty="0"/>
              <a:t>연 </a:t>
            </a:r>
            <a:r>
              <a:rPr lang="en-US" altLang="ko-KR" b="1" dirty="0"/>
              <a:t>500</a:t>
            </a:r>
            <a:r>
              <a:rPr lang="ko-KR" altLang="en-US" b="1" dirty="0"/>
              <a:t>건</a:t>
            </a:r>
            <a:r>
              <a:rPr lang="ko-KR" altLang="en-US" dirty="0"/>
              <a:t>의 검사가 이뤄질 경우 소모품 매출은 </a:t>
            </a:r>
            <a:r>
              <a:rPr lang="en-US" altLang="ko-KR" b="1" dirty="0"/>
              <a:t>5</a:t>
            </a:r>
            <a:r>
              <a:rPr lang="ko-KR" altLang="en-US" b="1" dirty="0"/>
              <a:t>억 원</a:t>
            </a:r>
            <a:r>
              <a:rPr lang="en-US" altLang="ko-KR" dirty="0"/>
              <a:t>(500</a:t>
            </a:r>
            <a:r>
              <a:rPr lang="ko-KR" altLang="en-US" dirty="0"/>
              <a:t>건 </a:t>
            </a:r>
            <a:r>
              <a:rPr lang="en-US" altLang="ko-KR" dirty="0"/>
              <a:t>× 100</a:t>
            </a:r>
            <a:r>
              <a:rPr lang="ko-KR" altLang="en-US" dirty="0"/>
              <a:t>만 원</a:t>
            </a:r>
            <a:r>
              <a:rPr lang="en-US" altLang="ko-KR" dirty="0"/>
              <a:t>)</a:t>
            </a:r>
            <a:r>
              <a:rPr lang="ko-KR" altLang="en-US" dirty="0"/>
              <a:t>으로 장비 가격</a:t>
            </a:r>
            <a:r>
              <a:rPr lang="en-US" altLang="ko-KR" dirty="0"/>
              <a:t>(2</a:t>
            </a:r>
            <a:r>
              <a:rPr lang="ko-KR" altLang="en-US" dirty="0"/>
              <a:t>천만 원</a:t>
            </a:r>
            <a:r>
              <a:rPr lang="en-US" altLang="ko-KR" dirty="0"/>
              <a:t>)</a:t>
            </a:r>
            <a:r>
              <a:rPr lang="ko-KR" altLang="en-US" dirty="0"/>
              <a:t>의 수배에 달합니다</a:t>
            </a:r>
            <a:r>
              <a:rPr lang="en-US" altLang="ko-KR" dirty="0"/>
              <a:t>. </a:t>
            </a:r>
            <a:r>
              <a:rPr lang="ko-KR" altLang="en-US" dirty="0"/>
              <a:t>따라서 </a:t>
            </a:r>
            <a:r>
              <a:rPr lang="ko-KR" altLang="en-US" b="1" dirty="0"/>
              <a:t>장비 보급대수와 활용률</a:t>
            </a:r>
            <a:r>
              <a:rPr lang="ko-KR" altLang="en-US" dirty="0"/>
              <a:t>이 증가할수록 </a:t>
            </a:r>
            <a:r>
              <a:rPr lang="ko-KR" altLang="en-US" b="1" dirty="0"/>
              <a:t>반복 매출</a:t>
            </a:r>
            <a:r>
              <a:rPr lang="ko-KR" altLang="en-US" dirty="0"/>
              <a:t>이 누적되어 </a:t>
            </a:r>
            <a:r>
              <a:rPr lang="ko-KR" altLang="en-US" b="1" dirty="0"/>
              <a:t>매출총액 중 소모품 비중</a:t>
            </a:r>
            <a:r>
              <a:rPr lang="ko-KR" altLang="en-US" dirty="0"/>
              <a:t>이 시간이 지날수록 커지게 됩니다</a:t>
            </a:r>
            <a:r>
              <a:rPr lang="en-US" altLang="ko-KR" dirty="0"/>
              <a:t>. </a:t>
            </a:r>
            <a:r>
              <a:rPr lang="ko-KR" altLang="en-US" dirty="0"/>
              <a:t>기업 입장에서는 </a:t>
            </a:r>
            <a:r>
              <a:rPr lang="ko-KR" altLang="en-US" b="1" dirty="0"/>
              <a:t>초기 설치 기반 확대</a:t>
            </a:r>
            <a:r>
              <a:rPr lang="ko-KR" altLang="en-US" dirty="0"/>
              <a:t>와 </a:t>
            </a:r>
            <a:r>
              <a:rPr lang="ko-KR" altLang="en-US" b="1" dirty="0"/>
              <a:t>검사 활용 증대</a:t>
            </a:r>
            <a:r>
              <a:rPr lang="ko-KR" altLang="en-US" dirty="0"/>
              <a:t>가 매출 성장의 핵심이며</a:t>
            </a:r>
            <a:r>
              <a:rPr lang="en-US" altLang="ko-KR" dirty="0"/>
              <a:t>, </a:t>
            </a:r>
            <a:r>
              <a:rPr lang="ko-KR" altLang="en-US" dirty="0"/>
              <a:t>시장 성장률이 두 자릿수인 점을 감안하면 </a:t>
            </a:r>
            <a:r>
              <a:rPr lang="ko-KR" altLang="en-US" b="1" dirty="0"/>
              <a:t>연평균 높은 성장률</a:t>
            </a:r>
            <a:r>
              <a:rPr lang="ko-KR" altLang="en-US" dirty="0"/>
              <a:t>이 기대됩니다</a:t>
            </a:r>
            <a:r>
              <a:rPr lang="en-US" altLang="ko-KR" dirty="0"/>
              <a:t>. </a:t>
            </a:r>
            <a:r>
              <a:rPr lang="ko-KR" altLang="en-US" dirty="0"/>
              <a:t>특히 조기 암 진단 수요가 늘어나는 </a:t>
            </a:r>
            <a:r>
              <a:rPr lang="en-US" altLang="ko-KR" dirty="0"/>
              <a:t>2025~2030</a:t>
            </a:r>
            <a:r>
              <a:rPr lang="ko-KR" altLang="en-US" dirty="0"/>
              <a:t>년 사이에는 </a:t>
            </a:r>
            <a:r>
              <a:rPr lang="en-US" altLang="ko-KR" dirty="0" err="1"/>
              <a:t>pdPCR</a:t>
            </a:r>
            <a:r>
              <a:rPr lang="en-US" altLang="ko-KR" dirty="0"/>
              <a:t> </a:t>
            </a:r>
            <a:r>
              <a:rPr lang="ko-KR" altLang="en-US" dirty="0"/>
              <a:t>관련 </a:t>
            </a:r>
            <a:r>
              <a:rPr lang="ko-KR" altLang="en-US" b="1" dirty="0"/>
              <a:t>연간 매출이 두 자릿수 이상으로 급성장</a:t>
            </a:r>
            <a:r>
              <a:rPr lang="ko-KR" altLang="en-US" dirty="0"/>
              <a:t>하고</a:t>
            </a:r>
            <a:r>
              <a:rPr lang="en-US" altLang="ko-KR" dirty="0"/>
              <a:t>, </a:t>
            </a:r>
            <a:r>
              <a:rPr lang="ko-KR" altLang="en-US" dirty="0"/>
              <a:t>이후에도 전체 시장 </a:t>
            </a:r>
            <a:r>
              <a:rPr lang="en-US" altLang="ko-KR" dirty="0"/>
              <a:t>CAGR(</a:t>
            </a:r>
            <a:r>
              <a:rPr lang="ko-KR" altLang="en-US" dirty="0"/>
              <a:t>약 </a:t>
            </a:r>
            <a:r>
              <a:rPr lang="en-US" altLang="ko-KR" dirty="0"/>
              <a:t>15%)</a:t>
            </a:r>
            <a:r>
              <a:rPr lang="ko-KR" altLang="en-US" dirty="0"/>
              <a:t>에 준하는 꾸준한 성장세를 이어갈 전망입니다</a:t>
            </a:r>
            <a:r>
              <a:rPr lang="en-US" altLang="ko-KR" dirty="0"/>
              <a:t>.</a:t>
            </a:r>
          </a:p>
          <a:p>
            <a:r>
              <a:rPr lang="ko-KR" altLang="en-US" b="1" dirty="0"/>
              <a:t>시나리오별 매출 전망 예시 </a:t>
            </a:r>
            <a:r>
              <a:rPr lang="en-US" altLang="ko-KR" b="1" dirty="0"/>
              <a:t>(</a:t>
            </a:r>
            <a:r>
              <a:rPr lang="ko-KR" altLang="en-US" b="1" dirty="0"/>
              <a:t>연간 기준</a:t>
            </a:r>
            <a:r>
              <a:rPr lang="en-US" altLang="ko-KR" b="1" dirty="0"/>
              <a:t>)</a:t>
            </a:r>
            <a:r>
              <a:rPr lang="en-US" altLang="ko-KR" dirty="0"/>
              <a:t>: </a:t>
            </a:r>
            <a:r>
              <a:rPr lang="ko-KR" altLang="en-US" dirty="0"/>
              <a:t>향후 </a:t>
            </a:r>
            <a:r>
              <a:rPr lang="en-US" altLang="ko-KR" dirty="0" err="1"/>
              <a:t>pdPCR</a:t>
            </a:r>
            <a:r>
              <a:rPr lang="en-US" altLang="ko-KR" dirty="0"/>
              <a:t> </a:t>
            </a:r>
            <a:r>
              <a:rPr lang="ko-KR" altLang="en-US" dirty="0"/>
              <a:t>제품의 보급 속도에 따라 </a:t>
            </a:r>
            <a:r>
              <a:rPr lang="ko-KR" altLang="en-US" b="1" dirty="0"/>
              <a:t>보수적</a:t>
            </a:r>
            <a:r>
              <a:rPr lang="en-US" altLang="ko-KR" b="1" dirty="0"/>
              <a:t>/</a:t>
            </a:r>
            <a:r>
              <a:rPr lang="ko-KR" altLang="en-US" b="1" dirty="0"/>
              <a:t>기준</a:t>
            </a:r>
            <a:r>
              <a:rPr lang="en-US" altLang="ko-KR" b="1" dirty="0"/>
              <a:t>/</a:t>
            </a:r>
            <a:r>
              <a:rPr lang="ko-KR" altLang="en-US" b="1" dirty="0"/>
              <a:t>공격적</a:t>
            </a:r>
            <a:r>
              <a:rPr lang="ko-KR" altLang="en-US" dirty="0"/>
              <a:t> 시나리오로 나눠 매출을 추정하면 다음과 같습니다 </a:t>
            </a:r>
            <a:r>
              <a:rPr lang="en-US" altLang="ko-KR" dirty="0"/>
              <a:t>(2030</a:t>
            </a:r>
            <a:r>
              <a:rPr lang="ko-KR" altLang="en-US" dirty="0"/>
              <a:t>년 기준</a:t>
            </a:r>
            <a:r>
              <a:rPr lang="en-US" altLang="ko-KR" dirty="0"/>
              <a:t>):</a:t>
            </a:r>
          </a:p>
          <a:p>
            <a:r>
              <a:rPr lang="ko-KR" altLang="en-US" b="1" dirty="0"/>
              <a:t>보수적 시나리오</a:t>
            </a:r>
            <a:r>
              <a:rPr lang="en-US" altLang="ko-KR" b="1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pdPCR</a:t>
            </a:r>
            <a:r>
              <a:rPr lang="en-US" altLang="ko-KR" dirty="0"/>
              <a:t> </a:t>
            </a:r>
            <a:r>
              <a:rPr lang="ko-KR" altLang="en-US" dirty="0"/>
              <a:t>기술이 </a:t>
            </a:r>
            <a:r>
              <a:rPr lang="ko-KR" altLang="en-US" b="1" dirty="0"/>
              <a:t>전체 </a:t>
            </a:r>
            <a:r>
              <a:rPr lang="en-US" altLang="ko-KR" b="1" dirty="0"/>
              <a:t>TAM</a:t>
            </a:r>
            <a:r>
              <a:rPr lang="ko-KR" altLang="en-US" b="1" dirty="0"/>
              <a:t>의 약 </a:t>
            </a:r>
            <a:r>
              <a:rPr lang="en-US" altLang="ko-KR" b="1" dirty="0"/>
              <a:t>5%</a:t>
            </a:r>
            <a:r>
              <a:rPr lang="ko-KR" altLang="en-US" dirty="0"/>
              <a:t> 수준만 점유하는 느린 보급을 가정</a:t>
            </a:r>
            <a:r>
              <a:rPr lang="en-US" altLang="ko-KR" dirty="0"/>
              <a:t>. 2030</a:t>
            </a:r>
            <a:r>
              <a:rPr lang="ko-KR" altLang="en-US" dirty="0"/>
              <a:t>년경까지 </a:t>
            </a:r>
            <a:r>
              <a:rPr lang="ko-KR" altLang="en-US" b="1" dirty="0"/>
              <a:t>전 세계 약 </a:t>
            </a:r>
            <a:r>
              <a:rPr lang="en-US" altLang="ko-KR" b="1" dirty="0"/>
              <a:t>300</a:t>
            </a:r>
            <a:r>
              <a:rPr lang="ko-KR" altLang="en-US" b="1" dirty="0"/>
              <a:t>대</a:t>
            </a:r>
            <a:r>
              <a:rPr lang="ko-KR" altLang="en-US" dirty="0"/>
              <a:t>의 장비 설치</a:t>
            </a:r>
            <a:r>
              <a:rPr lang="en-US" altLang="ko-KR" dirty="0"/>
              <a:t>, </a:t>
            </a:r>
            <a:r>
              <a:rPr lang="ko-KR" altLang="en-US" dirty="0"/>
              <a:t>연간 </a:t>
            </a:r>
            <a:r>
              <a:rPr lang="ko-KR" altLang="en-US" b="1" dirty="0"/>
              <a:t>약 </a:t>
            </a:r>
            <a:r>
              <a:rPr lang="en-US" altLang="ko-KR" b="1" dirty="0"/>
              <a:t>30</a:t>
            </a:r>
            <a:r>
              <a:rPr lang="ko-KR" altLang="en-US" b="1" dirty="0"/>
              <a:t>만 건</a:t>
            </a:r>
            <a:r>
              <a:rPr lang="ko-KR" altLang="en-US" dirty="0"/>
              <a:t>의 검사가 이루어져 </a:t>
            </a:r>
            <a:r>
              <a:rPr lang="ko-KR" altLang="en-US" b="1" dirty="0"/>
              <a:t>연간 매출 약 </a:t>
            </a:r>
            <a:r>
              <a:rPr lang="en-US" altLang="ko-KR" b="1" dirty="0"/>
              <a:t>310</a:t>
            </a:r>
            <a:r>
              <a:rPr lang="ko-KR" altLang="en-US" b="1" dirty="0"/>
              <a:t>억 원</a:t>
            </a:r>
            <a:r>
              <a:rPr lang="ko-KR" altLang="en-US" dirty="0"/>
              <a:t> 규모를 달성할 것으로 추산됩니다 </a:t>
            </a:r>
            <a:r>
              <a:rPr lang="en-US" altLang="ko-KR" dirty="0"/>
              <a:t>(</a:t>
            </a:r>
            <a:r>
              <a:rPr lang="ko-KR" altLang="en-US" dirty="0"/>
              <a:t>장비 판매 매출 </a:t>
            </a:r>
            <a:r>
              <a:rPr lang="en-US" altLang="ko-KR" dirty="0"/>
              <a:t>~10</a:t>
            </a:r>
            <a:r>
              <a:rPr lang="ko-KR" altLang="en-US" dirty="0"/>
              <a:t>억 </a:t>
            </a:r>
            <a:r>
              <a:rPr lang="en-US" altLang="ko-KR" dirty="0"/>
              <a:t>+ </a:t>
            </a:r>
            <a:r>
              <a:rPr lang="ko-KR" altLang="en-US" dirty="0"/>
              <a:t>소모품 매출 </a:t>
            </a:r>
            <a:r>
              <a:rPr lang="en-US" altLang="ko-KR" dirty="0"/>
              <a:t>~300</a:t>
            </a:r>
            <a:r>
              <a:rPr lang="ko-KR" altLang="en-US" dirty="0"/>
              <a:t>억</a:t>
            </a:r>
            <a:r>
              <a:rPr lang="en-US" altLang="ko-KR" dirty="0"/>
              <a:t>).</a:t>
            </a:r>
          </a:p>
          <a:p>
            <a:r>
              <a:rPr lang="ko-KR" altLang="en-US" b="1" dirty="0"/>
              <a:t>기준 시나리오</a:t>
            </a:r>
            <a:r>
              <a:rPr lang="en-US" altLang="ko-KR" b="1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pdPCR</a:t>
            </a:r>
            <a:r>
              <a:rPr lang="ko-KR" altLang="en-US" dirty="0"/>
              <a:t>이 **</a:t>
            </a:r>
            <a:r>
              <a:rPr lang="en-US" altLang="ko-KR" dirty="0"/>
              <a:t>TAM</a:t>
            </a:r>
            <a:r>
              <a:rPr lang="ko-KR" altLang="en-US" dirty="0"/>
              <a:t>의 약 </a:t>
            </a:r>
            <a:r>
              <a:rPr lang="en-US" altLang="ko-KR" dirty="0"/>
              <a:t>15%**</a:t>
            </a:r>
            <a:r>
              <a:rPr lang="ko-KR" altLang="en-US" dirty="0"/>
              <a:t>를 점유하는 중간 수준 보급</a:t>
            </a:r>
            <a:r>
              <a:rPr lang="en-US" altLang="ko-KR" dirty="0"/>
              <a:t>. 2030</a:t>
            </a:r>
            <a:r>
              <a:rPr lang="ko-KR" altLang="en-US" dirty="0"/>
              <a:t>년경 </a:t>
            </a:r>
            <a:r>
              <a:rPr lang="ko-KR" altLang="en-US" b="1" dirty="0"/>
              <a:t>약 </a:t>
            </a:r>
            <a:r>
              <a:rPr lang="en-US" altLang="ko-KR" b="1" dirty="0"/>
              <a:t>900</a:t>
            </a:r>
            <a:r>
              <a:rPr lang="ko-KR" altLang="en-US" b="1" dirty="0"/>
              <a:t>대</a:t>
            </a:r>
            <a:r>
              <a:rPr lang="ko-KR" altLang="en-US" dirty="0"/>
              <a:t> 누적 설치</a:t>
            </a:r>
            <a:r>
              <a:rPr lang="en-US" altLang="ko-KR" dirty="0"/>
              <a:t>, </a:t>
            </a:r>
            <a:r>
              <a:rPr lang="ko-KR" altLang="en-US" dirty="0"/>
              <a:t>연 </a:t>
            </a:r>
            <a:r>
              <a:rPr lang="en-US" altLang="ko-KR" b="1" dirty="0"/>
              <a:t>90</a:t>
            </a:r>
            <a:r>
              <a:rPr lang="ko-KR" altLang="en-US" b="1" dirty="0"/>
              <a:t>만 건</a:t>
            </a:r>
            <a:r>
              <a:rPr lang="ko-KR" altLang="en-US" dirty="0"/>
              <a:t> 정도 검사 수행 시 </a:t>
            </a:r>
            <a:r>
              <a:rPr lang="ko-KR" altLang="en-US" b="1" dirty="0"/>
              <a:t>연 매출 약 </a:t>
            </a:r>
            <a:r>
              <a:rPr lang="en-US" altLang="ko-KR" b="1" dirty="0"/>
              <a:t>930</a:t>
            </a:r>
            <a:r>
              <a:rPr lang="ko-KR" altLang="en-US" b="1" dirty="0"/>
              <a:t>억 원</a:t>
            </a:r>
            <a:r>
              <a:rPr lang="ko-KR" altLang="en-US" dirty="0"/>
              <a:t>으로 성장할 수 있습니다 </a:t>
            </a:r>
            <a:r>
              <a:rPr lang="en-US" altLang="ko-KR" dirty="0"/>
              <a:t>(</a:t>
            </a:r>
            <a:r>
              <a:rPr lang="ko-KR" altLang="en-US" dirty="0"/>
              <a:t>장비매출 </a:t>
            </a:r>
            <a:r>
              <a:rPr lang="en-US" altLang="ko-KR" dirty="0"/>
              <a:t>~30</a:t>
            </a:r>
            <a:r>
              <a:rPr lang="ko-KR" altLang="en-US" dirty="0"/>
              <a:t>억 </a:t>
            </a:r>
            <a:r>
              <a:rPr lang="en-US" altLang="ko-KR" dirty="0"/>
              <a:t>+ </a:t>
            </a:r>
            <a:r>
              <a:rPr lang="ko-KR" altLang="en-US" dirty="0"/>
              <a:t>소모품 </a:t>
            </a:r>
            <a:r>
              <a:rPr lang="en-US" altLang="ko-KR" dirty="0"/>
              <a:t>~900</a:t>
            </a:r>
            <a:r>
              <a:rPr lang="ko-KR" altLang="en-US" dirty="0"/>
              <a:t>억</a:t>
            </a:r>
            <a:r>
              <a:rPr lang="en-US" altLang="ko-KR" dirty="0"/>
              <a:t>).</a:t>
            </a:r>
          </a:p>
          <a:p>
            <a:r>
              <a:rPr lang="ko-KR" altLang="en-US" b="1" dirty="0"/>
              <a:t>공격적 시나리오</a:t>
            </a:r>
            <a:r>
              <a:rPr lang="en-US" altLang="ko-KR" b="1" dirty="0"/>
              <a:t>:</a:t>
            </a:r>
            <a:r>
              <a:rPr lang="ko-KR" altLang="en-US" dirty="0"/>
              <a:t> </a:t>
            </a:r>
            <a:r>
              <a:rPr lang="en-US" altLang="ko-KR" dirty="0" err="1"/>
              <a:t>pdPCR</a:t>
            </a:r>
            <a:r>
              <a:rPr lang="ko-KR" altLang="en-US" dirty="0"/>
              <a:t>이 </a:t>
            </a:r>
            <a:r>
              <a:rPr lang="en-US" altLang="ko-KR" b="1" dirty="0"/>
              <a:t>TAM</a:t>
            </a:r>
            <a:r>
              <a:rPr lang="ko-KR" altLang="en-US" b="1" dirty="0"/>
              <a:t>의 </a:t>
            </a:r>
            <a:r>
              <a:rPr lang="en-US" altLang="ko-KR" b="1" dirty="0"/>
              <a:t>30% </a:t>
            </a:r>
            <a:r>
              <a:rPr lang="ko-KR" altLang="en-US" b="1" dirty="0"/>
              <a:t>이상</a:t>
            </a:r>
            <a:r>
              <a:rPr lang="ko-KR" altLang="en-US" dirty="0"/>
              <a:t>을 차지하며 </a:t>
            </a:r>
            <a:r>
              <a:rPr lang="ko-KR" altLang="en-US" b="1" dirty="0"/>
              <a:t>광범위 채택</a:t>
            </a:r>
            <a:r>
              <a:rPr lang="ko-KR" altLang="en-US" dirty="0"/>
              <a:t>되는 경우</a:t>
            </a:r>
            <a:r>
              <a:rPr lang="en-US" altLang="ko-KR" dirty="0"/>
              <a:t>. 2030</a:t>
            </a:r>
            <a:r>
              <a:rPr lang="ko-KR" altLang="en-US" dirty="0"/>
              <a:t>년까지 </a:t>
            </a:r>
            <a:r>
              <a:rPr lang="ko-KR" altLang="en-US" b="1" dirty="0"/>
              <a:t>약 </a:t>
            </a:r>
            <a:r>
              <a:rPr lang="en-US" altLang="ko-KR" b="1" dirty="0"/>
              <a:t>1,800</a:t>
            </a:r>
            <a:r>
              <a:rPr lang="ko-KR" altLang="en-US" b="1" dirty="0"/>
              <a:t>대</a:t>
            </a:r>
            <a:r>
              <a:rPr lang="ko-KR" altLang="en-US" dirty="0"/>
              <a:t> 장비 보급되고 연 </a:t>
            </a:r>
            <a:r>
              <a:rPr lang="en-US" altLang="ko-KR" b="1" dirty="0"/>
              <a:t>180</a:t>
            </a:r>
            <a:r>
              <a:rPr lang="ko-KR" altLang="en-US" b="1" dirty="0"/>
              <a:t>만 건</a:t>
            </a:r>
            <a:r>
              <a:rPr lang="ko-KR" altLang="en-US" dirty="0"/>
              <a:t> 검사 수행을 가정하면 </a:t>
            </a:r>
            <a:r>
              <a:rPr lang="ko-KR" altLang="en-US" b="1" dirty="0"/>
              <a:t>연간 매출 약 </a:t>
            </a:r>
            <a:r>
              <a:rPr lang="en-US" altLang="ko-KR" b="1" dirty="0"/>
              <a:t>1,860</a:t>
            </a:r>
            <a:r>
              <a:rPr lang="ko-KR" altLang="en-US" b="1" dirty="0"/>
              <a:t>억 원</a:t>
            </a:r>
            <a:r>
              <a:rPr lang="ko-KR" altLang="en-US" dirty="0"/>
              <a:t> 규모까지 확대 가능합니다 </a:t>
            </a:r>
            <a:r>
              <a:rPr lang="en-US" altLang="ko-KR" dirty="0"/>
              <a:t>(</a:t>
            </a:r>
            <a:r>
              <a:rPr lang="ko-KR" altLang="en-US" dirty="0"/>
              <a:t>장비매출 </a:t>
            </a:r>
            <a:r>
              <a:rPr lang="en-US" altLang="ko-KR" dirty="0"/>
              <a:t>~60</a:t>
            </a:r>
            <a:r>
              <a:rPr lang="ko-KR" altLang="en-US" dirty="0"/>
              <a:t>억 </a:t>
            </a:r>
            <a:r>
              <a:rPr lang="en-US" altLang="ko-KR" dirty="0"/>
              <a:t>+ </a:t>
            </a:r>
            <a:r>
              <a:rPr lang="ko-KR" altLang="en-US" dirty="0"/>
              <a:t>소모품 </a:t>
            </a:r>
            <a:r>
              <a:rPr lang="en-US" altLang="ko-KR" dirty="0"/>
              <a:t>~1,800</a:t>
            </a:r>
            <a:r>
              <a:rPr lang="ko-KR" altLang="en-US" dirty="0"/>
              <a:t>억</a:t>
            </a:r>
            <a:r>
              <a:rPr lang="en-US" altLang="ko-KR" dirty="0"/>
              <a:t>).</a:t>
            </a:r>
          </a:p>
          <a:p>
            <a:r>
              <a:rPr lang="en-US" altLang="ko-KR" i="1" dirty="0"/>
              <a:t>(</a:t>
            </a:r>
            <a:r>
              <a:rPr lang="ko-KR" altLang="en-US" i="1" dirty="0"/>
              <a:t>상기 시나리오는 </a:t>
            </a:r>
            <a:r>
              <a:rPr lang="ko-KR" altLang="en-US" b="1" i="1" dirty="0"/>
              <a:t>장비 </a:t>
            </a:r>
            <a:r>
              <a:rPr lang="en-US" altLang="ko-KR" b="1" i="1" dirty="0"/>
              <a:t>1</a:t>
            </a:r>
            <a:r>
              <a:rPr lang="ko-KR" altLang="en-US" b="1" i="1" dirty="0"/>
              <a:t>대당 연 </a:t>
            </a:r>
            <a:r>
              <a:rPr lang="en-US" altLang="ko-KR" b="1" i="1" dirty="0"/>
              <a:t>1</a:t>
            </a:r>
            <a:r>
              <a:rPr lang="ko-KR" altLang="en-US" b="1" i="1" dirty="0"/>
              <a:t>천 건 내외</a:t>
            </a:r>
            <a:r>
              <a:rPr lang="ko-KR" altLang="en-US" i="1" dirty="0"/>
              <a:t> 검사 수행</a:t>
            </a:r>
            <a:r>
              <a:rPr lang="en-US" altLang="ko-KR" i="1" dirty="0"/>
              <a:t>, </a:t>
            </a:r>
            <a:r>
              <a:rPr lang="en-US" altLang="ko-KR" b="1" i="1" dirty="0"/>
              <a:t>2030</a:t>
            </a:r>
            <a:r>
              <a:rPr lang="ko-KR" altLang="en-US" b="1" i="1" dirty="0"/>
              <a:t>년 </a:t>
            </a:r>
            <a:r>
              <a:rPr lang="en-US" altLang="ko-KR" b="1" i="1" dirty="0"/>
              <a:t>TAM </a:t>
            </a:r>
            <a:r>
              <a:rPr lang="ko-KR" altLang="en-US" b="1" i="1" dirty="0"/>
              <a:t>약 </a:t>
            </a:r>
            <a:r>
              <a:rPr lang="en-US" altLang="ko-KR" b="1" i="1" dirty="0"/>
              <a:t>3</a:t>
            </a:r>
            <a:r>
              <a:rPr lang="ko-KR" altLang="en-US" b="1" i="1" dirty="0"/>
              <a:t>조 원</a:t>
            </a:r>
            <a:r>
              <a:rPr lang="ko-KR" altLang="en-US" i="1" dirty="0"/>
              <a:t> 대비 </a:t>
            </a:r>
            <a:r>
              <a:rPr lang="en-US" altLang="ko-KR" i="1" dirty="0" err="1"/>
              <a:t>pdPCR</a:t>
            </a:r>
            <a:r>
              <a:rPr lang="en-US" altLang="ko-KR" i="1" dirty="0"/>
              <a:t> </a:t>
            </a:r>
            <a:r>
              <a:rPr lang="ko-KR" altLang="en-US" i="1" dirty="0"/>
              <a:t>점유율 차이 등을 고려한 </a:t>
            </a:r>
            <a:r>
              <a:rPr lang="ko-KR" altLang="en-US" b="1" i="1" dirty="0"/>
              <a:t>내부 추정치</a:t>
            </a:r>
            <a:r>
              <a:rPr lang="ko-KR" altLang="en-US" i="1" dirty="0"/>
              <a:t>입니다</a:t>
            </a:r>
            <a:r>
              <a:rPr lang="en-US" altLang="ko-KR" i="1" dirty="0"/>
              <a:t>. </a:t>
            </a:r>
            <a:r>
              <a:rPr lang="ko-KR" altLang="en-US" i="1" dirty="0"/>
              <a:t>실제 매출은 시장환경과 기술채택 속도에 따라 달라질 수 있습니다</a:t>
            </a:r>
            <a:r>
              <a:rPr lang="en-US" altLang="ko-KR" i="1" dirty="0"/>
              <a:t>.)</a:t>
            </a:r>
            <a:endParaRPr lang="ko-KR" altLang="en-US" dirty="0"/>
          </a:p>
          <a:p>
            <a:r>
              <a:rPr lang="ko-KR" altLang="en-US" dirty="0"/>
              <a:t>이처럼 </a:t>
            </a:r>
            <a:r>
              <a:rPr lang="en-US" altLang="ko-KR" b="1" dirty="0" err="1"/>
              <a:t>pdPCR</a:t>
            </a:r>
            <a:r>
              <a:rPr lang="en-US" altLang="ko-KR" b="1" dirty="0"/>
              <a:t> </a:t>
            </a:r>
            <a:r>
              <a:rPr lang="ko-KR" altLang="en-US" b="1" dirty="0"/>
              <a:t>장비 판매대수 증가</a:t>
            </a:r>
            <a:r>
              <a:rPr lang="ko-KR" altLang="en-US" dirty="0"/>
              <a:t>와 </a:t>
            </a:r>
            <a:r>
              <a:rPr lang="ko-KR" altLang="en-US" b="1" dirty="0" err="1"/>
              <a:t>검사량</a:t>
            </a:r>
            <a:r>
              <a:rPr lang="ko-KR" altLang="en-US" b="1" dirty="0"/>
              <a:t> 증대</a:t>
            </a:r>
            <a:r>
              <a:rPr lang="ko-KR" altLang="en-US" dirty="0"/>
              <a:t>에 힘입어</a:t>
            </a:r>
            <a:r>
              <a:rPr lang="en-US" altLang="ko-KR" dirty="0"/>
              <a:t>, </a:t>
            </a:r>
            <a:r>
              <a:rPr lang="ko-KR" altLang="en-US" b="1" dirty="0"/>
              <a:t>매출의 고성장 잠재력</a:t>
            </a:r>
            <a:r>
              <a:rPr lang="ko-KR" altLang="en-US" dirty="0"/>
              <a:t>을 확인할 수 있습니다</a:t>
            </a:r>
            <a:r>
              <a:rPr lang="en-US" altLang="ko-KR" dirty="0"/>
              <a:t>. </a:t>
            </a:r>
            <a:r>
              <a:rPr lang="ko-KR" altLang="en-US" dirty="0"/>
              <a:t>초기에는 낮은 기반에서 시작하지만</a:t>
            </a:r>
            <a:r>
              <a:rPr lang="en-US" altLang="ko-KR" dirty="0"/>
              <a:t>, </a:t>
            </a:r>
            <a:r>
              <a:rPr lang="ko-KR" altLang="en-US" dirty="0"/>
              <a:t>연평균 성장률로 보면 </a:t>
            </a:r>
            <a:r>
              <a:rPr lang="ko-KR" altLang="en-US" b="1" dirty="0"/>
              <a:t>보수적 시나리오도 연 </a:t>
            </a:r>
            <a:r>
              <a:rPr lang="en-US" altLang="ko-KR" b="1" dirty="0"/>
              <a:t>50% </a:t>
            </a:r>
            <a:r>
              <a:rPr lang="ko-KR" altLang="en-US" b="1" dirty="0"/>
              <a:t>이상의 성장세</a:t>
            </a:r>
            <a:r>
              <a:rPr lang="ko-KR" altLang="en-US" dirty="0"/>
              <a:t>를 보여 </a:t>
            </a:r>
            <a:r>
              <a:rPr lang="en-US" altLang="ko-KR" dirty="0"/>
              <a:t>2030</a:t>
            </a:r>
            <a:r>
              <a:rPr lang="ko-KR" altLang="en-US" dirty="0"/>
              <a:t>년에는 수백억 원대 매출에 이를 전망이며</a:t>
            </a:r>
            <a:r>
              <a:rPr lang="en-US" altLang="ko-KR" dirty="0"/>
              <a:t>, </a:t>
            </a:r>
            <a:r>
              <a:rPr lang="ko-KR" altLang="en-US" b="1" dirty="0"/>
              <a:t>공격적 시나리오에서는 </a:t>
            </a:r>
            <a:r>
              <a:rPr lang="en-US" altLang="ko-KR" b="1" dirty="0"/>
              <a:t>2030</a:t>
            </a:r>
            <a:r>
              <a:rPr lang="ko-KR" altLang="en-US" b="1" dirty="0"/>
              <a:t>년경 매출 </a:t>
            </a:r>
            <a:r>
              <a:rPr lang="en-US" altLang="ko-KR" b="1" dirty="0"/>
              <a:t>1</a:t>
            </a:r>
            <a:r>
              <a:rPr lang="ko-KR" altLang="en-US" b="1" dirty="0"/>
              <a:t>천억 원대를 넘어</a:t>
            </a:r>
            <a:r>
              <a:rPr lang="ko-KR" altLang="en-US" dirty="0"/>
              <a:t> 본격적인 수익 창출 단계에 접어들 수 있을 것으로 예측됩니다</a:t>
            </a:r>
            <a:r>
              <a:rPr lang="en-US" altLang="ko-KR" dirty="0"/>
              <a:t>. </a:t>
            </a:r>
            <a:r>
              <a:rPr lang="ko-KR" altLang="en-US" dirty="0"/>
              <a:t>특히 소모품 매출의 </a:t>
            </a:r>
            <a:r>
              <a:rPr lang="ko-KR" altLang="en-US" b="1" dirty="0"/>
              <a:t>반복성과 안정성</a:t>
            </a:r>
            <a:r>
              <a:rPr lang="ko-KR" altLang="en-US" dirty="0"/>
              <a:t>으로 인해 </a:t>
            </a:r>
            <a:r>
              <a:rPr lang="ko-KR" altLang="en-US" b="1" dirty="0"/>
              <a:t>매출이 누적 성장</a:t>
            </a:r>
            <a:r>
              <a:rPr lang="ko-KR" altLang="en-US" dirty="0"/>
              <a:t>하는 구조이므로</a:t>
            </a:r>
            <a:r>
              <a:rPr lang="en-US" altLang="ko-KR" dirty="0"/>
              <a:t>, </a:t>
            </a:r>
            <a:r>
              <a:rPr lang="ko-KR" altLang="en-US" b="1" dirty="0"/>
              <a:t>시장점유 확대에 따른 수익 기여도</a:t>
            </a:r>
            <a:r>
              <a:rPr lang="ko-KR" altLang="en-US" dirty="0"/>
              <a:t>는 시간이 지날수록 가파르게 증가할 것입니다</a:t>
            </a:r>
            <a:r>
              <a:rPr lang="en-US" altLang="ko-KR" dirty="0"/>
              <a:t>.</a:t>
            </a:r>
          </a:p>
          <a:p>
            <a:r>
              <a:rPr lang="en-US" altLang="ko-KR" b="1" dirty="0"/>
              <a:t>4. </a:t>
            </a:r>
            <a:r>
              <a:rPr lang="en-US" altLang="ko-KR" b="1" dirty="0" err="1"/>
              <a:t>pdPCR</a:t>
            </a:r>
            <a:r>
              <a:rPr lang="ko-KR" altLang="en-US" b="1" dirty="0"/>
              <a:t>의 채택 가능성이 높은 이유 </a:t>
            </a:r>
            <a:r>
              <a:rPr lang="en-US" altLang="ko-KR" b="1" dirty="0"/>
              <a:t>(</a:t>
            </a:r>
            <a:r>
              <a:rPr lang="ko-KR" altLang="en-US" b="1" dirty="0"/>
              <a:t>기술</a:t>
            </a:r>
            <a:r>
              <a:rPr lang="en-US" altLang="ko-KR" b="1" dirty="0"/>
              <a:t>·</a:t>
            </a:r>
            <a:r>
              <a:rPr lang="ko-KR" altLang="en-US" b="1" dirty="0"/>
              <a:t>비용</a:t>
            </a:r>
            <a:r>
              <a:rPr lang="en-US" altLang="ko-KR" b="1" dirty="0"/>
              <a:t>·</a:t>
            </a:r>
            <a:r>
              <a:rPr lang="ko-KR" altLang="en-US" b="1" dirty="0"/>
              <a:t>속도 우위</a:t>
            </a:r>
            <a:r>
              <a:rPr lang="en-US" altLang="ko-KR" b="1" dirty="0"/>
              <a:t>)</a:t>
            </a:r>
          </a:p>
          <a:p>
            <a:r>
              <a:rPr lang="en-US" altLang="ko-KR" dirty="0" err="1"/>
              <a:t>pdPCR</a:t>
            </a:r>
            <a:r>
              <a:rPr lang="en-US" altLang="ko-KR" dirty="0"/>
              <a:t> </a:t>
            </a:r>
            <a:r>
              <a:rPr lang="ko-KR" altLang="en-US" dirty="0"/>
              <a:t>기술이 기존 </a:t>
            </a: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및 기타 경쟁 진단기술 대비 갖는 </a:t>
            </a:r>
            <a:r>
              <a:rPr lang="ko-KR" altLang="en-US" b="1" dirty="0"/>
              <a:t>우위 요소</a:t>
            </a:r>
            <a:r>
              <a:rPr lang="ko-KR" altLang="en-US" dirty="0"/>
              <a:t>는 다음과 같습니다</a:t>
            </a:r>
            <a:r>
              <a:rPr lang="en-US" altLang="ko-KR" dirty="0"/>
              <a:t>:</a:t>
            </a:r>
          </a:p>
          <a:p>
            <a:r>
              <a:rPr lang="ko-KR" altLang="en-US" b="1" dirty="0"/>
              <a:t>높은 민감도와 정확도</a:t>
            </a:r>
            <a:r>
              <a:rPr lang="en-US" altLang="ko-KR" dirty="0"/>
              <a:t>: </a:t>
            </a:r>
            <a:r>
              <a:rPr lang="ko-KR" altLang="en-US" dirty="0"/>
              <a:t>디지털 </a:t>
            </a:r>
            <a:r>
              <a:rPr lang="en-US" altLang="ko-KR" dirty="0"/>
              <a:t>PCR</a:t>
            </a:r>
            <a:r>
              <a:rPr lang="ko-KR" altLang="en-US" dirty="0"/>
              <a:t>은 미량의 돌연변이도 잡아낼 만큼 </a:t>
            </a:r>
            <a:r>
              <a:rPr lang="ko-KR" altLang="en-US" b="1" dirty="0"/>
              <a:t>초민감도</a:t>
            </a:r>
            <a:r>
              <a:rPr lang="ko-KR" altLang="en-US" dirty="0"/>
              <a:t>를 제공합니다</a:t>
            </a:r>
            <a:r>
              <a:rPr lang="en-US" altLang="ko-KR" dirty="0"/>
              <a:t>. </a:t>
            </a:r>
            <a:r>
              <a:rPr lang="ko-KR" altLang="en-US" dirty="0"/>
              <a:t>실제로 </a:t>
            </a:r>
            <a:r>
              <a:rPr lang="ko-KR" altLang="en-US" dirty="0" err="1"/>
              <a:t>바이오라드</a:t>
            </a:r>
            <a:r>
              <a:rPr lang="ko-KR" altLang="en-US" dirty="0"/>
              <a:t> </a:t>
            </a:r>
            <a:r>
              <a:rPr lang="en-US" altLang="ko-KR" dirty="0"/>
              <a:t>droplet </a:t>
            </a:r>
            <a:r>
              <a:rPr lang="en-US" altLang="ko-KR" dirty="0" err="1"/>
              <a:t>ddPCR</a:t>
            </a:r>
            <a:r>
              <a:rPr lang="ko-KR" altLang="en-US" dirty="0"/>
              <a:t>과 </a:t>
            </a:r>
            <a:r>
              <a:rPr lang="en-US" altLang="ko-KR" dirty="0" err="1"/>
              <a:t>Thermo</a:t>
            </a:r>
            <a:r>
              <a:rPr lang="ko-KR" altLang="en-US" dirty="0"/>
              <a:t>의 </a:t>
            </a:r>
            <a:r>
              <a:rPr lang="en-US" altLang="ko-KR" dirty="0"/>
              <a:t>plate </a:t>
            </a:r>
            <a:r>
              <a:rPr lang="ko-KR" altLang="en-US" dirty="0"/>
              <a:t>기반 </a:t>
            </a:r>
            <a:r>
              <a:rPr lang="en-US" altLang="ko-KR" dirty="0" err="1"/>
              <a:t>pdPCR</a:t>
            </a:r>
            <a:r>
              <a:rPr lang="ko-KR" altLang="en-US" dirty="0"/>
              <a:t>을 비교한 연구에서 </a:t>
            </a:r>
            <a:r>
              <a:rPr lang="ko-KR" altLang="en-US" b="1" dirty="0"/>
              <a:t>두 시스템 모두 </a:t>
            </a:r>
            <a:r>
              <a:rPr lang="en-US" altLang="ko-KR" b="1" dirty="0"/>
              <a:t>&gt;90% </a:t>
            </a:r>
            <a:r>
              <a:rPr lang="ko-KR" altLang="en-US" b="1" dirty="0"/>
              <a:t>일치율</a:t>
            </a:r>
            <a:r>
              <a:rPr lang="ko-KR" altLang="en-US" dirty="0"/>
              <a:t>로 </a:t>
            </a:r>
            <a:r>
              <a:rPr lang="en-US" altLang="ko-KR" dirty="0"/>
              <a:t>ctDNA</a:t>
            </a:r>
            <a:r>
              <a:rPr lang="ko-KR" altLang="en-US" dirty="0"/>
              <a:t>를 검출했으나</a:t>
            </a:r>
            <a:r>
              <a:rPr lang="en-US" altLang="ko-KR" dirty="0"/>
              <a:t>, </a:t>
            </a:r>
            <a:r>
              <a:rPr lang="en-US" altLang="ko-KR" b="1" dirty="0" err="1"/>
              <a:t>pdPCR</a:t>
            </a:r>
            <a:r>
              <a:rPr lang="en-US" altLang="ko-KR" b="1" dirty="0"/>
              <a:t> </a:t>
            </a:r>
            <a:r>
              <a:rPr lang="ko-KR" altLang="en-US" b="1" dirty="0"/>
              <a:t>쪽이 변이 수치의 변동성이 더 낮아 결과가 일관</a:t>
            </a:r>
            <a:r>
              <a:rPr lang="ko-KR" altLang="en-US" dirty="0"/>
              <a:t>되었습니다</a:t>
            </a:r>
            <a:r>
              <a:rPr lang="en-US" altLang="ko-KR" dirty="0">
                <a:hlinkClick r:id="rId10"/>
              </a:rPr>
              <a:t>pubmed.ncbi.nlm.nih.gov</a:t>
            </a:r>
            <a:r>
              <a:rPr lang="en-US" altLang="ko-KR" dirty="0"/>
              <a:t>. </a:t>
            </a:r>
            <a:r>
              <a:rPr lang="ko-KR" altLang="en-US" dirty="0"/>
              <a:t>또한 </a:t>
            </a:r>
            <a:r>
              <a:rPr lang="en-US" altLang="ko-KR" dirty="0"/>
              <a:t>droplet </a:t>
            </a:r>
            <a:r>
              <a:rPr lang="ko-KR" altLang="en-US" dirty="0"/>
              <a:t>방식은 유체 핸들링상 </a:t>
            </a:r>
            <a:r>
              <a:rPr lang="ko-KR" altLang="en-US" b="1" dirty="0"/>
              <a:t>시료의 </a:t>
            </a:r>
            <a:r>
              <a:rPr lang="en-US" altLang="ko-KR" b="1" dirty="0"/>
              <a:t>25~60%</a:t>
            </a:r>
            <a:r>
              <a:rPr lang="ko-KR" altLang="en-US" b="1" dirty="0"/>
              <a:t>만 유효 분석</a:t>
            </a:r>
            <a:r>
              <a:rPr lang="ko-KR" altLang="en-US" dirty="0"/>
              <a:t>되는 반면</a:t>
            </a:r>
            <a:r>
              <a:rPr lang="en-US" altLang="ko-KR" dirty="0"/>
              <a:t>, </a:t>
            </a:r>
            <a:r>
              <a:rPr lang="en-US" altLang="ko-KR" b="1" dirty="0" err="1"/>
              <a:t>pdPCR</a:t>
            </a:r>
            <a:r>
              <a:rPr lang="ko-KR" altLang="en-US" b="1" dirty="0"/>
              <a:t>의 </a:t>
            </a:r>
            <a:r>
              <a:rPr lang="ko-KR" altLang="en-US" b="1" dirty="0" err="1"/>
              <a:t>마이크로플루이드</a:t>
            </a:r>
            <a:r>
              <a:rPr lang="ko-KR" altLang="en-US" b="1" dirty="0"/>
              <a:t> 칩</a:t>
            </a:r>
            <a:r>
              <a:rPr lang="ko-KR" altLang="en-US" dirty="0"/>
              <a:t>은 투입 시료의 </a:t>
            </a:r>
            <a:r>
              <a:rPr lang="en-US" altLang="ko-KR" b="1" dirty="0"/>
              <a:t>95% </a:t>
            </a:r>
            <a:r>
              <a:rPr lang="ko-KR" altLang="en-US" b="1" dirty="0"/>
              <a:t>이상을 활용</a:t>
            </a:r>
            <a:r>
              <a:rPr lang="ko-KR" altLang="en-US" dirty="0"/>
              <a:t>하여 민감도를 극대화합니다</a:t>
            </a:r>
            <a:r>
              <a:rPr lang="en-US" altLang="ko-KR" dirty="0">
                <a:hlinkClick r:id="rId11"/>
              </a:rPr>
              <a:t>thermofisher.com</a:t>
            </a:r>
            <a:r>
              <a:rPr lang="en-US" altLang="ko-KR" dirty="0"/>
              <a:t>. </a:t>
            </a:r>
            <a:r>
              <a:rPr lang="ko-KR" altLang="en-US" dirty="0"/>
              <a:t>이러한 </a:t>
            </a:r>
            <a:r>
              <a:rPr lang="ko-KR" altLang="en-US" b="1" dirty="0"/>
              <a:t>정량적 정확성</a:t>
            </a:r>
            <a:r>
              <a:rPr lang="ko-KR" altLang="en-US" dirty="0"/>
              <a:t>은 초기 암처럼 </a:t>
            </a:r>
            <a:r>
              <a:rPr lang="ko-KR" altLang="en-US" b="1" dirty="0"/>
              <a:t>순환종양</a:t>
            </a:r>
            <a:r>
              <a:rPr lang="en-US" altLang="ko-KR" b="1" dirty="0"/>
              <a:t>DNA </a:t>
            </a:r>
            <a:r>
              <a:rPr lang="ko-KR" altLang="en-US" b="1" dirty="0"/>
              <a:t>함량이 극미한 시료에서도 신뢰도 높은 검출</a:t>
            </a:r>
            <a:r>
              <a:rPr lang="ko-KR" altLang="en-US" dirty="0"/>
              <a:t>을 가능케 하며</a:t>
            </a:r>
            <a:r>
              <a:rPr lang="en-US" altLang="ko-KR" dirty="0"/>
              <a:t>, </a:t>
            </a:r>
            <a:r>
              <a:rPr lang="ko-KR" altLang="en-US" dirty="0"/>
              <a:t>임상적으로 </a:t>
            </a:r>
            <a:r>
              <a:rPr lang="ko-KR" altLang="en-US" b="1" dirty="0"/>
              <a:t>조기 암 진단의 유효성</a:t>
            </a:r>
            <a:r>
              <a:rPr lang="ko-KR" altLang="en-US" dirty="0"/>
              <a:t>을 높여줍니다</a:t>
            </a:r>
            <a:r>
              <a:rPr lang="en-US" altLang="ko-KR" dirty="0"/>
              <a:t>.</a:t>
            </a:r>
          </a:p>
          <a:p>
            <a:r>
              <a:rPr lang="ko-KR" altLang="en-US" b="1" dirty="0"/>
              <a:t>간소한 워크플로우 및 신속한 속도</a:t>
            </a:r>
            <a:r>
              <a:rPr lang="en-US" altLang="ko-KR" dirty="0"/>
              <a:t>: </a:t>
            </a:r>
            <a:r>
              <a:rPr lang="en-US" altLang="ko-KR" dirty="0" err="1"/>
              <a:t>pdPCR</a:t>
            </a:r>
            <a:r>
              <a:rPr lang="en-US" altLang="ko-KR" dirty="0"/>
              <a:t> </a:t>
            </a:r>
            <a:r>
              <a:rPr lang="ko-KR" altLang="en-US" dirty="0"/>
              <a:t>장비는 </a:t>
            </a:r>
            <a:r>
              <a:rPr lang="ko-KR" altLang="en-US" b="1" dirty="0"/>
              <a:t>시료 분배</a:t>
            </a:r>
            <a:r>
              <a:rPr lang="en-US" altLang="ko-KR" b="1" dirty="0"/>
              <a:t>, </a:t>
            </a:r>
            <a:r>
              <a:rPr lang="ko-KR" altLang="en-US" b="1" dirty="0"/>
              <a:t>증폭</a:t>
            </a:r>
            <a:r>
              <a:rPr lang="en-US" altLang="ko-KR" b="1" dirty="0"/>
              <a:t>, </a:t>
            </a:r>
            <a:r>
              <a:rPr lang="ko-KR" altLang="en-US" b="1" dirty="0"/>
              <a:t>판독을 한 기기 내에서 자동으로 실행</a:t>
            </a:r>
            <a:r>
              <a:rPr lang="ko-KR" altLang="en-US" dirty="0"/>
              <a:t>하므로 절차가 매우 단순합니다</a:t>
            </a:r>
            <a:r>
              <a:rPr lang="en-US" altLang="ko-KR" dirty="0">
                <a:hlinkClick r:id="rId12"/>
              </a:rPr>
              <a:t>thermofisher.com</a:t>
            </a:r>
            <a:r>
              <a:rPr lang="en-US" altLang="ko-KR" dirty="0"/>
              <a:t>. </a:t>
            </a:r>
            <a:r>
              <a:rPr lang="ko-KR" altLang="en-US" dirty="0"/>
              <a:t>전통적인 </a:t>
            </a:r>
            <a:r>
              <a:rPr lang="en-US" altLang="ko-KR" dirty="0" err="1"/>
              <a:t>ddPCR</a:t>
            </a:r>
            <a:r>
              <a:rPr lang="ko-KR" altLang="en-US" dirty="0"/>
              <a:t>은 </a:t>
            </a:r>
            <a:r>
              <a:rPr lang="ko-KR" altLang="en-US" b="1" dirty="0" err="1"/>
              <a:t>드롭릿</a:t>
            </a:r>
            <a:r>
              <a:rPr lang="ko-KR" altLang="en-US" b="1" dirty="0"/>
              <a:t> 생성기</a:t>
            </a:r>
            <a:r>
              <a:rPr lang="ko-KR" altLang="en-US" dirty="0"/>
              <a:t>로 시료를 나누고 별도 </a:t>
            </a:r>
            <a:r>
              <a:rPr lang="en-US" altLang="ko-KR" dirty="0"/>
              <a:t>PCR</a:t>
            </a:r>
            <a:r>
              <a:rPr lang="ko-KR" altLang="en-US" dirty="0"/>
              <a:t>장치에서 증폭한 뒤 </a:t>
            </a:r>
            <a:r>
              <a:rPr lang="ko-KR" altLang="en-US" b="1" dirty="0"/>
              <a:t>또 다른 장비로 판독</a:t>
            </a:r>
            <a:r>
              <a:rPr lang="ko-KR" altLang="en-US" dirty="0"/>
              <a:t>해야 하는 </a:t>
            </a:r>
            <a:r>
              <a:rPr lang="ko-KR" altLang="en-US" b="1" dirty="0"/>
              <a:t>다단계 과정</a:t>
            </a:r>
            <a:r>
              <a:rPr lang="ko-KR" altLang="en-US" dirty="0"/>
              <a:t>인데 비해</a:t>
            </a:r>
            <a:r>
              <a:rPr lang="en-US" altLang="ko-KR" dirty="0"/>
              <a:t>, </a:t>
            </a:r>
            <a:r>
              <a:rPr lang="en-US" altLang="ko-KR" b="1" dirty="0"/>
              <a:t>plate </a:t>
            </a:r>
            <a:r>
              <a:rPr lang="ko-KR" altLang="en-US" b="1" dirty="0"/>
              <a:t>기반 </a:t>
            </a:r>
            <a:r>
              <a:rPr lang="en-US" altLang="ko-KR" b="1" dirty="0" err="1"/>
              <a:t>pdPCR</a:t>
            </a:r>
            <a:r>
              <a:rPr lang="ko-KR" altLang="en-US" b="1" dirty="0"/>
              <a:t>는 한 번의 플레이트 로딩으로 모든 과정이 진행</a:t>
            </a:r>
            <a:r>
              <a:rPr lang="ko-KR" altLang="en-US" dirty="0"/>
              <a:t>됩니다</a:t>
            </a:r>
            <a:r>
              <a:rPr lang="en-US" altLang="ko-KR" dirty="0"/>
              <a:t>. </a:t>
            </a:r>
            <a:r>
              <a:rPr lang="ko-KR" altLang="en-US" dirty="0"/>
              <a:t>사용자가 손으로 해야 할 단계는 </a:t>
            </a:r>
            <a:r>
              <a:rPr lang="ko-KR" altLang="en-US" b="1" dirty="0"/>
              <a:t>시약 혼합 후 플레이트에 </a:t>
            </a:r>
            <a:r>
              <a:rPr lang="ko-KR" altLang="en-US" b="1" dirty="0" err="1"/>
              <a:t>로딩하는</a:t>
            </a:r>
            <a:r>
              <a:rPr lang="ko-KR" altLang="en-US" b="1" dirty="0"/>
              <a:t> </a:t>
            </a:r>
            <a:r>
              <a:rPr lang="en-US" altLang="ko-KR" b="1" dirty="0"/>
              <a:t>5</a:t>
            </a:r>
            <a:r>
              <a:rPr lang="ko-KR" altLang="en-US" b="1" dirty="0"/>
              <a:t>분 내외 작업 </a:t>
            </a:r>
            <a:r>
              <a:rPr lang="en-US" altLang="ko-KR" b="1" dirty="0"/>
              <a:t>1</a:t>
            </a:r>
            <a:r>
              <a:rPr lang="ko-KR" altLang="en-US" b="1" dirty="0" err="1"/>
              <a:t>회</a:t>
            </a:r>
            <a:r>
              <a:rPr lang="ko-KR" altLang="en-US" dirty="0" err="1"/>
              <a:t>뿐이며</a:t>
            </a:r>
            <a:r>
              <a:rPr lang="en-US" altLang="ko-KR" dirty="0"/>
              <a:t>, </a:t>
            </a:r>
            <a:r>
              <a:rPr lang="ko-KR" altLang="en-US" dirty="0"/>
              <a:t>특별한 숙련이 없어도 쉽게 수행 가능합니다</a:t>
            </a:r>
            <a:r>
              <a:rPr lang="en-US" altLang="ko-KR" dirty="0">
                <a:hlinkClick r:id="rId13"/>
              </a:rPr>
              <a:t>thermofisher.com</a:t>
            </a:r>
            <a:r>
              <a:rPr lang="en-US" altLang="ko-KR" dirty="0"/>
              <a:t>. </a:t>
            </a:r>
            <a:r>
              <a:rPr lang="ko-KR" altLang="en-US" dirty="0"/>
              <a:t>그 결과 </a:t>
            </a:r>
            <a:r>
              <a:rPr lang="ko-KR" altLang="en-US" b="1" dirty="0"/>
              <a:t>총 검사 소요시간도 약 </a:t>
            </a:r>
            <a:r>
              <a:rPr lang="en-US" altLang="ko-KR" b="1" dirty="0"/>
              <a:t>90</a:t>
            </a:r>
            <a:r>
              <a:rPr lang="ko-KR" altLang="en-US" b="1" dirty="0"/>
              <a:t>분 내외</a:t>
            </a:r>
            <a:r>
              <a:rPr lang="ko-KR" altLang="en-US" dirty="0"/>
              <a:t>로**</a:t>
            </a:r>
            <a:r>
              <a:rPr lang="en-US" altLang="ko-KR" dirty="0"/>
              <a:t>(</a:t>
            </a:r>
            <a:r>
              <a:rPr lang="ko-KR" altLang="en-US" dirty="0"/>
              <a:t>시료 분할부터 증폭</a:t>
            </a:r>
            <a:r>
              <a:rPr lang="en-US" altLang="ko-KR" dirty="0"/>
              <a:t>·</a:t>
            </a:r>
            <a:r>
              <a:rPr lang="ko-KR" altLang="en-US" dirty="0" err="1"/>
              <a:t>신호판독까지</a:t>
            </a:r>
            <a:r>
              <a:rPr lang="en-US" altLang="ko-KR" dirty="0"/>
              <a:t>)**, </a:t>
            </a:r>
            <a:r>
              <a:rPr lang="ko-KR" altLang="en-US" dirty="0"/>
              <a:t>여러 기기를 거치는 </a:t>
            </a:r>
            <a:r>
              <a:rPr lang="en-US" altLang="ko-KR" dirty="0" err="1"/>
              <a:t>ddPCR</a:t>
            </a:r>
            <a:r>
              <a:rPr lang="ko-KR" altLang="en-US" dirty="0"/>
              <a:t>보다 </a:t>
            </a:r>
            <a:r>
              <a:rPr lang="ko-KR" altLang="en-US" b="1" dirty="0"/>
              <a:t>현저히 빠른 결과 산출</a:t>
            </a:r>
            <a:r>
              <a:rPr lang="ko-KR" altLang="en-US" dirty="0"/>
              <a:t>이 가능합니다</a:t>
            </a:r>
            <a:r>
              <a:rPr lang="en-US" altLang="ko-KR" dirty="0">
                <a:hlinkClick r:id="rId14"/>
              </a:rPr>
              <a:t>thermofisher.com</a:t>
            </a:r>
            <a:r>
              <a:rPr lang="en-US" altLang="ko-KR" dirty="0"/>
              <a:t>. </a:t>
            </a:r>
            <a:r>
              <a:rPr lang="ko-KR" altLang="en-US" dirty="0"/>
              <a:t>이러한 **짧은 검사 시간</a:t>
            </a:r>
            <a:r>
              <a:rPr lang="en-US" altLang="ko-KR" dirty="0"/>
              <a:t>(fast turnaround)**</a:t>
            </a:r>
            <a:r>
              <a:rPr lang="ko-KR" altLang="en-US" dirty="0"/>
              <a:t>은 임상 현장에서 </a:t>
            </a:r>
            <a:r>
              <a:rPr lang="ko-KR" altLang="en-US" b="1" dirty="0"/>
              <a:t>신속한 의사결정</a:t>
            </a:r>
            <a:r>
              <a:rPr lang="ko-KR" altLang="en-US" dirty="0"/>
              <a:t>을 도와주며</a:t>
            </a:r>
            <a:r>
              <a:rPr lang="en-US" altLang="ko-KR" dirty="0"/>
              <a:t>, </a:t>
            </a:r>
            <a:r>
              <a:rPr lang="ko-KR" altLang="en-US" dirty="0"/>
              <a:t>조기 암 선별에서 </a:t>
            </a:r>
            <a:r>
              <a:rPr lang="ko-KR" altLang="en-US" b="1" dirty="0"/>
              <a:t>시간당 처리량 증대</a:t>
            </a:r>
            <a:r>
              <a:rPr lang="ko-KR" altLang="en-US" dirty="0"/>
              <a:t>로 이어져 </a:t>
            </a:r>
            <a:r>
              <a:rPr lang="ko-KR" altLang="en-US" b="1" dirty="0" err="1"/>
              <a:t>검사량</a:t>
            </a:r>
            <a:r>
              <a:rPr lang="ko-KR" altLang="en-US" b="1" dirty="0"/>
              <a:t> 증가</a:t>
            </a:r>
            <a:r>
              <a:rPr lang="ko-KR" altLang="en-US" dirty="0"/>
              <a:t>와 비용 절감 효과를 함께 가져옵니다</a:t>
            </a:r>
            <a:r>
              <a:rPr lang="en-US" altLang="ko-KR" dirty="0">
                <a:hlinkClick r:id="rId9"/>
              </a:rPr>
              <a:t>friendsofcancerresearch.org</a:t>
            </a:r>
            <a:r>
              <a:rPr lang="en-US" altLang="ko-KR" dirty="0"/>
              <a:t>.</a:t>
            </a:r>
          </a:p>
          <a:p>
            <a:r>
              <a:rPr lang="ko-KR" altLang="en-US" b="1" dirty="0"/>
              <a:t>비용 효율성</a:t>
            </a:r>
            <a:r>
              <a:rPr lang="en-US" altLang="ko-KR" dirty="0"/>
              <a:t>: </a:t>
            </a:r>
            <a:r>
              <a:rPr lang="en-US" altLang="ko-KR" dirty="0" err="1"/>
              <a:t>pdPCR</a:t>
            </a:r>
            <a:r>
              <a:rPr lang="en-US" altLang="ko-KR" dirty="0"/>
              <a:t> </a:t>
            </a:r>
            <a:r>
              <a:rPr lang="ko-KR" altLang="en-US" dirty="0"/>
              <a:t>기반 검사는 </a:t>
            </a:r>
            <a:r>
              <a:rPr lang="ko-KR" altLang="en-US" b="1" dirty="0"/>
              <a:t>기기와 시약 비용 면에서 경제적</a:t>
            </a:r>
            <a:r>
              <a:rPr lang="ko-KR" altLang="en-US" dirty="0"/>
              <a:t>입니다</a:t>
            </a:r>
            <a:r>
              <a:rPr lang="en-US" altLang="ko-KR" dirty="0"/>
              <a:t>. NGS </a:t>
            </a:r>
            <a:r>
              <a:rPr lang="ko-KR" altLang="en-US" dirty="0"/>
              <a:t>기반 </a:t>
            </a:r>
            <a:r>
              <a:rPr lang="ko-KR" altLang="en-US" dirty="0" err="1"/>
              <a:t>다중암</a:t>
            </a:r>
            <a:r>
              <a:rPr lang="ko-KR" altLang="en-US" dirty="0"/>
              <a:t> </a:t>
            </a:r>
            <a:r>
              <a:rPr lang="ko-KR" altLang="en-US" dirty="0" err="1"/>
              <a:t>스크리닝은</a:t>
            </a:r>
            <a:r>
              <a:rPr lang="ko-KR" altLang="en-US" dirty="0"/>
              <a:t> 고가의 장비와 복잡한 데이터 해석 비용 때문에 검사 </a:t>
            </a:r>
            <a:r>
              <a:rPr lang="en-US" altLang="ko-KR" dirty="0"/>
              <a:t>1</a:t>
            </a:r>
            <a:r>
              <a:rPr lang="ko-KR" altLang="en-US" dirty="0"/>
              <a:t>건당 수백만 원에 달하지만</a:t>
            </a:r>
            <a:r>
              <a:rPr lang="en-US" altLang="ko-KR" dirty="0"/>
              <a:t>, </a:t>
            </a:r>
            <a:r>
              <a:rPr lang="en-US" altLang="ko-KR" dirty="0" err="1"/>
              <a:t>pdPCR</a:t>
            </a:r>
            <a:r>
              <a:rPr lang="ko-KR" altLang="en-US" dirty="0"/>
              <a:t>은 </a:t>
            </a:r>
            <a:r>
              <a:rPr lang="ko-KR" altLang="en-US" b="1" dirty="0"/>
              <a:t>상대적으로 저렴한 장비 투자</a:t>
            </a:r>
            <a:r>
              <a:rPr lang="en-US" altLang="ko-KR" dirty="0"/>
              <a:t>(</a:t>
            </a:r>
            <a:r>
              <a:rPr lang="ko-KR" altLang="en-US" dirty="0"/>
              <a:t>약 </a:t>
            </a:r>
            <a:r>
              <a:rPr lang="en-US" altLang="ko-KR" dirty="0"/>
              <a:t>2</a:t>
            </a:r>
            <a:r>
              <a:rPr lang="ko-KR" altLang="en-US" dirty="0"/>
              <a:t>천만 원 수준</a:t>
            </a:r>
            <a:r>
              <a:rPr lang="en-US" altLang="ko-KR" dirty="0"/>
              <a:t>)</a:t>
            </a:r>
            <a:r>
              <a:rPr lang="ko-KR" altLang="en-US" dirty="0"/>
              <a:t>와 </a:t>
            </a:r>
            <a:r>
              <a:rPr lang="ko-KR" altLang="en-US" b="1" dirty="0"/>
              <a:t>검사당 수만원대</a:t>
            </a:r>
            <a:r>
              <a:rPr lang="ko-KR" altLang="en-US" dirty="0"/>
              <a:t>의 소모품으로 운영될 수 있습니다</a:t>
            </a:r>
            <a:r>
              <a:rPr lang="en-US" altLang="ko-KR" dirty="0"/>
              <a:t>. </a:t>
            </a:r>
            <a:r>
              <a:rPr lang="ko-KR" altLang="en-US" dirty="0"/>
              <a:t>실제 폐암 조기진단 응용에서 </a:t>
            </a:r>
            <a:r>
              <a:rPr lang="en-US" altLang="ko-KR" b="1" dirty="0" err="1"/>
              <a:t>ddPCR</a:t>
            </a:r>
            <a:r>
              <a:rPr lang="ko-KR" altLang="en-US" b="1" dirty="0"/>
              <a:t>의 빠른 결과와 비용 효율성은 해당 기술을 선호하게 만드는 요인</a:t>
            </a:r>
            <a:r>
              <a:rPr lang="ko-KR" altLang="en-US" dirty="0"/>
              <a:t>이라는 평가가 있으며</a:t>
            </a:r>
            <a:r>
              <a:rPr lang="en-US" altLang="ko-KR" dirty="0">
                <a:hlinkClick r:id="rId9"/>
              </a:rPr>
              <a:t>friendsofcancerresearch.org</a:t>
            </a:r>
            <a:r>
              <a:rPr lang="en-US" altLang="ko-KR" dirty="0"/>
              <a:t>, </a:t>
            </a:r>
            <a:r>
              <a:rPr lang="ko-KR" altLang="en-US" dirty="0"/>
              <a:t>동일한 디지털 </a:t>
            </a:r>
            <a:r>
              <a:rPr lang="en-US" altLang="ko-KR" dirty="0"/>
              <a:t>PCR </a:t>
            </a:r>
            <a:r>
              <a:rPr lang="ko-KR" altLang="en-US" dirty="0"/>
              <a:t>계열인 </a:t>
            </a:r>
            <a:r>
              <a:rPr lang="en-US" altLang="ko-KR" dirty="0" err="1"/>
              <a:t>pdPCR</a:t>
            </a:r>
            <a:r>
              <a:rPr lang="ko-KR" altLang="en-US" dirty="0"/>
              <a:t>도 이러한 </a:t>
            </a:r>
            <a:r>
              <a:rPr lang="ko-KR" altLang="en-US" b="1" dirty="0"/>
              <a:t>비용상의 이점</a:t>
            </a:r>
            <a:r>
              <a:rPr lang="ko-KR" altLang="en-US" dirty="0"/>
              <a:t>을 공유합니다</a:t>
            </a:r>
            <a:r>
              <a:rPr lang="en-US" altLang="ko-KR" dirty="0"/>
              <a:t>. </a:t>
            </a:r>
            <a:r>
              <a:rPr lang="ko-KR" altLang="en-US" b="1" dirty="0"/>
              <a:t>검사실 당 한 대의 장비로 다수 환자를 처리</a:t>
            </a:r>
            <a:r>
              <a:rPr lang="ko-KR" altLang="en-US" dirty="0"/>
              <a:t>할 수 있어 </a:t>
            </a:r>
            <a:r>
              <a:rPr lang="ko-KR" altLang="en-US" b="1" dirty="0"/>
              <a:t>운영비용</a:t>
            </a:r>
            <a:r>
              <a:rPr lang="en-US" altLang="ko-KR" b="1" dirty="0"/>
              <a:t>/</a:t>
            </a:r>
            <a:r>
              <a:rPr lang="ko-KR" altLang="en-US" b="1" dirty="0"/>
              <a:t>환자당 비용을 낮출 수 있고</a:t>
            </a:r>
            <a:r>
              <a:rPr lang="en-US" altLang="ko-KR" dirty="0"/>
              <a:t>, </a:t>
            </a:r>
            <a:r>
              <a:rPr lang="ko-KR" altLang="en-US" dirty="0"/>
              <a:t>전문 인력이나 대형 시설 없이도 운용 가능하여 </a:t>
            </a:r>
            <a:r>
              <a:rPr lang="ko-KR" altLang="en-US" b="1" dirty="0"/>
              <a:t>의료 접근성 향상</a:t>
            </a:r>
            <a:r>
              <a:rPr lang="ko-KR" altLang="en-US" dirty="0"/>
              <a:t> 측면에서도 유리합니다</a:t>
            </a:r>
            <a:r>
              <a:rPr lang="en-US" altLang="ko-KR" dirty="0"/>
              <a:t>. </a:t>
            </a:r>
            <a:r>
              <a:rPr lang="ko-KR" altLang="en-US" dirty="0"/>
              <a:t>종합하면</a:t>
            </a:r>
            <a:r>
              <a:rPr lang="en-US" altLang="ko-KR" dirty="0"/>
              <a:t>, </a:t>
            </a:r>
            <a:r>
              <a:rPr lang="en-US" altLang="ko-KR" dirty="0" err="1"/>
              <a:t>pdPCR</a:t>
            </a:r>
            <a:r>
              <a:rPr lang="ko-KR" altLang="en-US" dirty="0"/>
              <a:t>은 **경쟁 기술 대비 낮은 총소유비용</a:t>
            </a:r>
            <a:r>
              <a:rPr lang="en-US" altLang="ko-KR" dirty="0"/>
              <a:t>(TCO)**</a:t>
            </a:r>
            <a:r>
              <a:rPr lang="ko-KR" altLang="en-US" dirty="0"/>
              <a:t>으로 대규모 </a:t>
            </a:r>
            <a:r>
              <a:rPr lang="ko-KR" altLang="en-US" dirty="0" err="1"/>
              <a:t>스크리닝</a:t>
            </a:r>
            <a:r>
              <a:rPr lang="ko-KR" altLang="en-US" dirty="0"/>
              <a:t> 프로그램에 투입될 수 있어 </a:t>
            </a:r>
            <a:r>
              <a:rPr lang="ko-KR" altLang="en-US" b="1" dirty="0"/>
              <a:t>시장 채택 가능성</a:t>
            </a:r>
            <a:r>
              <a:rPr lang="ko-KR" altLang="en-US" dirty="0"/>
              <a:t>이 높습니다</a:t>
            </a:r>
            <a:r>
              <a:rPr lang="en-US" altLang="ko-KR" dirty="0"/>
              <a:t>.</a:t>
            </a:r>
          </a:p>
          <a:p>
            <a:r>
              <a:rPr lang="ko-KR" altLang="en-US" b="1" dirty="0"/>
              <a:t>다중화 및 확장성</a:t>
            </a:r>
            <a:r>
              <a:rPr lang="en-US" altLang="ko-KR" dirty="0"/>
              <a:t>: </a:t>
            </a:r>
            <a:r>
              <a:rPr lang="ko-KR" altLang="en-US" dirty="0"/>
              <a:t>기존 </a:t>
            </a: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장비도 </a:t>
            </a:r>
            <a:r>
              <a:rPr lang="en-US" altLang="ko-KR" dirty="0"/>
              <a:t>1</a:t>
            </a:r>
            <a:r>
              <a:rPr lang="ko-KR" altLang="en-US" dirty="0"/>
              <a:t>회에 </a:t>
            </a:r>
            <a:r>
              <a:rPr lang="en-US" altLang="ko-KR" dirty="0"/>
              <a:t>1~2</a:t>
            </a:r>
            <a:r>
              <a:rPr lang="ko-KR" altLang="en-US" dirty="0"/>
              <a:t>개 표적만 분석하는 제약이 있었으나</a:t>
            </a:r>
            <a:r>
              <a:rPr lang="en-US" altLang="ko-KR" dirty="0"/>
              <a:t>, </a:t>
            </a:r>
            <a:r>
              <a:rPr lang="ko-KR" altLang="en-US" dirty="0"/>
              <a:t>최신 디지털 </a:t>
            </a:r>
            <a:r>
              <a:rPr lang="en-US" altLang="ko-KR" dirty="0"/>
              <a:t>PCR </a:t>
            </a:r>
            <a:r>
              <a:rPr lang="ko-KR" altLang="en-US" dirty="0"/>
              <a:t>플랫폼</a:t>
            </a:r>
            <a:r>
              <a:rPr lang="en-US" altLang="ko-KR" dirty="0"/>
              <a:t>(</a:t>
            </a:r>
            <a:r>
              <a:rPr lang="ko-KR" altLang="en-US" dirty="0"/>
              <a:t>예</a:t>
            </a:r>
            <a:r>
              <a:rPr lang="en-US" altLang="ko-KR" dirty="0"/>
              <a:t>: Bio-Rad QX600 </a:t>
            </a:r>
            <a:r>
              <a:rPr lang="ko-KR" altLang="en-US" dirty="0"/>
              <a:t>등</a:t>
            </a:r>
            <a:r>
              <a:rPr lang="en-US" altLang="ko-KR" dirty="0"/>
              <a:t>)</a:t>
            </a:r>
            <a:r>
              <a:rPr lang="ko-KR" altLang="en-US" dirty="0"/>
              <a:t>은 </a:t>
            </a:r>
            <a:r>
              <a:rPr lang="ko-KR" altLang="en-US" b="1" dirty="0"/>
              <a:t>여러 유전자를 </a:t>
            </a:r>
            <a:r>
              <a:rPr lang="ko-KR" altLang="en-US" b="1" dirty="0" err="1"/>
              <a:t>동시분석</a:t>
            </a:r>
            <a:r>
              <a:rPr lang="ko-KR" altLang="en-US" dirty="0" err="1"/>
              <a:t>할</a:t>
            </a:r>
            <a:r>
              <a:rPr lang="ko-KR" altLang="en-US" dirty="0"/>
              <a:t> 수 있는 </a:t>
            </a:r>
            <a:r>
              <a:rPr lang="ko-KR" altLang="en-US" dirty="0" err="1"/>
              <a:t>멀티플렉스</a:t>
            </a:r>
            <a:r>
              <a:rPr lang="ko-KR" altLang="en-US" dirty="0"/>
              <a:t> 기능을 갖추었습니다</a:t>
            </a:r>
            <a:r>
              <a:rPr lang="en-US" altLang="ko-KR" dirty="0"/>
              <a:t>. </a:t>
            </a:r>
            <a:r>
              <a:rPr lang="en-US" altLang="ko-KR" dirty="0" err="1"/>
              <a:t>Thermo</a:t>
            </a:r>
            <a:r>
              <a:rPr lang="en-US" altLang="ko-KR" dirty="0"/>
              <a:t> Fisher</a:t>
            </a:r>
            <a:r>
              <a:rPr lang="ko-KR" altLang="en-US" dirty="0"/>
              <a:t>의 </a:t>
            </a:r>
            <a:r>
              <a:rPr lang="en-US" altLang="ko-KR" dirty="0"/>
              <a:t>Absolute Q</a:t>
            </a:r>
            <a:r>
              <a:rPr lang="ko-KR" altLang="en-US" dirty="0"/>
              <a:t>와 같은 </a:t>
            </a:r>
            <a:r>
              <a:rPr lang="en-US" altLang="ko-KR" dirty="0" err="1"/>
              <a:t>pdPCR</a:t>
            </a:r>
            <a:r>
              <a:rPr lang="en-US" altLang="ko-KR" dirty="0"/>
              <a:t> </a:t>
            </a:r>
            <a:r>
              <a:rPr lang="ko-KR" altLang="en-US" dirty="0"/>
              <a:t>시스템 또한 </a:t>
            </a:r>
            <a:r>
              <a:rPr lang="ko-KR" altLang="en-US" b="1" dirty="0"/>
              <a:t>다중 채널 및 다중 </a:t>
            </a:r>
            <a:r>
              <a:rPr lang="ko-KR" altLang="en-US" b="1" dirty="0" err="1"/>
              <a:t>웰</a:t>
            </a:r>
            <a:r>
              <a:rPr lang="ko-KR" altLang="en-US" b="1" dirty="0"/>
              <a:t> 어레이</a:t>
            </a:r>
            <a:r>
              <a:rPr lang="ko-KR" altLang="en-US" dirty="0"/>
              <a:t>를 통해 한 번의 </a:t>
            </a:r>
            <a:r>
              <a:rPr lang="ko-KR" altLang="en-US" dirty="0" err="1"/>
              <a:t>러ั</a:t>
            </a:r>
            <a:r>
              <a:rPr lang="en-US" altLang="ko-KR" dirty="0"/>
              <a:t>น</a:t>
            </a:r>
            <a:r>
              <a:rPr lang="ko-KR" altLang="en-US" dirty="0"/>
              <a:t>에서 </a:t>
            </a:r>
            <a:r>
              <a:rPr lang="ko-KR" altLang="en-US" b="1" dirty="0"/>
              <a:t>복수의 표지자</a:t>
            </a:r>
            <a:r>
              <a:rPr lang="ko-KR" altLang="en-US" dirty="0"/>
              <a:t>를 평가할 수 있습니다</a:t>
            </a:r>
            <a:r>
              <a:rPr lang="en-US" altLang="ko-KR" dirty="0"/>
              <a:t>. </a:t>
            </a:r>
            <a:r>
              <a:rPr lang="ko-KR" altLang="en-US" dirty="0"/>
              <a:t>한 예로</a:t>
            </a:r>
            <a:r>
              <a:rPr lang="en-US" altLang="ko-KR" dirty="0"/>
              <a:t>, 6</a:t>
            </a:r>
            <a:r>
              <a:rPr lang="ko-KR" altLang="en-US" dirty="0"/>
              <a:t>색 채널을 사용하는 </a:t>
            </a: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장비는 </a:t>
            </a:r>
            <a:r>
              <a:rPr lang="ko-KR" altLang="en-US" b="1" dirty="0" err="1"/>
              <a:t>웰</a:t>
            </a:r>
            <a:r>
              <a:rPr lang="ko-KR" altLang="en-US" b="1" dirty="0"/>
              <a:t> 하나당 최대 </a:t>
            </a:r>
            <a:r>
              <a:rPr lang="en-US" altLang="ko-KR" b="1" dirty="0"/>
              <a:t>12</a:t>
            </a:r>
            <a:r>
              <a:rPr lang="ko-KR" altLang="en-US" b="1" dirty="0"/>
              <a:t>개 표적</a:t>
            </a:r>
            <a:r>
              <a:rPr lang="en-US" altLang="ko-KR" dirty="0"/>
              <a:t>(</a:t>
            </a:r>
            <a:r>
              <a:rPr lang="ko-KR" altLang="en-US" dirty="0"/>
              <a:t>각 채널에 </a:t>
            </a:r>
            <a:r>
              <a:rPr lang="en-US" altLang="ko-KR" dirty="0"/>
              <a:t>duplex </a:t>
            </a:r>
            <a:r>
              <a:rPr lang="ko-KR" altLang="en-US" dirty="0"/>
              <a:t>적용 등</a:t>
            </a:r>
            <a:r>
              <a:rPr lang="en-US" altLang="ko-KR" dirty="0"/>
              <a:t>)</a:t>
            </a:r>
            <a:r>
              <a:rPr lang="ko-KR" altLang="en-US" dirty="0"/>
              <a:t>까지 동시 검출을 구현하고 있으며</a:t>
            </a:r>
            <a:r>
              <a:rPr lang="en-US" altLang="ko-KR" dirty="0">
                <a:hlinkClick r:id="rId9"/>
              </a:rPr>
              <a:t>friendsofcancerresearch.org</a:t>
            </a:r>
            <a:r>
              <a:rPr lang="en-US" altLang="ko-KR" dirty="0"/>
              <a:t>, 96</a:t>
            </a:r>
            <a:r>
              <a:rPr lang="ko-KR" altLang="en-US" dirty="0"/>
              <a:t>개 </a:t>
            </a:r>
            <a:r>
              <a:rPr lang="ko-KR" altLang="en-US" dirty="0" err="1"/>
              <a:t>웰을</a:t>
            </a:r>
            <a:r>
              <a:rPr lang="ko-KR" altLang="en-US" dirty="0"/>
              <a:t> 병렬 활용하면 </a:t>
            </a:r>
            <a:r>
              <a:rPr lang="ko-KR" altLang="en-US" b="1" dirty="0"/>
              <a:t>수백 개 수준의 반응</a:t>
            </a:r>
            <a:r>
              <a:rPr lang="ko-KR" altLang="en-US" dirty="0"/>
              <a:t>도 병행할 수 있습니다</a:t>
            </a:r>
            <a:r>
              <a:rPr lang="en-US" altLang="ko-KR" dirty="0"/>
              <a:t>. </a:t>
            </a:r>
            <a:r>
              <a:rPr lang="ko-KR" altLang="en-US" dirty="0"/>
              <a:t>이처럼 </a:t>
            </a:r>
            <a:r>
              <a:rPr lang="ko-KR" altLang="en-US" b="1" dirty="0"/>
              <a:t>디지털 </a:t>
            </a:r>
            <a:r>
              <a:rPr lang="en-US" altLang="ko-KR" b="1" dirty="0"/>
              <a:t>PCR</a:t>
            </a:r>
            <a:r>
              <a:rPr lang="ko-KR" altLang="en-US" b="1" dirty="0"/>
              <a:t>의 </a:t>
            </a:r>
            <a:r>
              <a:rPr lang="ko-KR" altLang="en-US" b="1" dirty="0" err="1"/>
              <a:t>멀티플렉스</a:t>
            </a:r>
            <a:r>
              <a:rPr lang="ko-KR" altLang="en-US" b="1" dirty="0"/>
              <a:t> 능력 확대</a:t>
            </a:r>
            <a:r>
              <a:rPr lang="ko-KR" altLang="en-US" dirty="0"/>
              <a:t>는 하나의 검사 패널로 </a:t>
            </a:r>
            <a:r>
              <a:rPr lang="ko-KR" altLang="en-US" b="1" dirty="0"/>
              <a:t>여러 </a:t>
            </a:r>
            <a:r>
              <a:rPr lang="ko-KR" altLang="en-US" b="1" dirty="0" err="1"/>
              <a:t>암종</a:t>
            </a:r>
            <a:r>
              <a:rPr lang="ko-KR" altLang="en-US" b="1" dirty="0"/>
              <a:t> 관련 돌연변이</a:t>
            </a:r>
            <a:r>
              <a:rPr lang="en-US" altLang="ko-KR" b="1" dirty="0"/>
              <a:t>/</a:t>
            </a:r>
            <a:r>
              <a:rPr lang="ko-KR" altLang="en-US" b="1" dirty="0"/>
              <a:t>메틸화 마커를 한꺼번에 분석</a:t>
            </a:r>
            <a:r>
              <a:rPr lang="ko-KR" altLang="en-US" dirty="0"/>
              <a:t>하는 것을 가능하게 하여</a:t>
            </a:r>
            <a:r>
              <a:rPr lang="en-US" altLang="ko-KR" dirty="0"/>
              <a:t>, </a:t>
            </a:r>
            <a:r>
              <a:rPr lang="en-US" altLang="ko-KR" b="1" dirty="0"/>
              <a:t>NGS </a:t>
            </a:r>
            <a:r>
              <a:rPr lang="ko-KR" altLang="en-US" b="1" dirty="0"/>
              <a:t>기반 패널검사에 근접한 범위의 암 조기진단</a:t>
            </a:r>
            <a:r>
              <a:rPr lang="ko-KR" altLang="en-US" dirty="0"/>
              <a:t>도 점차 실현되고 있습니다</a:t>
            </a:r>
            <a:r>
              <a:rPr lang="en-US" altLang="ko-KR" dirty="0"/>
              <a:t>. </a:t>
            </a:r>
            <a:r>
              <a:rPr lang="ko-KR" altLang="en-US" b="1" dirty="0" err="1"/>
              <a:t>동시다중</a:t>
            </a:r>
            <a:r>
              <a:rPr lang="ko-KR" altLang="en-US" b="1" dirty="0"/>
              <a:t> 검사로 인한 비용 절감</a:t>
            </a:r>
            <a:r>
              <a:rPr lang="ko-KR" altLang="en-US" dirty="0"/>
              <a:t>과 </a:t>
            </a:r>
            <a:r>
              <a:rPr lang="ko-KR" altLang="en-US" b="1" dirty="0"/>
              <a:t>검사 효율 증가</a:t>
            </a:r>
            <a:r>
              <a:rPr lang="ko-KR" altLang="en-US" dirty="0"/>
              <a:t>까지 감안하면</a:t>
            </a:r>
            <a:r>
              <a:rPr lang="en-US" altLang="ko-KR" dirty="0"/>
              <a:t>, </a:t>
            </a:r>
            <a:r>
              <a:rPr lang="en-US" altLang="ko-KR" dirty="0" err="1"/>
              <a:t>pdPCR</a:t>
            </a:r>
            <a:r>
              <a:rPr lang="ko-KR" altLang="en-US" dirty="0"/>
              <a:t>은 기술적인 한계를 지속적으로 극복하며 </a:t>
            </a:r>
            <a:r>
              <a:rPr lang="ko-KR" altLang="en-US" b="1" dirty="0"/>
              <a:t>암 조기진단 분야에서의 활용도를 넓혀갈 잠재력</a:t>
            </a:r>
            <a:r>
              <a:rPr lang="ko-KR" altLang="en-US" dirty="0"/>
              <a:t>이 있습니다</a:t>
            </a:r>
            <a:r>
              <a:rPr lang="en-US" altLang="ko-KR" dirty="0"/>
              <a:t>.</a:t>
            </a:r>
          </a:p>
          <a:p>
            <a:r>
              <a:rPr lang="ko-KR" altLang="en-US" dirty="0"/>
              <a:t>以上の 기술적</a:t>
            </a:r>
            <a:r>
              <a:rPr lang="en-US" altLang="ko-KR" dirty="0"/>
              <a:t>·</a:t>
            </a:r>
            <a:r>
              <a:rPr lang="ko-KR" altLang="en-US" dirty="0"/>
              <a:t>경제적 장점들로 인해</a:t>
            </a:r>
            <a:r>
              <a:rPr lang="en-US" altLang="ko-KR" dirty="0"/>
              <a:t>, </a:t>
            </a:r>
            <a:r>
              <a:rPr lang="en-US" altLang="ko-KR" b="1" dirty="0" err="1"/>
              <a:t>pdPCR</a:t>
            </a:r>
            <a:r>
              <a:rPr lang="en-US" altLang="ko-KR" b="1" dirty="0"/>
              <a:t> </a:t>
            </a:r>
            <a:r>
              <a:rPr lang="ko-KR" altLang="en-US" b="1" dirty="0"/>
              <a:t>기반 제품은 기존 </a:t>
            </a:r>
            <a:r>
              <a:rPr lang="en-US" altLang="ko-KR" b="1" dirty="0" err="1"/>
              <a:t>ddPCR</a:t>
            </a:r>
            <a:r>
              <a:rPr lang="en-US" altLang="ko-KR" b="1" dirty="0"/>
              <a:t> </a:t>
            </a:r>
            <a:r>
              <a:rPr lang="ko-KR" altLang="en-US" b="1" dirty="0"/>
              <a:t>대비 사용 편의성</a:t>
            </a:r>
            <a:r>
              <a:rPr lang="en-US" altLang="ko-KR" b="1" dirty="0"/>
              <a:t>, </a:t>
            </a:r>
            <a:r>
              <a:rPr lang="ko-KR" altLang="en-US" b="1" dirty="0"/>
              <a:t>속도 및 비용 면에서 우위</a:t>
            </a:r>
            <a:r>
              <a:rPr lang="ko-KR" altLang="en-US" dirty="0"/>
              <a:t>를 보여줄 것으로 기대됩니다</a:t>
            </a:r>
            <a:r>
              <a:rPr lang="en-US" altLang="ko-KR" dirty="0"/>
              <a:t>. </a:t>
            </a:r>
            <a:r>
              <a:rPr lang="ko-KR" altLang="en-US" dirty="0"/>
              <a:t>연구 결과에서도 </a:t>
            </a:r>
            <a:r>
              <a:rPr lang="en-US" altLang="ko-KR" b="1" dirty="0" err="1"/>
              <a:t>ddPCR</a:t>
            </a:r>
            <a:r>
              <a:rPr lang="en-US" altLang="ko-KR" b="1" dirty="0"/>
              <a:t> </a:t>
            </a:r>
            <a:r>
              <a:rPr lang="ko-KR" altLang="en-US" b="1" dirty="0"/>
              <a:t>대비 워크플로우가 짧고 결과 변동이 적은</a:t>
            </a:r>
            <a:r>
              <a:rPr lang="ko-KR" altLang="en-US" dirty="0"/>
              <a:t> </a:t>
            </a:r>
            <a:r>
              <a:rPr lang="en-US" altLang="ko-KR" dirty="0" err="1"/>
              <a:t>pdPCR</a:t>
            </a:r>
            <a:r>
              <a:rPr lang="ko-KR" altLang="en-US" dirty="0"/>
              <a:t>의 강점이 확인되었으며</a:t>
            </a:r>
            <a:r>
              <a:rPr lang="en-US" altLang="ko-KR" dirty="0">
                <a:hlinkClick r:id="rId10"/>
              </a:rPr>
              <a:t>pubmed.ncbi.nlm.nih.gov</a:t>
            </a:r>
            <a:r>
              <a:rPr lang="en-US" altLang="ko-KR" dirty="0"/>
              <a:t>, </a:t>
            </a:r>
            <a:r>
              <a:rPr lang="ko-KR" altLang="en-US" dirty="0"/>
              <a:t>이러한 </a:t>
            </a:r>
            <a:r>
              <a:rPr lang="ko-KR" altLang="en-US" b="1" dirty="0"/>
              <a:t>신뢰성과 효율성</a:t>
            </a:r>
            <a:r>
              <a:rPr lang="ko-KR" altLang="en-US" dirty="0"/>
              <a:t>은 임상 현장에서 </a:t>
            </a:r>
            <a:r>
              <a:rPr lang="ko-KR" altLang="en-US" b="1" dirty="0"/>
              <a:t>조기 암 검출 도구로서 </a:t>
            </a:r>
            <a:r>
              <a:rPr lang="en-US" altLang="ko-KR" b="1" dirty="0" err="1"/>
              <a:t>pdPCR</a:t>
            </a:r>
            <a:r>
              <a:rPr lang="en-US" altLang="ko-KR" b="1" dirty="0"/>
              <a:t> </a:t>
            </a:r>
            <a:r>
              <a:rPr lang="ko-KR" altLang="en-US" b="1" dirty="0"/>
              <a:t>채택을 촉진</a:t>
            </a:r>
            <a:r>
              <a:rPr lang="ko-KR" altLang="en-US" dirty="0"/>
              <a:t>할 요소입니다</a:t>
            </a:r>
            <a:r>
              <a:rPr lang="en-US" altLang="ko-KR" dirty="0"/>
              <a:t>. </a:t>
            </a:r>
            <a:r>
              <a:rPr lang="ko-KR" altLang="en-US" dirty="0"/>
              <a:t>궁극적으로 </a:t>
            </a:r>
            <a:r>
              <a:rPr lang="en-US" altLang="ko-KR" dirty="0" err="1"/>
              <a:t>pdPCR</a:t>
            </a:r>
            <a:r>
              <a:rPr lang="ko-KR" altLang="en-US" dirty="0"/>
              <a:t>은 </a:t>
            </a:r>
            <a:r>
              <a:rPr lang="ko-KR" altLang="en-US" b="1" dirty="0"/>
              <a:t>높은 검출 성능</a:t>
            </a:r>
            <a:r>
              <a:rPr lang="ko-KR" altLang="en-US" dirty="0"/>
              <a:t>을 유지하면서도 </a:t>
            </a:r>
            <a:r>
              <a:rPr lang="ko-KR" altLang="en-US" b="1" dirty="0"/>
              <a:t>검사 당 비용과 시간 부담을 낮춤으로써</a:t>
            </a:r>
            <a:r>
              <a:rPr lang="en-US" altLang="ko-KR" dirty="0"/>
              <a:t>, </a:t>
            </a:r>
            <a:r>
              <a:rPr lang="ko-KR" altLang="en-US" dirty="0"/>
              <a:t>암 진단 시장 내 기존 디지털 </a:t>
            </a:r>
            <a:r>
              <a:rPr lang="en-US" altLang="ko-KR" dirty="0"/>
              <a:t>PCR </a:t>
            </a:r>
            <a:r>
              <a:rPr lang="ko-KR" altLang="en-US" dirty="0"/>
              <a:t>제품들을 대체하거나 새로운 수요를 창출할 수 있을 것으로 전망됩니다</a:t>
            </a:r>
            <a:r>
              <a:rPr lang="en-US" altLang="ko-KR" dirty="0">
                <a:hlinkClick r:id="rId9"/>
              </a:rPr>
              <a:t>friendsofcancerresearch.org</a:t>
            </a:r>
            <a:r>
              <a:rPr lang="en-US" altLang="ko-KR" dirty="0"/>
              <a:t>. </a:t>
            </a:r>
            <a:r>
              <a:rPr lang="ko-KR" altLang="en-US" dirty="0"/>
              <a:t>이러한 </a:t>
            </a:r>
            <a:r>
              <a:rPr lang="ko-KR" altLang="en-US" b="1" dirty="0"/>
              <a:t>기술</a:t>
            </a:r>
            <a:r>
              <a:rPr lang="en-US" altLang="ko-KR" b="1" dirty="0"/>
              <a:t>·</a:t>
            </a:r>
            <a:r>
              <a:rPr lang="ko-KR" altLang="en-US" b="1" dirty="0"/>
              <a:t>비용</a:t>
            </a:r>
            <a:r>
              <a:rPr lang="en-US" altLang="ko-KR" b="1" dirty="0"/>
              <a:t>·</a:t>
            </a:r>
            <a:r>
              <a:rPr lang="ko-KR" altLang="en-US" b="1" dirty="0"/>
              <a:t>속도 측면의 혁신</a:t>
            </a:r>
            <a:r>
              <a:rPr lang="ko-KR" altLang="en-US" dirty="0"/>
              <a:t>이 뒷받침되면서</a:t>
            </a:r>
            <a:r>
              <a:rPr lang="en-US" altLang="ko-KR" dirty="0"/>
              <a:t>, </a:t>
            </a:r>
            <a:r>
              <a:rPr lang="en-US" altLang="ko-KR" dirty="0" err="1"/>
              <a:t>pdPCR</a:t>
            </a:r>
            <a:r>
              <a:rPr lang="ko-KR" altLang="en-US" dirty="0"/>
              <a:t>은 향후 </a:t>
            </a:r>
            <a:r>
              <a:rPr lang="ko-KR" altLang="en-US" b="1" dirty="0"/>
              <a:t>글로벌 조기 암 진단 시장에서 중요한 역할을 차지</a:t>
            </a:r>
            <a:r>
              <a:rPr lang="ko-KR" altLang="en-US" dirty="0"/>
              <a:t>하게 될 가능성이 큽니다</a:t>
            </a:r>
            <a:r>
              <a:rPr lang="en-US" altLang="ko-KR" dirty="0"/>
              <a:t>.</a:t>
            </a:r>
          </a:p>
          <a:p>
            <a:r>
              <a:rPr lang="en-US" altLang="ko-KR" b="1" dirty="0"/>
              <a:t>Sources:</a:t>
            </a:r>
            <a:br>
              <a:rPr lang="ko-KR" altLang="en-US" dirty="0"/>
            </a:br>
            <a:r>
              <a:rPr lang="en-US" altLang="ko-KR" dirty="0"/>
              <a:t>【11】 Precision Business Insights – </a:t>
            </a:r>
            <a:r>
              <a:rPr lang="en-US" altLang="ko-KR" i="1" dirty="0"/>
              <a:t>Early Cancer Detection Market Size &amp; CAGR (2023)</a:t>
            </a:r>
            <a:r>
              <a:rPr lang="en-US" altLang="ko-KR" dirty="0">
                <a:hlinkClick r:id="rId3"/>
              </a:rPr>
              <a:t>precisionbusinessinsights.com</a:t>
            </a:r>
            <a:r>
              <a:rPr lang="en-US" altLang="ko-KR" dirty="0">
                <a:hlinkClick r:id="rId4"/>
              </a:rPr>
              <a:t>precisionbusinessinsights.com</a:t>
            </a:r>
            <a:br>
              <a:rPr lang="ko-KR" altLang="en-US" dirty="0"/>
            </a:br>
            <a:r>
              <a:rPr lang="en-US" altLang="ko-KR" dirty="0"/>
              <a:t>【21】 </a:t>
            </a:r>
            <a:r>
              <a:rPr lang="en-US" altLang="ko-KR" dirty="0" err="1"/>
              <a:t>BioSpace</a:t>
            </a:r>
            <a:r>
              <a:rPr lang="en-US" altLang="ko-KR" dirty="0"/>
              <a:t> (Vision Research Reports) – </a:t>
            </a:r>
            <a:r>
              <a:rPr lang="en-US" altLang="ko-KR" i="1" dirty="0"/>
              <a:t>Multi-cancer Early Detection Market 2021-2030 (15.5% CAGR)</a:t>
            </a:r>
            <a:r>
              <a:rPr lang="en-US" altLang="ko-KR" dirty="0">
                <a:hlinkClick r:id="rId5"/>
              </a:rPr>
              <a:t>biospace.com</a:t>
            </a:r>
            <a:r>
              <a:rPr lang="en-US" altLang="ko-KR" dirty="0">
                <a:hlinkClick r:id="rId6"/>
              </a:rPr>
              <a:t>biospace.com</a:t>
            </a:r>
            <a:br>
              <a:rPr lang="ko-KR" altLang="en-US" dirty="0"/>
            </a:br>
            <a:r>
              <a:rPr lang="en-US" altLang="ko-KR" dirty="0"/>
              <a:t>【13】 </a:t>
            </a:r>
            <a:r>
              <a:rPr lang="en-US" altLang="ko-KR" dirty="0" err="1"/>
              <a:t>OpenPR</a:t>
            </a:r>
            <a:r>
              <a:rPr lang="en-US" altLang="ko-KR" dirty="0"/>
              <a:t> (Infinity Business Insights) – </a:t>
            </a:r>
            <a:r>
              <a:rPr lang="en-US" altLang="ko-KR" i="1" dirty="0"/>
              <a:t>Early Cancer Detection Market Outlook (2022–2028 CAGR 13.8%)</a:t>
            </a:r>
            <a:r>
              <a:rPr lang="en-US" altLang="ko-KR" dirty="0">
                <a:hlinkClick r:id="rId15"/>
              </a:rPr>
              <a:t>openpr.com</a:t>
            </a:r>
            <a:br>
              <a:rPr lang="ko-KR" altLang="en-US" dirty="0"/>
            </a:br>
            <a:r>
              <a:rPr lang="en-US" altLang="ko-KR" dirty="0"/>
              <a:t>【12】 Verified Market Reports – </a:t>
            </a:r>
            <a:r>
              <a:rPr lang="en-US" altLang="ko-KR" i="1" dirty="0"/>
              <a:t>Early Cancer Detection Market by Technology (Imaging 40%, Biomarker 35%, Genetic 25%)</a:t>
            </a:r>
            <a:r>
              <a:rPr lang="en-US" altLang="ko-KR" dirty="0">
                <a:hlinkClick r:id="rId7"/>
              </a:rPr>
              <a:t>verifiedmarketreports.com</a:t>
            </a:r>
            <a:r>
              <a:rPr lang="en-US" altLang="ko-KR" dirty="0">
                <a:hlinkClick r:id="rId8"/>
              </a:rPr>
              <a:t>verifiedmarketreports.com</a:t>
            </a:r>
            <a:br>
              <a:rPr lang="ko-KR" altLang="en-US" dirty="0"/>
            </a:br>
            <a:r>
              <a:rPr lang="en-US" altLang="ko-KR" dirty="0"/>
              <a:t>【9】 Clin Chim Acta (2024) – </a:t>
            </a:r>
            <a:r>
              <a:rPr lang="en-US" altLang="ko-KR" i="1" dirty="0" err="1"/>
              <a:t>ddPCR</a:t>
            </a:r>
            <a:r>
              <a:rPr lang="en-US" altLang="ko-KR" i="1" dirty="0"/>
              <a:t> vs </a:t>
            </a:r>
            <a:r>
              <a:rPr lang="en-US" altLang="ko-KR" i="1" dirty="0" err="1"/>
              <a:t>pdPCR</a:t>
            </a:r>
            <a:r>
              <a:rPr lang="en-US" altLang="ko-KR" i="1" dirty="0"/>
              <a:t> (Absolute Q) ctDNA detection concordance and workflow</a:t>
            </a:r>
            <a:r>
              <a:rPr lang="en-US" altLang="ko-KR" dirty="0">
                <a:hlinkClick r:id="rId10"/>
              </a:rPr>
              <a:t>pubmed.ncbi.nlm.nih.gov</a:t>
            </a:r>
            <a:br>
              <a:rPr lang="ko-KR" altLang="en-US" dirty="0"/>
            </a:br>
            <a:r>
              <a:rPr lang="en-US" altLang="ko-KR" dirty="0"/>
              <a:t>【25】 Friends of Cancer Research (Select Science, 2023) – </a:t>
            </a:r>
            <a:r>
              <a:rPr lang="en-US" altLang="ko-KR" i="1" dirty="0"/>
              <a:t>Expert on </a:t>
            </a:r>
            <a:r>
              <a:rPr lang="en-US" altLang="ko-KR" i="1" dirty="0" err="1"/>
              <a:t>ddPCR</a:t>
            </a:r>
            <a:r>
              <a:rPr lang="en-US" altLang="ko-KR" i="1" dirty="0"/>
              <a:t> advantages: fast turnaround, cost-effectiveness, sensitivity for early cancer</a:t>
            </a:r>
            <a:r>
              <a:rPr lang="en-US" altLang="ko-KR" dirty="0">
                <a:hlinkClick r:id="rId9"/>
              </a:rPr>
              <a:t>friendsofcancerresearch.org</a:t>
            </a:r>
            <a:br>
              <a:rPr lang="ko-KR" altLang="en-US" dirty="0"/>
            </a:br>
            <a:r>
              <a:rPr lang="en-US" altLang="ko-KR" dirty="0"/>
              <a:t>【26】 </a:t>
            </a:r>
            <a:r>
              <a:rPr lang="en-US" altLang="ko-KR" dirty="0" err="1"/>
              <a:t>Thermo</a:t>
            </a:r>
            <a:r>
              <a:rPr lang="en-US" altLang="ko-KR" dirty="0"/>
              <a:t> Fisher (Product Brochure) – </a:t>
            </a:r>
            <a:r>
              <a:rPr lang="en-US" altLang="ko-KR" i="1" dirty="0"/>
              <a:t>Absolute Q </a:t>
            </a:r>
            <a:r>
              <a:rPr lang="en-US" altLang="ko-KR" i="1" dirty="0" err="1"/>
              <a:t>dPCR</a:t>
            </a:r>
            <a:r>
              <a:rPr lang="en-US" altLang="ko-KR" i="1" dirty="0"/>
              <a:t> system: one-step workflow, &lt;90 min run, &gt;95% sample usage</a:t>
            </a:r>
            <a:r>
              <a:rPr lang="en-US" altLang="ko-KR" dirty="0">
                <a:hlinkClick r:id="rId11"/>
              </a:rPr>
              <a:t>thermofisher.com</a:t>
            </a:r>
            <a:r>
              <a:rPr lang="en-US" altLang="ko-KR" dirty="0">
                <a:hlinkClick r:id="rId14"/>
              </a:rPr>
              <a:t>thermofisher.com</a:t>
            </a:r>
            <a:endParaRPr lang="ko-KR" altLang="en-US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08884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1F4B44-9481-2E9A-59E9-225192F6CD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A4F31DC-1374-F678-D2D7-898C37012E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-136525" y="860425"/>
            <a:ext cx="7631113" cy="4294188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9892C4F-867B-C0AC-5B44-DC5812CDF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922767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9" name="Shape 1869"/>
          <p:cNvSpPr>
            <a:spLocks noGrp="1" noRot="1" noChangeAspect="1"/>
          </p:cNvSpPr>
          <p:nvPr>
            <p:ph type="sldImg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70" name="Shape 187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ko-KR" altLang="en-US"/>
              <a:t>개발한</a:t>
            </a:r>
            <a:r>
              <a:t> </a:t>
            </a:r>
            <a:r>
              <a:rPr lang="ko-KR" altLang="en-US"/>
              <a:t>기술을</a:t>
            </a:r>
            <a:r>
              <a:t> </a:t>
            </a:r>
            <a:r>
              <a:rPr lang="ko-KR" altLang="en-US"/>
              <a:t>바탕으로</a:t>
            </a:r>
            <a:r>
              <a:t> </a:t>
            </a:r>
            <a:r>
              <a:rPr lang="ko-KR" altLang="en-US"/>
              <a:t>질병</a:t>
            </a:r>
            <a:r>
              <a:t> </a:t>
            </a:r>
            <a:r>
              <a:rPr lang="ko-KR" altLang="en-US"/>
              <a:t>타겟팅을</a:t>
            </a:r>
            <a:r>
              <a:t> </a:t>
            </a:r>
            <a:r>
              <a:rPr lang="ko-KR" altLang="en-US"/>
              <a:t>검토하기</a:t>
            </a:r>
            <a:r>
              <a:t> </a:t>
            </a:r>
            <a:r>
              <a:rPr lang="ko-KR" altLang="en-US"/>
              <a:t>위하여</a:t>
            </a:r>
            <a:r>
              <a:t> </a:t>
            </a:r>
            <a:r>
              <a:rPr lang="ko-KR" altLang="en-US"/>
              <a:t>협력</a:t>
            </a:r>
            <a:r>
              <a:t> </a:t>
            </a:r>
            <a:r>
              <a:rPr lang="ko-KR" altLang="en-US"/>
              <a:t>수의사들과</a:t>
            </a:r>
            <a:r>
              <a:t> </a:t>
            </a:r>
            <a:r>
              <a:rPr lang="ko-KR" altLang="en-US"/>
              <a:t>토의하였고</a:t>
            </a:r>
            <a:r>
              <a:t>, 그 </a:t>
            </a:r>
            <a:r>
              <a:rPr lang="ko-KR" altLang="en-US"/>
              <a:t>결과</a:t>
            </a:r>
            <a:r>
              <a:t> </a:t>
            </a:r>
            <a:r>
              <a:rPr lang="ko-KR" altLang="en-US"/>
              <a:t>반려</a:t>
            </a:r>
            <a:r>
              <a:t> </a:t>
            </a:r>
            <a:r>
              <a:rPr lang="ko-KR" altLang="en-US"/>
              <a:t>동물</a:t>
            </a:r>
            <a:r>
              <a:t> </a:t>
            </a:r>
            <a:r>
              <a:rPr lang="ko-KR" altLang="en-US"/>
              <a:t>시장의</a:t>
            </a:r>
            <a:r>
              <a:t> “</a:t>
            </a:r>
            <a:r>
              <a:rPr lang="ko-KR" altLang="en-US"/>
              <a:t>피부</a:t>
            </a:r>
            <a:r>
              <a:t> </a:t>
            </a:r>
            <a:r>
              <a:rPr lang="ko-KR" altLang="en-US" err="1"/>
              <a:t>사상균증”을</a:t>
            </a:r>
            <a:r>
              <a:t> </a:t>
            </a:r>
            <a:r>
              <a:rPr lang="ko-KR" altLang="en-US" err="1"/>
              <a:t>타겟팅하게</a:t>
            </a:r>
            <a:r>
              <a:t> 됨. </a:t>
            </a:r>
            <a:r>
              <a:rPr lang="ko-KR" altLang="en-US"/>
              <a:t>강아지</a:t>
            </a:r>
            <a:r>
              <a:t> </a:t>
            </a:r>
            <a:r>
              <a:rPr lang="ko-KR" altLang="en-US"/>
              <a:t>고양이</a:t>
            </a:r>
            <a:r>
              <a:t> </a:t>
            </a:r>
            <a:r>
              <a:rPr lang="ko-KR" altLang="en-US"/>
              <a:t>게다가</a:t>
            </a:r>
            <a:r>
              <a:t> </a:t>
            </a:r>
            <a:r>
              <a:rPr lang="ko-KR" altLang="en-US"/>
              <a:t>사람에게도</a:t>
            </a:r>
            <a:r>
              <a:t> </a:t>
            </a:r>
            <a:r>
              <a:rPr lang="ko-KR" altLang="en-US"/>
              <a:t>감염될</a:t>
            </a:r>
            <a:r>
              <a:t> 수 </a:t>
            </a:r>
            <a:r>
              <a:rPr lang="ko-KR" altLang="en-US"/>
              <a:t>있는</a:t>
            </a:r>
            <a:r>
              <a:t> </a:t>
            </a:r>
            <a:r>
              <a:rPr lang="ko-KR" altLang="en-US"/>
              <a:t>인수</a:t>
            </a:r>
            <a:r>
              <a:t> </a:t>
            </a:r>
            <a:r>
              <a:rPr lang="ko-KR" altLang="en-US"/>
              <a:t>공통</a:t>
            </a:r>
            <a:r>
              <a:t> </a:t>
            </a:r>
            <a:r>
              <a:rPr lang="ko-KR" altLang="en-US"/>
              <a:t>감염</a:t>
            </a:r>
            <a:r>
              <a:t> </a:t>
            </a:r>
            <a:r>
              <a:rPr lang="ko-KR" altLang="en-US"/>
              <a:t>질병</a:t>
            </a:r>
            <a:r>
              <a:t>. </a:t>
            </a:r>
            <a:r>
              <a:rPr lang="ko-KR" altLang="en-US"/>
              <a:t>사람에게는</a:t>
            </a:r>
            <a:r>
              <a:t> </a:t>
            </a:r>
            <a:r>
              <a:rPr lang="ko-KR" altLang="en-US"/>
              <a:t>피부병</a:t>
            </a:r>
            <a:r>
              <a:t> , </a:t>
            </a:r>
            <a:r>
              <a:rPr lang="ko-KR" altLang="en-US"/>
              <a:t>건선</a:t>
            </a:r>
            <a:r>
              <a:t> </a:t>
            </a:r>
            <a:r>
              <a:rPr lang="ko-KR" altLang="en-US"/>
              <a:t>등으로</a:t>
            </a:r>
            <a:r>
              <a:t> </a:t>
            </a:r>
            <a:r>
              <a:rPr lang="ko-KR" altLang="en-US"/>
              <a:t>나타남</a:t>
            </a:r>
            <a:r>
              <a:t>. 본 </a:t>
            </a:r>
            <a:r>
              <a:rPr lang="ko-KR" altLang="en-US"/>
              <a:t>진균은</a:t>
            </a:r>
            <a:r>
              <a:t> </a:t>
            </a:r>
            <a:r>
              <a:rPr lang="ko-KR" altLang="en-US"/>
              <a:t>매우</a:t>
            </a:r>
            <a:r>
              <a:t> </a:t>
            </a:r>
            <a:r>
              <a:rPr lang="ko-KR" altLang="en-US"/>
              <a:t>전염성이</a:t>
            </a:r>
            <a:r>
              <a:t> </a:t>
            </a:r>
            <a:r>
              <a:rPr lang="ko-KR" altLang="en-US"/>
              <a:t>높아</a:t>
            </a:r>
            <a:r>
              <a:t>, </a:t>
            </a:r>
            <a:r>
              <a:rPr lang="ko-KR" altLang="en-US"/>
              <a:t>피부</a:t>
            </a:r>
            <a:r>
              <a:t> </a:t>
            </a:r>
            <a:r>
              <a:rPr lang="ko-KR" altLang="en-US"/>
              <a:t>전문</a:t>
            </a:r>
            <a:r>
              <a:t> </a:t>
            </a:r>
            <a:r>
              <a:rPr lang="ko-KR" altLang="en-US"/>
              <a:t>동물병원에서</a:t>
            </a:r>
            <a:r>
              <a:t> </a:t>
            </a:r>
            <a:r>
              <a:rPr lang="ko-KR" altLang="en-US"/>
              <a:t>한번</a:t>
            </a:r>
            <a:r>
              <a:t> </a:t>
            </a:r>
            <a:r>
              <a:rPr lang="ko-KR" altLang="en-US"/>
              <a:t>발견되면</a:t>
            </a:r>
            <a:r>
              <a:t> 그 </a:t>
            </a:r>
            <a:r>
              <a:rPr lang="ko-KR" altLang="en-US"/>
              <a:t>즉시</a:t>
            </a:r>
            <a:r>
              <a:t> </a:t>
            </a:r>
            <a:r>
              <a:rPr lang="ko-KR" altLang="en-US"/>
              <a:t>전체</a:t>
            </a:r>
            <a:r>
              <a:t> </a:t>
            </a:r>
            <a:r>
              <a:rPr lang="ko-KR" altLang="en-US"/>
              <a:t>소독</a:t>
            </a:r>
            <a:r>
              <a:t>, </a:t>
            </a:r>
            <a:r>
              <a:rPr lang="ko-KR" altLang="en-US"/>
              <a:t>격리를</a:t>
            </a:r>
            <a:r>
              <a:t> </a:t>
            </a:r>
            <a:r>
              <a:rPr lang="ko-KR" altLang="en-US"/>
              <a:t>시행해야</a:t>
            </a:r>
            <a:r>
              <a:t> 할 </a:t>
            </a:r>
            <a:r>
              <a:rPr lang="ko-KR" altLang="en-US"/>
              <a:t>만큼</a:t>
            </a:r>
            <a:r>
              <a:t> </a:t>
            </a:r>
            <a:r>
              <a:rPr lang="ko-KR" altLang="en-US"/>
              <a:t>진단의</a:t>
            </a:r>
            <a:r>
              <a:t> </a:t>
            </a:r>
            <a:r>
              <a:rPr lang="ko-KR" altLang="en-US"/>
              <a:t>중요성이</a:t>
            </a:r>
            <a:r>
              <a:t> </a:t>
            </a:r>
            <a:r>
              <a:rPr lang="ko-KR" altLang="en-US"/>
              <a:t>높은</a:t>
            </a:r>
            <a:r>
              <a:t> </a:t>
            </a:r>
            <a:r>
              <a:rPr lang="ko-KR" altLang="en-US"/>
              <a:t>진균</a:t>
            </a:r>
            <a:r>
              <a:t>. </a:t>
            </a:r>
            <a:r>
              <a:rPr lang="ko-KR" altLang="en-US"/>
              <a:t>그렇기</a:t>
            </a:r>
            <a:r>
              <a:t> </a:t>
            </a:r>
            <a:r>
              <a:rPr lang="ko-KR" altLang="en-US"/>
              <a:t>때문에</a:t>
            </a:r>
            <a:r>
              <a:t> </a:t>
            </a:r>
            <a:r>
              <a:rPr lang="ko-KR" altLang="en-US"/>
              <a:t>의심</a:t>
            </a:r>
            <a:r>
              <a:t> </a:t>
            </a:r>
            <a:r>
              <a:rPr lang="ko-KR" altLang="en-US"/>
              <a:t>증상이</a:t>
            </a:r>
            <a:r>
              <a:t> </a:t>
            </a:r>
            <a:r>
              <a:rPr lang="ko-KR" altLang="en-US"/>
              <a:t>있는</a:t>
            </a:r>
            <a:r>
              <a:t> </a:t>
            </a:r>
            <a:r>
              <a:rPr lang="ko-KR" altLang="en-US"/>
              <a:t>환자는</a:t>
            </a:r>
            <a:r>
              <a:t> </a:t>
            </a:r>
            <a:r>
              <a:rPr lang="ko-KR" altLang="en-US"/>
              <a:t>무조건</a:t>
            </a:r>
            <a:r>
              <a:t> 본 </a:t>
            </a:r>
            <a:r>
              <a:rPr lang="ko-KR" altLang="en-US"/>
              <a:t>진균</a:t>
            </a:r>
            <a:r>
              <a:t> </a:t>
            </a:r>
            <a:r>
              <a:rPr lang="ko-KR" altLang="en-US"/>
              <a:t>검사를</a:t>
            </a:r>
            <a:r>
              <a:t> </a:t>
            </a:r>
            <a:r>
              <a:rPr lang="ko-KR" altLang="en-US"/>
              <a:t>받아야</a:t>
            </a:r>
            <a:r>
              <a:t> 함. </a:t>
            </a:r>
          </a:p>
          <a:p>
            <a:endParaRPr/>
          </a:p>
          <a:p>
            <a:r>
              <a:rPr lang="ko-KR" altLang="en-US"/>
              <a:t>현재</a:t>
            </a:r>
            <a:r>
              <a:t> </a:t>
            </a:r>
            <a:r>
              <a:rPr lang="ko-KR" altLang="en-US"/>
              <a:t>진단</a:t>
            </a:r>
            <a:r>
              <a:t> </a:t>
            </a:r>
            <a:r>
              <a:rPr lang="ko-KR" altLang="en-US"/>
              <a:t>방식으로는</a:t>
            </a:r>
            <a:r>
              <a:t> </a:t>
            </a:r>
            <a:r>
              <a:rPr lang="en-US"/>
              <a:t>PCR</a:t>
            </a:r>
            <a:r>
              <a:rPr lang="ko-KR" altLang="en-US"/>
              <a:t>장비가</a:t>
            </a:r>
            <a:r>
              <a:t> </a:t>
            </a:r>
            <a:r>
              <a:rPr lang="ko-KR" altLang="en-US"/>
              <a:t>있음</a:t>
            </a:r>
            <a:r>
              <a:t>. </a:t>
            </a:r>
            <a:r>
              <a:rPr lang="ko-KR" altLang="en-US"/>
              <a:t>이는</a:t>
            </a:r>
            <a:r>
              <a:t> </a:t>
            </a:r>
            <a:r>
              <a:rPr lang="ko-KR" altLang="en-US"/>
              <a:t>영업사원을</a:t>
            </a:r>
            <a:r>
              <a:t> </a:t>
            </a:r>
            <a:r>
              <a:rPr lang="ko-KR" altLang="en-US"/>
              <a:t>통해</a:t>
            </a:r>
            <a:r>
              <a:t> </a:t>
            </a:r>
            <a:r>
              <a:rPr lang="ko-KR" altLang="en-US"/>
              <a:t>샘플을</a:t>
            </a:r>
            <a:r>
              <a:t> </a:t>
            </a:r>
            <a:r>
              <a:rPr lang="ko-KR" altLang="en-US"/>
              <a:t>보내고</a:t>
            </a:r>
            <a:r>
              <a:t>, </a:t>
            </a:r>
            <a:r>
              <a:rPr lang="ko-KR" altLang="en-US"/>
              <a:t>짧으면</a:t>
            </a:r>
            <a:r>
              <a:t> 6시간, </a:t>
            </a:r>
            <a:r>
              <a:rPr lang="ko-KR" altLang="en-US"/>
              <a:t>길면</a:t>
            </a:r>
            <a:r>
              <a:t> </a:t>
            </a:r>
            <a:r>
              <a:rPr lang="ko-KR" altLang="en-US"/>
              <a:t>하루이상</a:t>
            </a:r>
            <a:r>
              <a:t> </a:t>
            </a:r>
            <a:r>
              <a:rPr lang="ko-KR" altLang="en-US"/>
              <a:t>대기</a:t>
            </a:r>
            <a:r>
              <a:t> 후 </a:t>
            </a:r>
            <a:r>
              <a:rPr lang="ko-KR" altLang="en-US"/>
              <a:t>결과를</a:t>
            </a:r>
            <a:r>
              <a:t> </a:t>
            </a:r>
            <a:r>
              <a:rPr lang="ko-KR" altLang="en-US"/>
              <a:t>듣는</a:t>
            </a:r>
            <a:r>
              <a:t> </a:t>
            </a:r>
            <a:r>
              <a:rPr lang="ko-KR" altLang="en-US"/>
              <a:t>비효율적</a:t>
            </a:r>
            <a:r>
              <a:t> </a:t>
            </a:r>
            <a:r>
              <a:rPr lang="ko-KR" altLang="en-US"/>
              <a:t>방식</a:t>
            </a:r>
            <a:r>
              <a:t>. </a:t>
            </a:r>
            <a:r>
              <a:rPr lang="ko-KR" altLang="en-US"/>
              <a:t>모든</a:t>
            </a:r>
            <a:r>
              <a:t> </a:t>
            </a:r>
            <a:r>
              <a:rPr lang="ko-KR" altLang="en-US"/>
              <a:t>병원에</a:t>
            </a:r>
            <a:r>
              <a:t> </a:t>
            </a:r>
            <a:r>
              <a:rPr lang="ko-KR" altLang="en-US"/>
              <a:t>진단</a:t>
            </a:r>
            <a:r>
              <a:t> </a:t>
            </a:r>
            <a:r>
              <a:rPr lang="ko-KR" altLang="en-US"/>
              <a:t>기기를</a:t>
            </a:r>
            <a:r>
              <a:t> </a:t>
            </a:r>
            <a:r>
              <a:rPr lang="ko-KR" altLang="en-US"/>
              <a:t>구비하기</a:t>
            </a:r>
            <a:r>
              <a:t> </a:t>
            </a:r>
            <a:r>
              <a:rPr lang="ko-KR" altLang="en-US"/>
              <a:t>어렵고</a:t>
            </a:r>
            <a:r>
              <a:t>, </a:t>
            </a:r>
            <a:r>
              <a:rPr lang="ko-KR" altLang="en-US"/>
              <a:t>그에</a:t>
            </a:r>
            <a:r>
              <a:t> </a:t>
            </a:r>
            <a:r>
              <a:rPr lang="ko-KR" altLang="en-US"/>
              <a:t>맞는</a:t>
            </a:r>
            <a:r>
              <a:t> </a:t>
            </a:r>
            <a:r>
              <a:rPr lang="ko-KR" altLang="en-US"/>
              <a:t>진단</a:t>
            </a:r>
            <a:r>
              <a:t> </a:t>
            </a:r>
            <a:r>
              <a:rPr lang="ko-KR" altLang="en-US"/>
              <a:t>전문</a:t>
            </a:r>
            <a:r>
              <a:t> </a:t>
            </a:r>
            <a:r>
              <a:rPr lang="ko-KR" altLang="en-US"/>
              <a:t>인력이</a:t>
            </a:r>
            <a:r>
              <a:t> </a:t>
            </a:r>
            <a:r>
              <a:rPr lang="ko-KR" altLang="en-US"/>
              <a:t>필수로</a:t>
            </a:r>
            <a:r>
              <a:t> </a:t>
            </a:r>
            <a:r>
              <a:rPr lang="ko-KR" altLang="en-US" err="1"/>
              <a:t>투입되어야하기</a:t>
            </a:r>
            <a:r>
              <a:t> </a:t>
            </a:r>
            <a:r>
              <a:rPr lang="ko-KR" altLang="en-US"/>
              <a:t>때문임</a:t>
            </a:r>
            <a:r>
              <a:t>. </a:t>
            </a:r>
            <a:r>
              <a:rPr lang="ko-KR" altLang="en-US"/>
              <a:t>비전문인력이</a:t>
            </a:r>
            <a:r>
              <a:t> 할 수 </a:t>
            </a:r>
            <a:r>
              <a:rPr lang="ko-KR" altLang="en-US"/>
              <a:t>있는</a:t>
            </a:r>
            <a:r>
              <a:t> </a:t>
            </a:r>
            <a:r>
              <a:rPr lang="ko-KR" altLang="en-US"/>
              <a:t>방식으로</a:t>
            </a:r>
            <a:r>
              <a:t> </a:t>
            </a:r>
            <a:r>
              <a:rPr lang="ko-KR" altLang="en-US"/>
              <a:t>진행되는</a:t>
            </a:r>
            <a:r>
              <a:t> “</a:t>
            </a:r>
            <a:r>
              <a:rPr lang="ko-KR" altLang="en-US" err="1"/>
              <a:t>배양”은</a:t>
            </a:r>
            <a:r>
              <a:t> </a:t>
            </a:r>
            <a:r>
              <a:rPr lang="ko-KR" altLang="en-US"/>
              <a:t>실제</a:t>
            </a:r>
            <a:r>
              <a:t> </a:t>
            </a:r>
            <a:r>
              <a:rPr lang="ko-KR" altLang="en-US"/>
              <a:t>환자의</a:t>
            </a:r>
            <a:r>
              <a:t> </a:t>
            </a:r>
            <a:r>
              <a:rPr lang="ko-KR" altLang="en-US"/>
              <a:t>피부</a:t>
            </a:r>
            <a:r>
              <a:t> </a:t>
            </a:r>
            <a:r>
              <a:rPr lang="ko-KR" altLang="en-US"/>
              <a:t>샘플에</a:t>
            </a:r>
            <a:r>
              <a:t> </a:t>
            </a:r>
            <a:r>
              <a:rPr lang="ko-KR" altLang="en-US"/>
              <a:t>사는</a:t>
            </a:r>
            <a:r>
              <a:t> </a:t>
            </a:r>
            <a:r>
              <a:rPr lang="ko-KR" altLang="en-US"/>
              <a:t>진균을</a:t>
            </a:r>
            <a:r>
              <a:t> </a:t>
            </a:r>
            <a:r>
              <a:rPr lang="ko-KR" altLang="en-US"/>
              <a:t>배지에서</a:t>
            </a:r>
            <a:r>
              <a:t> </a:t>
            </a:r>
            <a:r>
              <a:rPr lang="ko-KR" altLang="en-US"/>
              <a:t>키워</a:t>
            </a:r>
            <a:r>
              <a:t> 2~3일간 </a:t>
            </a:r>
            <a:r>
              <a:rPr lang="ko-KR" altLang="en-US"/>
              <a:t>기다렸다가</a:t>
            </a:r>
            <a:r>
              <a:t> </a:t>
            </a:r>
            <a:r>
              <a:rPr lang="ko-KR" altLang="en-US"/>
              <a:t>육안</a:t>
            </a:r>
            <a:r>
              <a:t> (</a:t>
            </a:r>
            <a:r>
              <a:rPr lang="ko-KR" altLang="en-US"/>
              <a:t>현미경</a:t>
            </a:r>
            <a:r>
              <a:t>)</a:t>
            </a:r>
            <a:r>
              <a:rPr lang="ko-KR" altLang="en-US" err="1"/>
              <a:t>으로</a:t>
            </a:r>
            <a:r>
              <a:t> </a:t>
            </a:r>
            <a:r>
              <a:rPr lang="ko-KR" altLang="en-US"/>
              <a:t>확인하는</a:t>
            </a:r>
            <a:r>
              <a:t> </a:t>
            </a:r>
            <a:r>
              <a:rPr lang="ko-KR" altLang="en-US"/>
              <a:t>방식</a:t>
            </a:r>
            <a:r>
              <a:t>. </a:t>
            </a:r>
            <a:r>
              <a:rPr lang="ko-KR" altLang="en-US"/>
              <a:t>매우</a:t>
            </a:r>
            <a:r>
              <a:t> </a:t>
            </a:r>
            <a:r>
              <a:rPr lang="ko-KR" altLang="en-US"/>
              <a:t>비효율적이지만</a:t>
            </a:r>
            <a:r>
              <a:t>, </a:t>
            </a:r>
            <a:r>
              <a:rPr lang="ko-KR" altLang="en-US"/>
              <a:t>전문인력</a:t>
            </a:r>
            <a:r>
              <a:t> </a:t>
            </a:r>
            <a:r>
              <a:rPr lang="ko-KR" altLang="en-US"/>
              <a:t>확보가</a:t>
            </a:r>
            <a:r>
              <a:t> </a:t>
            </a:r>
            <a:r>
              <a:rPr lang="ko-KR" altLang="en-US"/>
              <a:t>어렵고</a:t>
            </a:r>
            <a:r>
              <a:t> </a:t>
            </a:r>
            <a:r>
              <a:rPr lang="ko-KR" altLang="en-US"/>
              <a:t>장비</a:t>
            </a:r>
            <a:r>
              <a:t> </a:t>
            </a:r>
            <a:r>
              <a:rPr lang="ko-KR" altLang="en-US"/>
              <a:t>부담이</a:t>
            </a:r>
            <a:r>
              <a:t> </a:t>
            </a:r>
            <a:r>
              <a:rPr lang="ko-KR" altLang="en-US"/>
              <a:t>심한</a:t>
            </a:r>
            <a:r>
              <a:t> </a:t>
            </a:r>
            <a:r>
              <a:rPr lang="ko-KR" altLang="en-US"/>
              <a:t>동물</a:t>
            </a:r>
            <a:r>
              <a:t> </a:t>
            </a:r>
            <a:r>
              <a:rPr lang="ko-KR" altLang="en-US"/>
              <a:t>병원에서는</a:t>
            </a:r>
            <a:r>
              <a:t> </a:t>
            </a:r>
            <a:r>
              <a:rPr lang="ko-KR" altLang="en-US"/>
              <a:t>어쩔</a:t>
            </a:r>
            <a:r>
              <a:t> 수 </a:t>
            </a:r>
            <a:r>
              <a:rPr lang="ko-KR" altLang="en-US"/>
              <a:t>없는</a:t>
            </a:r>
            <a:r>
              <a:t> </a:t>
            </a:r>
            <a:r>
              <a:rPr lang="ko-KR" altLang="en-US"/>
              <a:t>실정임</a:t>
            </a:r>
            <a:r>
              <a:t>.</a:t>
            </a:r>
          </a:p>
          <a:p>
            <a:endParaRPr/>
          </a:p>
          <a:p>
            <a:r>
              <a:t>이 </a:t>
            </a:r>
            <a:r>
              <a:rPr lang="ko-KR" altLang="en-US"/>
              <a:t>시장은</a:t>
            </a:r>
            <a:r>
              <a:t> </a:t>
            </a:r>
            <a:r>
              <a:rPr lang="ko-KR" altLang="en-US" err="1"/>
              <a:t>니치마켓으로</a:t>
            </a:r>
            <a:r>
              <a:t>, </a:t>
            </a:r>
            <a:r>
              <a:rPr lang="ko-KR" altLang="en-US"/>
              <a:t>중요성이</a:t>
            </a:r>
            <a:r>
              <a:t> 덜 </a:t>
            </a:r>
            <a:r>
              <a:rPr lang="ko-KR" altLang="en-US" err="1"/>
              <a:t>부각되어있지만</a:t>
            </a:r>
            <a:r>
              <a:t> </a:t>
            </a:r>
            <a:r>
              <a:rPr lang="ko-KR" altLang="en-US"/>
              <a:t>수요는</a:t>
            </a:r>
            <a:r>
              <a:t> </a:t>
            </a:r>
            <a:r>
              <a:rPr lang="ko-KR" altLang="en-US"/>
              <a:t>꾸준한</a:t>
            </a:r>
            <a:r>
              <a:t> </a:t>
            </a:r>
            <a:r>
              <a:rPr lang="ko-KR" altLang="en-US"/>
              <a:t>분야였음</a:t>
            </a:r>
            <a:r>
              <a:t>. </a:t>
            </a:r>
            <a:r>
              <a:rPr lang="ko-KR" altLang="en-US"/>
              <a:t>우리가</a:t>
            </a:r>
            <a:r>
              <a:t> </a:t>
            </a:r>
            <a:r>
              <a:rPr lang="ko-KR" altLang="en-US"/>
              <a:t>보유한</a:t>
            </a:r>
            <a:r>
              <a:t> </a:t>
            </a:r>
            <a:r>
              <a:rPr lang="ko-KR" altLang="en-US"/>
              <a:t>기술을</a:t>
            </a:r>
            <a:r>
              <a:t> </a:t>
            </a:r>
            <a:r>
              <a:rPr lang="ko-KR" altLang="en-US"/>
              <a:t>바탕으로</a:t>
            </a:r>
            <a:r>
              <a:t> 비 </a:t>
            </a:r>
            <a:r>
              <a:rPr lang="ko-KR" altLang="en-US"/>
              <a:t>전문진단인력도</a:t>
            </a:r>
            <a:r>
              <a:t> </a:t>
            </a:r>
            <a:r>
              <a:rPr lang="ko-KR" altLang="en-US"/>
              <a:t>쉽고</a:t>
            </a:r>
            <a:r>
              <a:t> </a:t>
            </a:r>
            <a:r>
              <a:rPr lang="ko-KR" altLang="en-US"/>
              <a:t>간편하게</a:t>
            </a:r>
            <a:r>
              <a:t>, </a:t>
            </a:r>
            <a:r>
              <a:rPr lang="ko-KR" altLang="en-US"/>
              <a:t>저렴한</a:t>
            </a:r>
            <a:r>
              <a:t> </a:t>
            </a:r>
            <a:r>
              <a:rPr lang="ko-KR" altLang="en-US"/>
              <a:t>기기를</a:t>
            </a:r>
            <a:r>
              <a:t> </a:t>
            </a:r>
            <a:r>
              <a:rPr lang="ko-KR" altLang="en-US"/>
              <a:t>이용하여</a:t>
            </a:r>
            <a:r>
              <a:t> </a:t>
            </a:r>
            <a:r>
              <a:rPr lang="ko-KR" altLang="en-US"/>
              <a:t>피부사상균을</a:t>
            </a:r>
            <a:r>
              <a:t> </a:t>
            </a:r>
            <a:r>
              <a:rPr lang="ko-KR" altLang="en-US"/>
              <a:t>검진하는</a:t>
            </a:r>
            <a:r>
              <a:t> </a:t>
            </a:r>
            <a:r>
              <a:rPr lang="ko-KR" altLang="en-US"/>
              <a:t>것이</a:t>
            </a:r>
            <a:r>
              <a:t> </a:t>
            </a:r>
            <a:r>
              <a:rPr lang="ko-KR" altLang="en-US"/>
              <a:t>현재</a:t>
            </a:r>
            <a:r>
              <a:t> </a:t>
            </a:r>
            <a:r>
              <a:rPr lang="ko-KR" altLang="en-US"/>
              <a:t>시장</a:t>
            </a:r>
            <a:r>
              <a:t> </a:t>
            </a:r>
            <a:r>
              <a:rPr lang="ko-KR" altLang="en-US"/>
              <a:t>타겟임</a:t>
            </a:r>
            <a:r>
              <a:t>. 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5C725F-1B58-305A-49B7-5F4B48AC09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36E6C7E-45AD-FFF1-38E2-1C89F9894C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A4358AE-0E16-2BCB-D474-CC7AF151F67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http://www.biod.co.kr/application/digital-pcr/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689049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0CDBA-D431-6A7B-69D6-C18F3E5B22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51E1491-0C71-EDE6-CA33-209B148C09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FF9AD88-707A-3964-EC18-8F73DB4632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http://www.biod.co.kr/application/digital-pcr/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17946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042FF6-CB9A-2850-8E99-3841EEF707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652F913-3896-6BAC-E306-88944F9065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E537AAF-4BA0-33F5-A2D9-F980CB9D85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http://www.biod.co.kr/application/digital-pcr/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681391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EBFEAA-BBB6-D259-F82A-013250B47D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67F06F2-80E7-3B5A-0038-E0BABC1032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30077FA-9BAA-0652-9602-B7355212C6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None/>
            </a:pPr>
            <a:r>
              <a:rPr lang="en-US" altLang="ko-KR" b="1" dirty="0" err="1"/>
              <a:t>ddPCR</a:t>
            </a:r>
            <a:r>
              <a:rPr lang="ko-KR" altLang="en-US" b="1" dirty="0"/>
              <a:t>을 활용한 암 추적 및 조기 검출의 임상적 활용 현황</a:t>
            </a:r>
          </a:p>
          <a:p>
            <a:pPr>
              <a:buNone/>
            </a:pPr>
            <a:r>
              <a:rPr lang="en-US" altLang="ko-KR" dirty="0" err="1"/>
              <a:t>ddPCR</a:t>
            </a:r>
            <a:r>
              <a:rPr lang="en-US" altLang="ko-KR" dirty="0"/>
              <a:t>(Droplet Digital PCR)</a:t>
            </a:r>
            <a:r>
              <a:rPr lang="ko-KR" altLang="en-US" dirty="0"/>
              <a:t>은 디지털 </a:t>
            </a:r>
            <a:r>
              <a:rPr lang="en-US" altLang="ko-KR" dirty="0"/>
              <a:t>PCR </a:t>
            </a:r>
            <a:r>
              <a:rPr lang="ko-KR" altLang="en-US" dirty="0"/>
              <a:t>기술의 일종으로</a:t>
            </a:r>
            <a:r>
              <a:rPr lang="en-US" altLang="ko-KR" dirty="0"/>
              <a:t>, </a:t>
            </a:r>
            <a:r>
              <a:rPr lang="ko-KR" altLang="en-US" dirty="0"/>
              <a:t>샘플을 수만 개의 미세 </a:t>
            </a:r>
            <a:r>
              <a:rPr lang="ko-KR" altLang="en-US" dirty="0" err="1"/>
              <a:t>액적로</a:t>
            </a:r>
            <a:r>
              <a:rPr lang="ko-KR" altLang="en-US" dirty="0"/>
              <a:t> 분할하여 각 액적에서 독립적으로 </a:t>
            </a:r>
            <a:r>
              <a:rPr lang="en-US" altLang="ko-KR" dirty="0"/>
              <a:t>PCR</a:t>
            </a:r>
            <a:r>
              <a:rPr lang="ko-KR" altLang="en-US" dirty="0"/>
              <a:t>을 수행함으로써 표적 </a:t>
            </a:r>
            <a:r>
              <a:rPr lang="en-US" altLang="ko-KR" dirty="0"/>
              <a:t>DNA</a:t>
            </a:r>
            <a:r>
              <a:rPr lang="ko-KR" altLang="en-US" dirty="0"/>
              <a:t>의 절대 정량이 가능한 고감도 기술이다</a:t>
            </a:r>
            <a:r>
              <a:rPr lang="en-US" altLang="ko-KR" dirty="0"/>
              <a:t>. </a:t>
            </a:r>
            <a:r>
              <a:rPr lang="ko-KR" altLang="en-US" dirty="0"/>
              <a:t>이 기술은 특히 암 진단 및 관리 분야에서 </a:t>
            </a:r>
            <a:r>
              <a:rPr lang="ko-KR" altLang="en-US" dirty="0" err="1"/>
              <a:t>액체생검</a:t>
            </a:r>
            <a:r>
              <a:rPr lang="ko-KR" altLang="en-US" dirty="0"/>
              <a:t> 기반의 </a:t>
            </a:r>
            <a:r>
              <a:rPr lang="ko-KR" altLang="en-US" dirty="0" err="1"/>
              <a:t>미세잔존질환</a:t>
            </a:r>
            <a:r>
              <a:rPr lang="en-US" altLang="ko-KR" dirty="0"/>
              <a:t>(Minimal Residual Disease, MRD) </a:t>
            </a:r>
            <a:r>
              <a:rPr lang="ko-KR" altLang="en-US" dirty="0"/>
              <a:t>모니터링과 조기 암 검출에 혁신적인 역할을 하고 있다</a:t>
            </a:r>
            <a:r>
              <a:rPr lang="en-US" altLang="ko-KR" dirty="0"/>
              <a:t>. </a:t>
            </a:r>
            <a:r>
              <a:rPr lang="ko-KR" altLang="en-US" dirty="0"/>
              <a:t>본 보고서는 </a:t>
            </a:r>
            <a:r>
              <a:rPr lang="en-US" altLang="ko-KR" dirty="0" err="1"/>
              <a:t>ddPCR</a:t>
            </a:r>
            <a:r>
              <a:rPr lang="ko-KR" altLang="en-US" dirty="0"/>
              <a:t>을 이용한 암 치료 후 추적 관찰 사례와 암 발병 전 조기 검출 사례를 체계적으로 분석한다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치료 후 암 추적 관찰에서의 </a:t>
            </a:r>
            <a:r>
              <a:rPr lang="en-US" altLang="ko-KR" b="1" dirty="0" err="1"/>
              <a:t>ddPCR</a:t>
            </a:r>
            <a:r>
              <a:rPr lang="en-US" altLang="ko-KR" b="1" dirty="0"/>
              <a:t> </a:t>
            </a:r>
            <a:r>
              <a:rPr lang="ko-KR" altLang="en-US" b="1" dirty="0"/>
              <a:t>활용</a:t>
            </a:r>
          </a:p>
          <a:p>
            <a:pPr>
              <a:buNone/>
            </a:pPr>
            <a:r>
              <a:rPr lang="en-US" altLang="ko-KR" b="1" dirty="0"/>
              <a:t>1. </a:t>
            </a:r>
            <a:r>
              <a:rPr lang="ko-KR" altLang="en-US" b="1" dirty="0" err="1"/>
              <a:t>미세잔존질환</a:t>
            </a:r>
            <a:r>
              <a:rPr lang="en-US" altLang="ko-KR" b="1" dirty="0"/>
              <a:t>(MRD) </a:t>
            </a:r>
            <a:r>
              <a:rPr lang="ko-KR" altLang="en-US" b="1" dirty="0"/>
              <a:t>모니터링</a:t>
            </a:r>
          </a:p>
          <a:p>
            <a:pPr>
              <a:buNone/>
            </a:pPr>
            <a:r>
              <a:rPr lang="en-US" altLang="ko-KR" dirty="0" err="1"/>
              <a:t>ddPCR</a:t>
            </a:r>
            <a:r>
              <a:rPr lang="ko-KR" altLang="en-US" dirty="0"/>
              <a:t>은 </a:t>
            </a:r>
            <a:r>
              <a:rPr lang="en-US" altLang="ko-KR" dirty="0"/>
              <a:t>MRD </a:t>
            </a:r>
            <a:r>
              <a:rPr lang="ko-KR" altLang="en-US" dirty="0"/>
              <a:t>검출에서 기존 </a:t>
            </a:r>
            <a:r>
              <a:rPr lang="en-US" altLang="ko-KR" dirty="0"/>
              <a:t>qPCR(Real-Time Quantitative PCR)</a:t>
            </a:r>
            <a:r>
              <a:rPr lang="ko-KR" altLang="en-US" dirty="0"/>
              <a:t>보다 우수한 성능을 보인다</a:t>
            </a:r>
            <a:r>
              <a:rPr lang="en-US" altLang="ko-KR" dirty="0"/>
              <a:t>. </a:t>
            </a:r>
            <a:r>
              <a:rPr lang="ko-KR" altLang="en-US" dirty="0"/>
              <a:t>급성림프구성백혈병</a:t>
            </a:r>
            <a:r>
              <a:rPr lang="en-US" altLang="ko-KR" dirty="0"/>
              <a:t>(ALL) </a:t>
            </a:r>
            <a:r>
              <a:rPr lang="ko-KR" altLang="en-US" dirty="0"/>
              <a:t>환자를 대상으로 한 연구에서 </a:t>
            </a:r>
            <a:r>
              <a:rPr lang="en-US" altLang="ko-KR" dirty="0" err="1"/>
              <a:t>ddPCR</a:t>
            </a:r>
            <a:r>
              <a:rPr lang="ko-KR" altLang="en-US" dirty="0"/>
              <a:t>은 </a:t>
            </a:r>
            <a:r>
              <a:rPr lang="en-US" altLang="ko-KR" dirty="0"/>
              <a:t>qPCR </a:t>
            </a:r>
            <a:r>
              <a:rPr lang="ko-KR" altLang="en-US" dirty="0"/>
              <a:t>대비 **</a:t>
            </a:r>
            <a:r>
              <a:rPr lang="en-US" altLang="ko-KR" dirty="0"/>
              <a:t>3</a:t>
            </a:r>
            <a:r>
              <a:rPr lang="ko-KR" altLang="en-US" dirty="0"/>
              <a:t>배 높은 검출 민감도</a:t>
            </a:r>
            <a:r>
              <a:rPr lang="en-US" altLang="ko-KR" dirty="0"/>
              <a:t>(0.001% </a:t>
            </a:r>
            <a:r>
              <a:rPr lang="ko-KR" altLang="en-US" dirty="0"/>
              <a:t>대 </a:t>
            </a:r>
            <a:r>
              <a:rPr lang="en-US" altLang="ko-KR" dirty="0"/>
              <a:t>0.01%)**</a:t>
            </a:r>
            <a:r>
              <a:rPr lang="ko-KR" altLang="en-US" dirty="0"/>
              <a:t>를 보였으며</a:t>
            </a:r>
            <a:r>
              <a:rPr lang="en-US" altLang="ko-KR" dirty="0"/>
              <a:t>, </a:t>
            </a:r>
            <a:r>
              <a:rPr lang="ko-KR" altLang="en-US" dirty="0"/>
              <a:t>양적 검출 한계</a:t>
            </a:r>
            <a:r>
              <a:rPr lang="en-US" altLang="ko-KR" dirty="0"/>
              <a:t>(LOD)</a:t>
            </a:r>
            <a:r>
              <a:rPr lang="ko-KR" altLang="en-US" dirty="0"/>
              <a:t>도 </a:t>
            </a:r>
            <a:r>
              <a:rPr lang="en-US" altLang="ko-KR" dirty="0"/>
              <a:t>0.0001%</a:t>
            </a:r>
            <a:r>
              <a:rPr lang="ko-KR" altLang="en-US" dirty="0"/>
              <a:t>까지 확장되었다</a:t>
            </a:r>
            <a:r>
              <a:rPr lang="en-US" altLang="ko-KR" dirty="0">
                <a:hlinkClick r:id="rId3"/>
              </a:rPr>
              <a:t>18</a:t>
            </a:r>
            <a:r>
              <a:rPr lang="en-US" altLang="ko-KR" dirty="0"/>
              <a:t>. </a:t>
            </a:r>
            <a:r>
              <a:rPr lang="ko-KR" altLang="en-US" dirty="0"/>
              <a:t>이는 재발 위험이 높은 </a:t>
            </a:r>
            <a:r>
              <a:rPr lang="ko-KR" altLang="en-US" dirty="0" err="1"/>
              <a:t>저수준</a:t>
            </a:r>
            <a:r>
              <a:rPr lang="ko-KR" altLang="en-US" dirty="0"/>
              <a:t> </a:t>
            </a:r>
            <a:r>
              <a:rPr lang="en-US" altLang="ko-KR" dirty="0"/>
              <a:t>MRD</a:t>
            </a:r>
            <a:r>
              <a:rPr lang="ko-KR" altLang="en-US" dirty="0"/>
              <a:t>를 정확히 식별하는 데 결정적이다</a:t>
            </a:r>
            <a:r>
              <a:rPr lang="en-US" altLang="ko-K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b="1" dirty="0"/>
              <a:t>소아 </a:t>
            </a:r>
            <a:r>
              <a:rPr lang="en-US" altLang="ko-KR" b="1" dirty="0"/>
              <a:t>ALL </a:t>
            </a:r>
            <a:r>
              <a:rPr lang="ko-KR" altLang="en-US" b="1" dirty="0"/>
              <a:t>사례</a:t>
            </a:r>
            <a:r>
              <a:rPr lang="en-US" altLang="ko-KR" dirty="0"/>
              <a:t>: 105</a:t>
            </a:r>
            <a:r>
              <a:rPr lang="ko-KR" altLang="en-US" dirty="0"/>
              <a:t>명의 </a:t>
            </a:r>
            <a:r>
              <a:rPr lang="en-US" altLang="ko-KR" dirty="0"/>
              <a:t>POS-NQ(</a:t>
            </a:r>
            <a:r>
              <a:rPr lang="ko-KR" altLang="en-US" dirty="0"/>
              <a:t>양성 </a:t>
            </a:r>
            <a:r>
              <a:rPr lang="ko-KR" altLang="en-US" dirty="0" err="1"/>
              <a:t>비정량</a:t>
            </a:r>
            <a:r>
              <a:rPr lang="en-US" altLang="ko-KR" dirty="0"/>
              <a:t>) </a:t>
            </a:r>
            <a:r>
              <a:rPr lang="ko-KR" altLang="en-US" dirty="0"/>
              <a:t>샘플 중 </a:t>
            </a:r>
            <a:r>
              <a:rPr lang="en-US" altLang="ko-KR" dirty="0"/>
              <a:t>21</a:t>
            </a:r>
            <a:r>
              <a:rPr lang="ko-KR" altLang="en-US" dirty="0" err="1"/>
              <a:t>례</a:t>
            </a:r>
            <a:r>
              <a:rPr lang="en-US" altLang="ko-KR" dirty="0"/>
              <a:t>(20%)</a:t>
            </a:r>
            <a:r>
              <a:rPr lang="ko-KR" altLang="en-US" dirty="0"/>
              <a:t>에서 </a:t>
            </a:r>
            <a:r>
              <a:rPr lang="en-US" altLang="ko-KR" dirty="0" err="1"/>
              <a:t>ddPCR</a:t>
            </a:r>
            <a:r>
              <a:rPr lang="ko-KR" altLang="en-US" dirty="0"/>
              <a:t>을 통해 정량 가능한 </a:t>
            </a:r>
            <a:r>
              <a:rPr lang="en-US" altLang="ko-KR" dirty="0"/>
              <a:t>MRD</a:t>
            </a:r>
            <a:r>
              <a:rPr lang="ko-KR" altLang="en-US" dirty="0"/>
              <a:t>를 확인했으며</a:t>
            </a:r>
            <a:r>
              <a:rPr lang="en-US" altLang="ko-KR" dirty="0"/>
              <a:t>, </a:t>
            </a:r>
            <a:r>
              <a:rPr lang="ko-KR" altLang="en-US" dirty="0"/>
              <a:t>이 중 </a:t>
            </a:r>
            <a:r>
              <a:rPr lang="en-US" altLang="ko-KR" dirty="0"/>
              <a:t>13</a:t>
            </a:r>
            <a:r>
              <a:rPr lang="ko-KR" altLang="en-US" dirty="0" err="1"/>
              <a:t>례는</a:t>
            </a:r>
            <a:r>
              <a:rPr lang="ko-KR" altLang="en-US" dirty="0"/>
              <a:t> 임상적 재발과 직결되었다</a:t>
            </a:r>
            <a:r>
              <a:rPr lang="en-US" altLang="ko-KR" dirty="0">
                <a:hlinkClick r:id="rId3"/>
              </a:rPr>
              <a:t>18</a:t>
            </a:r>
            <a:r>
              <a:rPr lang="en-US" altLang="ko-K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b="1" dirty="0"/>
              <a:t>골수이식 후 </a:t>
            </a:r>
            <a:r>
              <a:rPr lang="en-US" altLang="ko-KR" b="1" dirty="0"/>
              <a:t>JMML </a:t>
            </a:r>
            <a:r>
              <a:rPr lang="ko-KR" altLang="en-US" b="1" dirty="0"/>
              <a:t>모니터링</a:t>
            </a:r>
            <a:r>
              <a:rPr lang="en-US" altLang="ko-KR" dirty="0"/>
              <a:t>: 32</a:t>
            </a:r>
            <a:r>
              <a:rPr lang="ko-KR" altLang="en-US" dirty="0"/>
              <a:t>명의 소아 골수이식 환자에서 </a:t>
            </a:r>
            <a:r>
              <a:rPr lang="en-US" altLang="ko-KR" dirty="0" err="1"/>
              <a:t>ddPCR</a:t>
            </a:r>
            <a:r>
              <a:rPr lang="ko-KR" altLang="en-US" dirty="0"/>
              <a:t>은 전통적 방법보다 </a:t>
            </a:r>
            <a:r>
              <a:rPr lang="en-US" altLang="ko-KR" b="1" dirty="0"/>
              <a:t>1-3</a:t>
            </a:r>
            <a:r>
              <a:rPr lang="ko-KR" altLang="en-US" b="1" dirty="0"/>
              <a:t>개월 빠른 재발 신호 탐지</a:t>
            </a:r>
            <a:r>
              <a:rPr lang="ko-KR" altLang="en-US" dirty="0"/>
              <a:t>를 가능케 했고</a:t>
            </a:r>
            <a:r>
              <a:rPr lang="en-US" altLang="ko-KR" dirty="0"/>
              <a:t>, </a:t>
            </a:r>
            <a:r>
              <a:rPr lang="ko-KR" altLang="en-US" dirty="0"/>
              <a:t>이식 </a:t>
            </a:r>
            <a:r>
              <a:rPr lang="en-US" altLang="ko-KR" dirty="0"/>
              <a:t>1</a:t>
            </a:r>
            <a:r>
              <a:rPr lang="ko-KR" altLang="en-US" dirty="0"/>
              <a:t>개월 시점의 </a:t>
            </a:r>
            <a:r>
              <a:rPr lang="en-US" altLang="ko-KR" dirty="0"/>
              <a:t>MRD </a:t>
            </a:r>
            <a:r>
              <a:rPr lang="ko-KR" altLang="en-US" dirty="0"/>
              <a:t>수준</a:t>
            </a:r>
            <a:r>
              <a:rPr lang="en-US" altLang="ko-KR" dirty="0"/>
              <a:t>(&gt;0.465%)</a:t>
            </a:r>
            <a:r>
              <a:rPr lang="ko-KR" altLang="en-US" dirty="0"/>
              <a:t>이 전체 생존율을 유의미하게 예측했다</a:t>
            </a:r>
            <a:r>
              <a:rPr lang="en-US" altLang="ko-KR" dirty="0">
                <a:hlinkClick r:id="rId4"/>
              </a:rPr>
              <a:t>14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b="1" dirty="0"/>
              <a:t>2. </a:t>
            </a:r>
            <a:r>
              <a:rPr lang="ko-KR" altLang="en-US" b="1" dirty="0"/>
              <a:t>치료 반응 평가 및 재발 예측</a:t>
            </a:r>
          </a:p>
          <a:p>
            <a:pPr>
              <a:buNone/>
            </a:pPr>
            <a:r>
              <a:rPr lang="en-US" altLang="ko-KR" dirty="0" err="1"/>
              <a:t>ddPCR</a:t>
            </a:r>
            <a:r>
              <a:rPr lang="ko-KR" altLang="en-US" dirty="0"/>
              <a:t>은 혈액 내 순환종양</a:t>
            </a:r>
            <a:r>
              <a:rPr lang="en-US" altLang="ko-KR" dirty="0"/>
              <a:t>DNA(ctDNA)</a:t>
            </a:r>
            <a:r>
              <a:rPr lang="ko-KR" altLang="en-US" dirty="0"/>
              <a:t>의 동적 변화를 추적하여 치료 효과를 실시간으로 평가한다</a:t>
            </a:r>
            <a:r>
              <a:rPr lang="en-US" altLang="ko-K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b="1" dirty="0" err="1"/>
              <a:t>난소암</a:t>
            </a:r>
            <a:r>
              <a:rPr lang="ko-KR" altLang="en-US" b="1" dirty="0"/>
              <a:t> 재발 감시</a:t>
            </a:r>
            <a:r>
              <a:rPr lang="en-US" altLang="ko-KR" dirty="0"/>
              <a:t>: 11</a:t>
            </a:r>
            <a:r>
              <a:rPr lang="ko-KR" altLang="en-US" dirty="0"/>
              <a:t>명의 </a:t>
            </a:r>
            <a:r>
              <a:rPr lang="ko-KR" altLang="en-US" dirty="0" err="1"/>
              <a:t>난소암</a:t>
            </a:r>
            <a:r>
              <a:rPr lang="ko-KR" altLang="en-US" dirty="0"/>
              <a:t> 환자에서 </a:t>
            </a:r>
            <a:r>
              <a:rPr lang="en-US" altLang="ko-KR" dirty="0" err="1"/>
              <a:t>ddPCR</a:t>
            </a:r>
            <a:r>
              <a:rPr lang="ko-KR" altLang="en-US" dirty="0"/>
              <a:t>은 </a:t>
            </a:r>
            <a:r>
              <a:rPr lang="en-US" altLang="ko-KR" dirty="0"/>
              <a:t>CA125 </a:t>
            </a:r>
            <a:r>
              <a:rPr lang="ko-KR" altLang="en-US" dirty="0"/>
              <a:t>종양표지자보다 </a:t>
            </a:r>
            <a:r>
              <a:rPr lang="ko-KR" altLang="en-US" b="1" dirty="0"/>
              <a:t>평균 </a:t>
            </a:r>
            <a:r>
              <a:rPr lang="en-US" altLang="ko-KR" b="1" dirty="0"/>
              <a:t>49</a:t>
            </a:r>
            <a:r>
              <a:rPr lang="ko-KR" altLang="en-US" b="1" dirty="0"/>
              <a:t>일 빠르게 재발을 감지</a:t>
            </a:r>
            <a:r>
              <a:rPr lang="ko-KR" altLang="en-US" dirty="0"/>
              <a:t>했으며</a:t>
            </a:r>
            <a:r>
              <a:rPr lang="en-US" altLang="ko-KR" dirty="0"/>
              <a:t>, ctDNA </a:t>
            </a:r>
            <a:r>
              <a:rPr lang="ko-KR" altLang="en-US" dirty="0"/>
              <a:t>양성 환자 전원에서 영상학적 재발이 확인되었다</a:t>
            </a:r>
            <a:r>
              <a:rPr lang="en-US" altLang="ko-KR" dirty="0">
                <a:hlinkClick r:id="rId5"/>
              </a:rPr>
              <a:t>4</a:t>
            </a:r>
            <a:r>
              <a:rPr lang="en-US" altLang="ko-KR" dirty="0"/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b="1" dirty="0"/>
              <a:t>두경부암 모니터링</a:t>
            </a:r>
            <a:r>
              <a:rPr lang="en-US" altLang="ko-KR" dirty="0"/>
              <a:t>: TP53 </a:t>
            </a:r>
            <a:r>
              <a:rPr lang="ko-KR" altLang="en-US" dirty="0"/>
              <a:t>돌연변이를 표적으로 한 </a:t>
            </a:r>
            <a:r>
              <a:rPr lang="en-US" altLang="ko-KR" dirty="0" err="1"/>
              <a:t>ddPCR</a:t>
            </a:r>
            <a:r>
              <a:rPr lang="ko-KR" altLang="en-US" dirty="0"/>
              <a:t>은 </a:t>
            </a:r>
            <a:r>
              <a:rPr lang="en-US" altLang="ko-KR" dirty="0"/>
              <a:t>0.01%</a:t>
            </a:r>
            <a:r>
              <a:rPr lang="ko-KR" altLang="en-US" dirty="0"/>
              <a:t>의 </a:t>
            </a:r>
            <a:r>
              <a:rPr lang="ko-KR" altLang="en-US" dirty="0" err="1"/>
              <a:t>극미량</a:t>
            </a:r>
            <a:r>
              <a:rPr lang="ko-KR" altLang="en-US" dirty="0"/>
              <a:t> </a:t>
            </a:r>
            <a:r>
              <a:rPr lang="en-US" altLang="ko-KR" dirty="0"/>
              <a:t>ctDNA</a:t>
            </a:r>
            <a:r>
              <a:rPr lang="ko-KR" altLang="en-US" dirty="0"/>
              <a:t>도 검출하여</a:t>
            </a:r>
            <a:r>
              <a:rPr lang="en-US" altLang="ko-KR" dirty="0"/>
              <a:t>, </a:t>
            </a:r>
            <a:r>
              <a:rPr lang="ko-KR" altLang="en-US" dirty="0"/>
              <a:t>수술 후 잔존 종양 평가에 활용되었다</a:t>
            </a:r>
            <a:r>
              <a:rPr lang="en-US" altLang="ko-KR" dirty="0">
                <a:hlinkClick r:id="rId6"/>
              </a:rPr>
              <a:t>15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b="1" dirty="0"/>
              <a:t>3. </a:t>
            </a:r>
            <a:r>
              <a:rPr lang="ko-KR" altLang="en-US" b="1" dirty="0"/>
              <a:t>표적 치료 내성 메커니즘 규명</a:t>
            </a:r>
          </a:p>
          <a:p>
            <a:pPr>
              <a:buNone/>
            </a:pPr>
            <a:r>
              <a:rPr lang="en-US" altLang="ko-KR" dirty="0"/>
              <a:t>EGFR T790M </a:t>
            </a:r>
            <a:r>
              <a:rPr lang="ko-KR" altLang="en-US" dirty="0"/>
              <a:t>돌연변이는 비소세포폐암</a:t>
            </a:r>
            <a:r>
              <a:rPr lang="en-US" altLang="ko-KR" dirty="0"/>
              <a:t>(NSCLC)</a:t>
            </a:r>
            <a:r>
              <a:rPr lang="ko-KR" altLang="en-US" dirty="0"/>
              <a:t>에서 표적 치료제 내성의 주요 원인이다</a:t>
            </a:r>
            <a:r>
              <a:rPr lang="en-US" altLang="ko-KR" dirty="0"/>
              <a:t>. </a:t>
            </a:r>
            <a:r>
              <a:rPr lang="en-US" altLang="ko-KR" dirty="0" err="1"/>
              <a:t>ddPCR</a:t>
            </a:r>
            <a:r>
              <a:rPr lang="ko-KR" altLang="en-US" dirty="0"/>
              <a:t>을 이용한 혈장 검사는 조직 </a:t>
            </a:r>
            <a:r>
              <a:rPr lang="ko-KR" altLang="en-US" dirty="0" err="1"/>
              <a:t>생검</a:t>
            </a:r>
            <a:r>
              <a:rPr lang="ko-KR" altLang="en-US" dirty="0"/>
              <a:t> 대비 </a:t>
            </a:r>
            <a:r>
              <a:rPr lang="en-US" altLang="ko-KR" b="1" dirty="0"/>
              <a:t>86.3%</a:t>
            </a:r>
            <a:r>
              <a:rPr lang="ko-KR" altLang="en-US" b="1" dirty="0"/>
              <a:t>의 일치율</a:t>
            </a:r>
            <a:r>
              <a:rPr lang="ko-KR" altLang="en-US" dirty="0"/>
              <a:t>을 보이며</a:t>
            </a:r>
            <a:r>
              <a:rPr lang="en-US" altLang="ko-KR" dirty="0"/>
              <a:t>, </a:t>
            </a:r>
            <a:r>
              <a:rPr lang="ko-KR" altLang="en-US" dirty="0"/>
              <a:t>특히 말기 암</a:t>
            </a:r>
            <a:r>
              <a:rPr lang="en-US" altLang="ko-KR" dirty="0"/>
              <a:t>(IV</a:t>
            </a:r>
            <a:r>
              <a:rPr lang="ko-KR" altLang="en-US" dirty="0"/>
              <a:t>기</a:t>
            </a:r>
            <a:r>
              <a:rPr lang="en-US" altLang="ko-KR" dirty="0"/>
              <a:t>)</a:t>
            </a:r>
            <a:r>
              <a:rPr lang="ko-KR" altLang="en-US" dirty="0"/>
              <a:t>에서 </a:t>
            </a:r>
            <a:r>
              <a:rPr lang="en-US" altLang="ko-KR" b="1" dirty="0"/>
              <a:t>75% </a:t>
            </a:r>
            <a:r>
              <a:rPr lang="ko-KR" altLang="en-US" b="1" dirty="0"/>
              <a:t>민감도</a:t>
            </a:r>
            <a:r>
              <a:rPr lang="ko-KR" altLang="en-US" dirty="0"/>
              <a:t>로 돌연변이를 탐지했다</a:t>
            </a:r>
            <a:r>
              <a:rPr lang="en-US" altLang="ko-KR" dirty="0">
                <a:hlinkClick r:id="rId7"/>
              </a:rPr>
              <a:t>19</a:t>
            </a:r>
            <a:r>
              <a:rPr lang="en-US" altLang="ko-KR" dirty="0"/>
              <a:t>. </a:t>
            </a:r>
            <a:r>
              <a:rPr lang="ko-KR" altLang="en-US" dirty="0"/>
              <a:t>이는 침습적 </a:t>
            </a:r>
            <a:r>
              <a:rPr lang="ko-KR" altLang="en-US" dirty="0" err="1"/>
              <a:t>재생검</a:t>
            </a:r>
            <a:r>
              <a:rPr lang="ko-KR" altLang="en-US" dirty="0"/>
              <a:t> 없이도 내성 메커니즘을 신속히 파악할 수 있음을 시사한다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암 발병 전 조기 검출에서의 </a:t>
            </a:r>
            <a:r>
              <a:rPr lang="en-US" altLang="ko-KR" b="1" dirty="0" err="1"/>
              <a:t>ddPCR</a:t>
            </a:r>
            <a:r>
              <a:rPr lang="en-US" altLang="ko-KR" b="1" dirty="0"/>
              <a:t> </a:t>
            </a:r>
            <a:r>
              <a:rPr lang="ko-KR" altLang="en-US" b="1" dirty="0"/>
              <a:t>적용</a:t>
            </a:r>
          </a:p>
          <a:p>
            <a:pPr>
              <a:buNone/>
            </a:pPr>
            <a:r>
              <a:rPr lang="en-US" altLang="ko-KR" b="1" dirty="0"/>
              <a:t>1. </a:t>
            </a:r>
            <a:r>
              <a:rPr lang="ko-KR" altLang="en-US" b="1" dirty="0" err="1"/>
              <a:t>다중암</a:t>
            </a:r>
            <a:r>
              <a:rPr lang="ko-KR" altLang="en-US" b="1" dirty="0"/>
              <a:t> 조기 검출</a:t>
            </a:r>
          </a:p>
          <a:p>
            <a:pPr>
              <a:buNone/>
            </a:pPr>
            <a:r>
              <a:rPr lang="en-US" altLang="ko-KR" dirty="0"/>
              <a:t>DNA </a:t>
            </a:r>
            <a:r>
              <a:rPr lang="ko-KR" altLang="en-US" dirty="0"/>
              <a:t>메틸화 패턴 분석을 통한 </a:t>
            </a:r>
            <a:r>
              <a:rPr lang="ko-KR" altLang="en-US" dirty="0" err="1"/>
              <a:t>다중암</a:t>
            </a:r>
            <a:r>
              <a:rPr lang="ko-KR" altLang="en-US" dirty="0"/>
              <a:t> 검출 연구에서 </a:t>
            </a:r>
            <a:r>
              <a:rPr lang="en-US" altLang="ko-KR" dirty="0" err="1"/>
              <a:t>ddPCR</a:t>
            </a:r>
            <a:r>
              <a:rPr lang="ko-KR" altLang="en-US" dirty="0"/>
              <a:t>은 </a:t>
            </a:r>
            <a:r>
              <a:rPr lang="en-US" altLang="ko-KR" dirty="0"/>
              <a:t>4</a:t>
            </a:r>
            <a:r>
              <a:rPr lang="ko-KR" altLang="en-US" dirty="0"/>
              <a:t>가지 </a:t>
            </a:r>
            <a:r>
              <a:rPr lang="ko-KR" altLang="en-US" dirty="0" err="1"/>
              <a:t>암종</a:t>
            </a:r>
            <a:r>
              <a:rPr lang="en-US" altLang="ko-KR" dirty="0"/>
              <a:t>(</a:t>
            </a:r>
            <a:r>
              <a:rPr lang="ko-KR" altLang="en-US" dirty="0"/>
              <a:t>폐암</a:t>
            </a:r>
            <a:r>
              <a:rPr lang="en-US" altLang="ko-KR" dirty="0"/>
              <a:t>, </a:t>
            </a:r>
            <a:r>
              <a:rPr lang="ko-KR" altLang="en-US" dirty="0"/>
              <a:t>유방암</a:t>
            </a:r>
            <a:r>
              <a:rPr lang="en-US" altLang="ko-KR" dirty="0"/>
              <a:t>, </a:t>
            </a:r>
            <a:r>
              <a:rPr lang="ko-KR" altLang="en-US" dirty="0"/>
              <a:t>대장암</a:t>
            </a:r>
            <a:r>
              <a:rPr lang="en-US" altLang="ko-KR" dirty="0"/>
              <a:t>, </a:t>
            </a:r>
            <a:r>
              <a:rPr lang="ko-KR" altLang="en-US" dirty="0"/>
              <a:t>전립선암</a:t>
            </a:r>
            <a:r>
              <a:rPr lang="en-US" altLang="ko-KR" dirty="0"/>
              <a:t>)</a:t>
            </a:r>
            <a:r>
              <a:rPr lang="ko-KR" altLang="en-US" dirty="0"/>
              <a:t>을 </a:t>
            </a:r>
            <a:r>
              <a:rPr lang="en-US" altLang="ko-KR" b="1" dirty="0"/>
              <a:t>60.1% </a:t>
            </a:r>
            <a:r>
              <a:rPr lang="ko-KR" altLang="en-US" b="1" dirty="0"/>
              <a:t>민감도</a:t>
            </a:r>
            <a:r>
              <a:rPr lang="ko-KR" altLang="en-US" dirty="0"/>
              <a:t>와 </a:t>
            </a:r>
            <a:r>
              <a:rPr lang="en-US" altLang="ko-KR" b="1" dirty="0"/>
              <a:t>87.4% </a:t>
            </a:r>
            <a:r>
              <a:rPr lang="ko-KR" altLang="en-US" b="1" dirty="0"/>
              <a:t>특이도</a:t>
            </a:r>
            <a:r>
              <a:rPr lang="ko-KR" altLang="en-US" dirty="0"/>
              <a:t>로 식별했다</a:t>
            </a:r>
            <a:r>
              <a:rPr lang="en-US" altLang="ko-KR" dirty="0">
                <a:hlinkClick r:id="rId8"/>
              </a:rPr>
              <a:t>9</a:t>
            </a:r>
            <a:r>
              <a:rPr lang="en-US" altLang="ko-KR" dirty="0"/>
              <a:t>. </a:t>
            </a:r>
            <a:r>
              <a:rPr lang="ko-KR" altLang="en-US" dirty="0"/>
              <a:t>특히 조기 단계</a:t>
            </a:r>
            <a:r>
              <a:rPr lang="en-US" altLang="ko-KR" dirty="0"/>
              <a:t>(I-II</a:t>
            </a:r>
            <a:r>
              <a:rPr lang="ko-KR" altLang="en-US" dirty="0"/>
              <a:t>기</a:t>
            </a:r>
            <a:r>
              <a:rPr lang="en-US" altLang="ko-KR" dirty="0"/>
              <a:t>)</a:t>
            </a:r>
            <a:r>
              <a:rPr lang="ko-KR" altLang="en-US" dirty="0"/>
              <a:t>에서도 </a:t>
            </a:r>
            <a:r>
              <a:rPr lang="en-US" altLang="ko-KR" b="1" dirty="0"/>
              <a:t>45-69% </a:t>
            </a:r>
            <a:r>
              <a:rPr lang="ko-KR" altLang="en-US" b="1" dirty="0"/>
              <a:t>민감도</a:t>
            </a:r>
            <a:r>
              <a:rPr lang="ko-KR" altLang="en-US" dirty="0"/>
              <a:t>를 보였으나</a:t>
            </a:r>
            <a:r>
              <a:rPr lang="en-US" altLang="ko-KR" dirty="0"/>
              <a:t>, </a:t>
            </a:r>
            <a:r>
              <a:rPr lang="ko-KR" altLang="en-US" dirty="0" err="1"/>
              <a:t>전암병변</a:t>
            </a:r>
            <a:r>
              <a:rPr lang="ko-KR" altLang="en-US" dirty="0"/>
              <a:t> 검출까지 확장하려면 기술 개선이 필요하다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b="1" dirty="0"/>
              <a:t>2. </a:t>
            </a:r>
            <a:r>
              <a:rPr lang="ko-KR" altLang="en-US" b="1" dirty="0"/>
              <a:t>유방암 </a:t>
            </a:r>
            <a:r>
              <a:rPr lang="ko-KR" altLang="en-US" b="1" dirty="0" err="1"/>
              <a:t>위험군</a:t>
            </a:r>
            <a:r>
              <a:rPr lang="ko-KR" altLang="en-US" b="1" dirty="0"/>
              <a:t> </a:t>
            </a:r>
            <a:r>
              <a:rPr lang="ko-KR" altLang="en-US" b="1" dirty="0" err="1"/>
              <a:t>스크리닝</a:t>
            </a:r>
            <a:endParaRPr lang="ko-KR" altLang="en-US" b="1" dirty="0"/>
          </a:p>
          <a:p>
            <a:pPr>
              <a:buNone/>
            </a:pPr>
            <a:r>
              <a:rPr lang="en-US" altLang="ko-KR" dirty="0"/>
              <a:t>106</a:t>
            </a:r>
            <a:r>
              <a:rPr lang="ko-KR" altLang="en-US" dirty="0"/>
              <a:t>명의 유방암 환자와 </a:t>
            </a:r>
            <a:r>
              <a:rPr lang="en-US" altLang="ko-KR" dirty="0"/>
              <a:t>103</a:t>
            </a:r>
            <a:r>
              <a:rPr lang="ko-KR" altLang="en-US" dirty="0"/>
              <a:t>명의 대조군을 비교한 연구에서 </a:t>
            </a:r>
            <a:r>
              <a:rPr lang="en-US" altLang="ko-KR" dirty="0"/>
              <a:t>LINE-1 266/97 bp </a:t>
            </a:r>
            <a:r>
              <a:rPr lang="ko-KR" altLang="en-US" dirty="0" err="1"/>
              <a:t>복제수</a:t>
            </a:r>
            <a:r>
              <a:rPr lang="ko-KR" altLang="en-US" dirty="0"/>
              <a:t> 비율은 </a:t>
            </a:r>
            <a:r>
              <a:rPr lang="en-US" altLang="ko-KR" b="1" dirty="0"/>
              <a:t>AUC 0.80</a:t>
            </a:r>
            <a:r>
              <a:rPr lang="ko-KR" altLang="en-US" dirty="0"/>
              <a:t>의 진단 성능을 보였으며</a:t>
            </a:r>
            <a:r>
              <a:rPr lang="en-US" altLang="ko-KR" dirty="0"/>
              <a:t>, ALU 260/111 bp </a:t>
            </a:r>
            <a:r>
              <a:rPr lang="ko-KR" altLang="en-US" dirty="0"/>
              <a:t>비율</a:t>
            </a:r>
            <a:r>
              <a:rPr lang="en-US" altLang="ko-KR" dirty="0"/>
              <a:t>(AUC 0.69)</a:t>
            </a:r>
            <a:r>
              <a:rPr lang="ko-KR" altLang="en-US" dirty="0"/>
              <a:t>보다 우수했다</a:t>
            </a:r>
            <a:r>
              <a:rPr lang="en-US" altLang="ko-KR" dirty="0">
                <a:hlinkClick r:id="rId9"/>
              </a:rPr>
              <a:t>10</a:t>
            </a:r>
            <a:r>
              <a:rPr lang="en-US" altLang="ko-KR" dirty="0"/>
              <a:t>. </a:t>
            </a:r>
            <a:r>
              <a:rPr lang="ko-KR" altLang="en-US" dirty="0"/>
              <a:t>이는 </a:t>
            </a:r>
            <a:r>
              <a:rPr lang="en-US" altLang="ko-KR" dirty="0"/>
              <a:t>ctDNA </a:t>
            </a:r>
            <a:r>
              <a:rPr lang="ko-KR" altLang="en-US" dirty="0"/>
              <a:t>무결성</a:t>
            </a:r>
            <a:r>
              <a:rPr lang="en-US" altLang="ko-KR" dirty="0"/>
              <a:t>(</a:t>
            </a:r>
            <a:r>
              <a:rPr lang="en-US" altLang="ko-KR" dirty="0" err="1"/>
              <a:t>cfDI</a:t>
            </a:r>
            <a:r>
              <a:rPr lang="en-US" altLang="ko-KR" dirty="0"/>
              <a:t>) </a:t>
            </a:r>
            <a:r>
              <a:rPr lang="ko-KR" altLang="en-US" dirty="0"/>
              <a:t>분석이 조기 진단 마커로 활용될 잠재력을 시사한다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b="1" dirty="0"/>
              <a:t>3. </a:t>
            </a:r>
            <a:r>
              <a:rPr lang="ko-KR" altLang="en-US" b="1" dirty="0"/>
              <a:t>고위험군에서의 </a:t>
            </a:r>
            <a:r>
              <a:rPr lang="ko-KR" altLang="en-US" b="1" dirty="0" err="1"/>
              <a:t>전암상태</a:t>
            </a:r>
            <a:r>
              <a:rPr lang="ko-KR" altLang="en-US" b="1" dirty="0"/>
              <a:t> 감지</a:t>
            </a:r>
          </a:p>
          <a:p>
            <a:pPr>
              <a:buNone/>
            </a:pPr>
            <a:r>
              <a:rPr lang="ko-KR" altLang="en-US" dirty="0" err="1"/>
              <a:t>드롭렛</a:t>
            </a:r>
            <a:r>
              <a:rPr lang="ko-KR" altLang="en-US" dirty="0"/>
              <a:t> 디지털 </a:t>
            </a:r>
            <a:r>
              <a:rPr lang="en-US" altLang="ko-KR" dirty="0"/>
              <a:t>PCR</a:t>
            </a:r>
            <a:r>
              <a:rPr lang="ko-KR" altLang="en-US" dirty="0"/>
              <a:t>은 </a:t>
            </a:r>
            <a:r>
              <a:rPr lang="ko-KR" altLang="en-US" dirty="0" err="1"/>
              <a:t>만성골수성백혈병</a:t>
            </a:r>
            <a:r>
              <a:rPr lang="en-US" altLang="ko-KR" dirty="0"/>
              <a:t>(CML) </a:t>
            </a:r>
            <a:r>
              <a:rPr lang="ko-KR" altLang="en-US" dirty="0"/>
              <a:t>환자의 </a:t>
            </a:r>
            <a:r>
              <a:rPr lang="en-US" altLang="ko-KR" dirty="0"/>
              <a:t>Tyrosine Kinase Inhibitor(TKI) </a:t>
            </a:r>
            <a:r>
              <a:rPr lang="ko-KR" altLang="en-US" dirty="0"/>
              <a:t>치료 중단 후 </a:t>
            </a:r>
            <a:r>
              <a:rPr lang="en-US" altLang="ko-KR" b="1" dirty="0"/>
              <a:t>0.003% </a:t>
            </a:r>
            <a:r>
              <a:rPr lang="ko-KR" altLang="en-US" b="1" dirty="0"/>
              <a:t>미만의 </a:t>
            </a:r>
            <a:r>
              <a:rPr lang="en-US" altLang="ko-KR" b="1" dirty="0"/>
              <a:t>BCR-ABL1 </a:t>
            </a:r>
            <a:r>
              <a:rPr lang="ko-KR" altLang="en-US" b="1" dirty="0"/>
              <a:t>발현</a:t>
            </a:r>
            <a:r>
              <a:rPr lang="ko-KR" altLang="en-US" dirty="0"/>
              <a:t>을 확인하여</a:t>
            </a:r>
            <a:r>
              <a:rPr lang="en-US" altLang="ko-KR" dirty="0"/>
              <a:t>, </a:t>
            </a:r>
            <a:r>
              <a:rPr lang="ko-KR" altLang="en-US" dirty="0"/>
              <a:t>재발 위험이 극히 낮은 환자를 선별하는 데 사용되었다</a:t>
            </a:r>
            <a:r>
              <a:rPr lang="en-US" altLang="ko-KR" dirty="0">
                <a:hlinkClick r:id="rId10"/>
              </a:rPr>
              <a:t>16</a:t>
            </a:r>
            <a:r>
              <a:rPr lang="en-US" altLang="ko-KR" dirty="0"/>
              <a:t>. </a:t>
            </a:r>
            <a:r>
              <a:rPr lang="ko-KR" altLang="en-US" dirty="0"/>
              <a:t>이는 고위험군의 불필요한 치료 지속을 방지하는 맞춤형 접근의 사례이다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기술적 한계와 향후 과제</a:t>
            </a:r>
          </a:p>
          <a:p>
            <a:pPr>
              <a:buNone/>
            </a:pPr>
            <a:r>
              <a:rPr lang="en-US" altLang="ko-KR" b="1" dirty="0"/>
              <a:t>1. </a:t>
            </a:r>
            <a:r>
              <a:rPr lang="ko-KR" altLang="en-US" b="1" dirty="0"/>
              <a:t>조기 검출 민감도 제한</a:t>
            </a:r>
          </a:p>
          <a:p>
            <a:pPr>
              <a:buNone/>
            </a:pPr>
            <a:r>
              <a:rPr lang="ko-KR" altLang="en-US" dirty="0"/>
              <a:t>현재 </a:t>
            </a:r>
            <a:r>
              <a:rPr lang="en-US" altLang="ko-KR" dirty="0" err="1"/>
              <a:t>ddPCR</a:t>
            </a:r>
            <a:r>
              <a:rPr lang="ko-KR" altLang="en-US" dirty="0"/>
              <a:t>의 조기 암 검출 민감도는 </a:t>
            </a:r>
            <a:r>
              <a:rPr lang="ko-KR" altLang="en-US" b="1" dirty="0"/>
              <a:t>약 </a:t>
            </a:r>
            <a:r>
              <a:rPr lang="en-US" altLang="ko-KR" b="1" dirty="0"/>
              <a:t>60% </a:t>
            </a:r>
            <a:r>
              <a:rPr lang="ko-KR" altLang="en-US" b="1" dirty="0"/>
              <a:t>수준</a:t>
            </a:r>
            <a:r>
              <a:rPr lang="ko-KR" altLang="en-US" dirty="0"/>
              <a:t>으로</a:t>
            </a:r>
            <a:r>
              <a:rPr lang="en-US" altLang="ko-KR" dirty="0"/>
              <a:t>, </a:t>
            </a:r>
            <a:r>
              <a:rPr lang="ko-KR" altLang="en-US" dirty="0"/>
              <a:t>조직 </a:t>
            </a:r>
            <a:r>
              <a:rPr lang="ko-KR" altLang="en-US" dirty="0" err="1"/>
              <a:t>생검</a:t>
            </a:r>
            <a:r>
              <a:rPr lang="ko-KR" altLang="en-US" dirty="0"/>
              <a:t> 대체 수단으로 사용하기에는 개선이 필요하다</a:t>
            </a:r>
            <a:r>
              <a:rPr lang="en-US" altLang="ko-KR" dirty="0">
                <a:hlinkClick r:id="rId8"/>
              </a:rPr>
              <a:t>9</a:t>
            </a:r>
            <a:r>
              <a:rPr lang="en-US" altLang="ko-KR" dirty="0"/>
              <a:t>. </a:t>
            </a:r>
            <a:r>
              <a:rPr lang="ko-KR" altLang="en-US" dirty="0"/>
              <a:t>특히 </a:t>
            </a:r>
            <a:r>
              <a:rPr lang="en-US" altLang="ko-KR" dirty="0"/>
              <a:t>I</a:t>
            </a:r>
            <a:r>
              <a:rPr lang="ko-KR" altLang="en-US" dirty="0"/>
              <a:t>기 폐암에서 </a:t>
            </a:r>
            <a:r>
              <a:rPr lang="en-US" altLang="ko-KR" dirty="0" err="1"/>
              <a:t>ddPCR</a:t>
            </a:r>
            <a:r>
              <a:rPr lang="ko-KR" altLang="en-US" dirty="0"/>
              <a:t>의 </a:t>
            </a:r>
            <a:r>
              <a:rPr lang="en-US" altLang="ko-KR" dirty="0"/>
              <a:t>EGFR </a:t>
            </a:r>
            <a:r>
              <a:rPr lang="ko-KR" altLang="en-US" dirty="0"/>
              <a:t>돌연변이 </a:t>
            </a:r>
            <a:r>
              <a:rPr lang="ko-KR" altLang="en-US" dirty="0" err="1"/>
              <a:t>검출률은</a:t>
            </a:r>
            <a:r>
              <a:rPr lang="ko-KR" altLang="en-US" dirty="0"/>
              <a:t> </a:t>
            </a:r>
            <a:r>
              <a:rPr lang="en-US" altLang="ko-KR" b="1" dirty="0"/>
              <a:t>0%</a:t>
            </a:r>
            <a:r>
              <a:rPr lang="ko-KR" altLang="en-US" b="1" dirty="0"/>
              <a:t>에 가까웠던 반면</a:t>
            </a:r>
            <a:r>
              <a:rPr lang="en-US" altLang="ko-KR" dirty="0"/>
              <a:t>, IV</a:t>
            </a:r>
            <a:r>
              <a:rPr lang="ko-KR" altLang="en-US" dirty="0"/>
              <a:t>기에서는 </a:t>
            </a:r>
            <a:r>
              <a:rPr lang="en-US" altLang="ko-KR" dirty="0"/>
              <a:t>75%</a:t>
            </a:r>
            <a:r>
              <a:rPr lang="ko-KR" altLang="en-US" dirty="0"/>
              <a:t>로 증가해 병기별 성능 차이가 뚜렷했다</a:t>
            </a:r>
            <a:r>
              <a:rPr lang="en-US" altLang="ko-KR" dirty="0">
                <a:hlinkClick r:id="rId7"/>
              </a:rPr>
              <a:t>19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b="1" dirty="0"/>
              <a:t>2. </a:t>
            </a:r>
            <a:r>
              <a:rPr lang="ko-KR" altLang="en-US" b="1" dirty="0"/>
              <a:t>표적 돌연변이 의존성</a:t>
            </a:r>
          </a:p>
          <a:p>
            <a:pPr>
              <a:buNone/>
            </a:pPr>
            <a:r>
              <a:rPr lang="en-US" altLang="ko-KR" dirty="0" err="1"/>
              <a:t>ddPCR</a:t>
            </a:r>
            <a:r>
              <a:rPr lang="ko-KR" altLang="en-US" dirty="0"/>
              <a:t>은 알려진 돌연변이만 검출 가능해 신규 변이 탐지에 취약하다</a:t>
            </a:r>
            <a:r>
              <a:rPr lang="en-US" altLang="ko-KR" dirty="0">
                <a:hlinkClick r:id="rId11"/>
              </a:rPr>
              <a:t>12</a:t>
            </a:r>
            <a:r>
              <a:rPr lang="en-US" altLang="ko-KR" dirty="0"/>
              <a:t>. </a:t>
            </a:r>
            <a:r>
              <a:rPr lang="ko-KR" altLang="en-US" dirty="0"/>
              <a:t>이는 넓은 범위의 변이 </a:t>
            </a:r>
            <a:r>
              <a:rPr lang="ko-KR" altLang="en-US" dirty="0" err="1"/>
              <a:t>스크리닝이</a:t>
            </a:r>
            <a:r>
              <a:rPr lang="ko-KR" altLang="en-US" dirty="0"/>
              <a:t> 필요한 조기 검출 환경에서 </a:t>
            </a:r>
            <a:r>
              <a:rPr lang="en-US" altLang="ko-KR" dirty="0"/>
              <a:t>NGS(</a:t>
            </a:r>
            <a:r>
              <a:rPr lang="ko-KR" altLang="en-US" dirty="0" err="1"/>
              <a:t>차세대염기서열분석</a:t>
            </a:r>
            <a:r>
              <a:rPr lang="en-US" altLang="ko-KR" dirty="0"/>
              <a:t>)</a:t>
            </a:r>
            <a:r>
              <a:rPr lang="ko-KR" altLang="en-US" dirty="0"/>
              <a:t>와의 병용이 필수적임을 시사한다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en-US" altLang="ko-KR" b="1" dirty="0"/>
              <a:t>3. </a:t>
            </a:r>
            <a:r>
              <a:rPr lang="ko-KR" altLang="en-US" b="1" dirty="0"/>
              <a:t>표준화 부재</a:t>
            </a:r>
          </a:p>
          <a:p>
            <a:pPr>
              <a:buNone/>
            </a:pPr>
            <a:r>
              <a:rPr lang="ko-KR" altLang="en-US" dirty="0"/>
              <a:t>현재 </a:t>
            </a: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기반 검사법은 기기 및 시약 제조사별로 프로토콜이 상이하여</a:t>
            </a:r>
            <a:r>
              <a:rPr lang="en-US" altLang="ko-KR" dirty="0"/>
              <a:t>, </a:t>
            </a:r>
            <a:r>
              <a:rPr lang="ko-KR" altLang="en-US" dirty="0"/>
              <a:t>결과 해석의 표준화가 시급하다</a:t>
            </a:r>
            <a:r>
              <a:rPr lang="en-US" altLang="ko-KR" dirty="0"/>
              <a:t>. </a:t>
            </a:r>
            <a:r>
              <a:rPr lang="ko-KR" altLang="en-US" dirty="0"/>
              <a:t>예를 들어</a:t>
            </a:r>
            <a:r>
              <a:rPr lang="en-US" altLang="ko-KR" dirty="0"/>
              <a:t>, Bio-Rad QX200</a:t>
            </a:r>
            <a:r>
              <a:rPr lang="ko-KR" altLang="en-US" dirty="0"/>
              <a:t>과 </a:t>
            </a:r>
            <a:r>
              <a:rPr lang="en-US" altLang="ko-KR" dirty="0"/>
              <a:t>JN </a:t>
            </a:r>
            <a:r>
              <a:rPr lang="en-US" altLang="ko-KR" dirty="0" err="1"/>
              <a:t>Medsys</a:t>
            </a:r>
            <a:r>
              <a:rPr lang="en-US" altLang="ko-KR" dirty="0"/>
              <a:t> Clarity™ </a:t>
            </a:r>
            <a:r>
              <a:rPr lang="ko-KR" altLang="en-US" dirty="0"/>
              <a:t>시스템 간 교차 검증 연구가 부족한 실정이다</a:t>
            </a:r>
            <a:r>
              <a:rPr lang="en-US" altLang="ko-KR" dirty="0">
                <a:hlinkClick r:id="rId12"/>
              </a:rPr>
              <a:t>11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결론</a:t>
            </a:r>
            <a:r>
              <a:rPr lang="en-US" altLang="ko-KR" b="1" dirty="0"/>
              <a:t>: </a:t>
            </a:r>
            <a:r>
              <a:rPr lang="ko-KR" altLang="en-US" b="1" dirty="0"/>
              <a:t>임상적 의의와 전망</a:t>
            </a:r>
          </a:p>
          <a:p>
            <a:pPr>
              <a:buNone/>
            </a:pPr>
            <a:r>
              <a:rPr lang="en-US" altLang="ko-KR" dirty="0" err="1"/>
              <a:t>ddPCR</a:t>
            </a:r>
            <a:r>
              <a:rPr lang="ko-KR" altLang="en-US" dirty="0"/>
              <a:t>은 암 치료 후 </a:t>
            </a:r>
            <a:r>
              <a:rPr lang="en-US" altLang="ko-KR" dirty="0"/>
              <a:t>MRD </a:t>
            </a:r>
            <a:r>
              <a:rPr lang="ko-KR" altLang="en-US" dirty="0"/>
              <a:t>모니터링에서 </a:t>
            </a:r>
            <a:r>
              <a:rPr lang="en-US" altLang="ko-KR" b="1" dirty="0"/>
              <a:t>qPCR </a:t>
            </a:r>
            <a:r>
              <a:rPr lang="ko-KR" altLang="en-US" b="1" dirty="0"/>
              <a:t>대비 </a:t>
            </a:r>
            <a:r>
              <a:rPr lang="en-US" altLang="ko-KR" b="1" dirty="0"/>
              <a:t>3-10</a:t>
            </a:r>
            <a:r>
              <a:rPr lang="ko-KR" altLang="en-US" b="1" dirty="0"/>
              <a:t>배 높은 민감도</a:t>
            </a:r>
            <a:r>
              <a:rPr lang="ko-KR" altLang="en-US" dirty="0"/>
              <a:t>를 확보하며</a:t>
            </a:r>
            <a:r>
              <a:rPr lang="en-US" altLang="ko-KR" dirty="0"/>
              <a:t>, </a:t>
            </a:r>
            <a:r>
              <a:rPr lang="ko-KR" altLang="en-US" dirty="0"/>
              <a:t>재발 예측과 치료 전략 수정에 혁신적 기여를 하고 있다</a:t>
            </a:r>
            <a:r>
              <a:rPr lang="en-US" altLang="ko-KR" dirty="0">
                <a:hlinkClick r:id="rId13"/>
              </a:rPr>
              <a:t>6</a:t>
            </a:r>
            <a:r>
              <a:rPr lang="en-US" altLang="ko-KR" dirty="0">
                <a:hlinkClick r:id="rId4"/>
              </a:rPr>
              <a:t>14</a:t>
            </a:r>
            <a:r>
              <a:rPr lang="en-US" altLang="ko-KR" dirty="0">
                <a:hlinkClick r:id="rId3"/>
              </a:rPr>
              <a:t>18</a:t>
            </a:r>
            <a:r>
              <a:rPr lang="en-US" altLang="ko-KR" dirty="0"/>
              <a:t>. </a:t>
            </a:r>
            <a:r>
              <a:rPr lang="ko-KR" altLang="en-US" dirty="0"/>
              <a:t>조기 검출 분야에서는 </a:t>
            </a:r>
            <a:r>
              <a:rPr lang="ko-KR" altLang="en-US" dirty="0" err="1"/>
              <a:t>다중암</a:t>
            </a:r>
            <a:r>
              <a:rPr lang="ko-KR" altLang="en-US" dirty="0"/>
              <a:t> </a:t>
            </a:r>
            <a:r>
              <a:rPr lang="ko-KR" altLang="en-US" dirty="0" err="1"/>
              <a:t>스크리닝과</a:t>
            </a:r>
            <a:r>
              <a:rPr lang="ko-KR" altLang="en-US" dirty="0"/>
              <a:t> 고위험군 감시에서 유용성이 입증되었으나</a:t>
            </a:r>
            <a:r>
              <a:rPr lang="en-US" altLang="ko-KR" dirty="0"/>
              <a:t>, </a:t>
            </a:r>
            <a:r>
              <a:rPr lang="ko-KR" altLang="en-US" b="1" dirty="0"/>
              <a:t>조기 단계 민감도 향상</a:t>
            </a:r>
            <a:r>
              <a:rPr lang="ko-KR" altLang="en-US" dirty="0"/>
              <a:t>과 </a:t>
            </a:r>
            <a:r>
              <a:rPr lang="ko-KR" altLang="en-US" b="1" dirty="0"/>
              <a:t>표준화 프로토콜 정립</a:t>
            </a:r>
            <a:r>
              <a:rPr lang="ko-KR" altLang="en-US" dirty="0"/>
              <a:t>이 과제로 남아있다</a:t>
            </a:r>
            <a:r>
              <a:rPr lang="en-US" altLang="ko-KR" dirty="0"/>
              <a:t>. </a:t>
            </a:r>
            <a:r>
              <a:rPr lang="ko-KR" altLang="en-US" dirty="0"/>
              <a:t>향후 </a:t>
            </a:r>
            <a:r>
              <a:rPr lang="en-US" altLang="ko-KR" dirty="0"/>
              <a:t>AI </a:t>
            </a:r>
            <a:r>
              <a:rPr lang="ko-KR" altLang="en-US" dirty="0"/>
              <a:t>기반 데이터 해석과 </a:t>
            </a:r>
            <a:r>
              <a:rPr lang="en-US" altLang="ko-KR" dirty="0"/>
              <a:t>NGS </a:t>
            </a:r>
            <a:r>
              <a:rPr lang="ko-KR" altLang="en-US" dirty="0"/>
              <a:t>연계를 통해 </a:t>
            </a:r>
            <a:r>
              <a:rPr lang="en-US" altLang="ko-KR" dirty="0" err="1"/>
              <a:t>ddPCR</a:t>
            </a:r>
            <a:r>
              <a:rPr lang="ko-KR" altLang="en-US" dirty="0"/>
              <a:t>의 임상 활용도는 더욱 확대될 것으로 전망된다</a:t>
            </a:r>
            <a:r>
              <a:rPr lang="en-US" altLang="ko-KR" dirty="0"/>
              <a:t>. </a:t>
            </a:r>
            <a:r>
              <a:rPr lang="ko-KR" altLang="en-US" dirty="0"/>
              <a:t>특히</a:t>
            </a:r>
            <a:r>
              <a:rPr lang="en-US" altLang="ko-KR" dirty="0"/>
              <a:t>, 2027</a:t>
            </a:r>
            <a:r>
              <a:rPr lang="ko-KR" altLang="en-US" dirty="0"/>
              <a:t>년까지 글로벌 </a:t>
            </a:r>
            <a:r>
              <a:rPr lang="ko-KR" altLang="en-US" dirty="0" err="1"/>
              <a:t>액체생검</a:t>
            </a:r>
            <a:r>
              <a:rPr lang="ko-KR" altLang="en-US" dirty="0"/>
              <a:t> 시장이 </a:t>
            </a:r>
            <a:r>
              <a:rPr lang="en-US" altLang="ko-KR" b="1" dirty="0"/>
              <a:t>4</a:t>
            </a:r>
            <a:r>
              <a:rPr lang="ko-KR" altLang="en-US" b="1" dirty="0"/>
              <a:t>조 </a:t>
            </a:r>
            <a:r>
              <a:rPr lang="en-US" altLang="ko-KR" b="1" dirty="0"/>
              <a:t>8000</a:t>
            </a:r>
            <a:r>
              <a:rPr lang="ko-KR" altLang="en-US" b="1" dirty="0"/>
              <a:t>억 원 규모</a:t>
            </a:r>
            <a:r>
              <a:rPr lang="ko-KR" altLang="en-US" dirty="0"/>
              <a:t>로 성장할 것으로 예상되는 만큼</a:t>
            </a:r>
            <a:r>
              <a:rPr lang="en-US" altLang="ko-KR" dirty="0">
                <a:hlinkClick r:id="rId11"/>
              </a:rPr>
              <a:t>12</a:t>
            </a:r>
            <a:r>
              <a:rPr lang="en-US" altLang="ko-KR" dirty="0"/>
              <a:t>, </a:t>
            </a:r>
            <a:r>
              <a:rPr lang="en-US" altLang="ko-KR" dirty="0" err="1"/>
              <a:t>ddPCR</a:t>
            </a:r>
            <a:r>
              <a:rPr lang="ko-KR" altLang="en-US" dirty="0"/>
              <a:t>은 개인화 의료 시대의 핵심 진단 플랫폼으로 자리매김할 것이다</a:t>
            </a:r>
            <a:r>
              <a:rPr lang="en-US" altLang="ko-KR" dirty="0"/>
              <a:t>.</a:t>
            </a:r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14"/>
              </a:rPr>
              <a:t>https://www.ibric.org/s.do?NfKikZKJfE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15"/>
              </a:rPr>
              <a:t>https://www.edaily.co.kr/News/Read?newsId=03070086628986272&amp;mediaCodeNo=257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16"/>
              </a:rPr>
              <a:t>https://www.youtube.com/watch?v=pa2JMWa_5IY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5"/>
              </a:rPr>
              <a:t>https://pubmed.ncbi.nlm.nih.gov/34557579/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17"/>
              </a:rPr>
              <a:t>https://pmc.ncbi.nlm.nih.gov/articles/PMC7956845/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13"/>
              </a:rPr>
              <a:t>https://pubmed.ncbi.nlm.nih.gov/36867356/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18"/>
              </a:rPr>
              <a:t>https://www.insideprecisionmedicine.com/news-and-features/neuroblastoma-recurrence-monitoring-method-developed/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19"/>
              </a:rPr>
              <a:t>https://www.bio-rad.com/en-us/life-science-research/news/wider-adoption-droplet-digital-pcr-predict-cancer-treatment-response-clinical-trials-highlighted-at-2018-asco-annual-meeting?ID=06-25-18-Wider-Adopt_1529958649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8"/>
              </a:rPr>
              <a:t>https://pubmed.ncbi.nlm.nih.gov/40317486/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9"/>
              </a:rPr>
              <a:t>https://pubmed.ncbi.nlm.nih.gov/37239866/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12"/>
              </a:rPr>
              <a:t>https://blog.naver.com/bio-d/221232290055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11"/>
              </a:rPr>
              <a:t>https://kr.linkedin.com/posts/mj-park-83913111a_ctdna-mrd-ddpcr-activity-7151593784294678528--wUL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20"/>
              </a:rPr>
              <a:t>https://ashpublications.org/blood/article/140/Supplement%201/6274/492491/Molecular-MRD-By-Digital-PCR-Is-Prognostic-of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4"/>
              </a:rPr>
              <a:t>https://pubmed.ncbi.nlm.nih.gov/38622924/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6"/>
              </a:rPr>
              <a:t>https://pubmed.ncbi.nlm.nih.gov/28629339/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10"/>
              </a:rPr>
              <a:t>https://www.bioradiations.com/using-ddpcr-to-improve-cancer-detection-1022/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21"/>
              </a:rPr>
              <a:t>https://ssl.pstatic.net/imgstock/upload/research/company/1681427953957.pdf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"/>
              </a:rPr>
              <a:t>https://www.ajmc.com/view/ddpcr-may-be-more-accurate-than-traditional-rq-pcr-for-measuring-mrd-in-all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7"/>
              </a:rPr>
              <a:t>https://www.nature.com/articles/s41598-024-76890-0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22"/>
              </a:rPr>
              <a:t>https://pubmed.ncbi.nlm.nih.gov/35691569/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23"/>
              </a:rPr>
              <a:t>https://www.qiagen.com/ko-kr/applications/digital-pcr/stories-and-testimonials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24"/>
              </a:rPr>
              <a:t>https://www.ibric.org/bric/trend/bio-report.do?mode=view&amp;articleNo=9873132&amp;title=%EC%95%94+%EC%B9%98%EB%A3%8C+%EB%B0%98%EC%9D%91+%EB%AA%A8%EB%8B%88%ED%84%B0%EB%A7%81%EC%9D%84+%EC%9C%84%ED%95%9C+ctDNA+%EC%97%B0%EA%B5%AC+%EB%8F%99%ED%96%A5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25"/>
              </a:rPr>
              <a:t>https://www.gencurix.com/sub_2_3.php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26"/>
              </a:rPr>
              <a:t>https://www.nature.com/articles/s41598-024-57016-y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27"/>
              </a:rPr>
              <a:t>https://www.sciencedirect.com/science/article/pii/S1525157822001453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28"/>
              </a:rPr>
              <a:t>https://febs.onlinelibrary.wiley.com/doi/full/10.1002/1878-0261.13708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29"/>
              </a:rPr>
              <a:t>https://www.sciencedirect.com/science/article/pii/S0009898123004758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0"/>
              </a:rPr>
              <a:t>https://www.nature.com/articles/s41598-025-93152-9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1"/>
              </a:rPr>
              <a:t>https://blog.naver.com/hyouncho2/221485010203</a:t>
            </a:r>
            <a:endParaRPr lang="ko-KR" altLang="en-US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>
              <a:buNone/>
            </a:pPr>
            <a:r>
              <a:rPr lang="en-US" altLang="ko-KR" b="1" dirty="0" err="1"/>
              <a:t>ddPCR</a:t>
            </a:r>
            <a:r>
              <a:rPr lang="ko-KR" altLang="en-US" b="1" dirty="0"/>
              <a:t>의 고비용 문제가 조기 암 검출 활용을 저해하는 현황</a:t>
            </a:r>
          </a:p>
          <a:p>
            <a:pPr>
              <a:buNone/>
            </a:pPr>
            <a:r>
              <a:rPr lang="en-US" altLang="ko-KR" dirty="0" err="1"/>
              <a:t>ddPCR</a:t>
            </a:r>
            <a:r>
              <a:rPr lang="en-US" altLang="ko-KR" dirty="0"/>
              <a:t>(Droplet Digital PCR)</a:t>
            </a:r>
            <a:r>
              <a:rPr lang="ko-KR" altLang="en-US" dirty="0"/>
              <a:t>은 </a:t>
            </a:r>
            <a:r>
              <a:rPr lang="ko-KR" altLang="en-US" dirty="0" err="1"/>
              <a:t>극미량의</a:t>
            </a:r>
            <a:r>
              <a:rPr lang="ko-KR" altLang="en-US" dirty="0"/>
              <a:t> </a:t>
            </a:r>
            <a:r>
              <a:rPr lang="en-US" altLang="ko-KR" dirty="0"/>
              <a:t>DNA </a:t>
            </a:r>
            <a:r>
              <a:rPr lang="ko-KR" altLang="en-US" dirty="0"/>
              <a:t>변이를 검출할 수 있는 높은 민감도로 암 조기 진단 분야에서 각광받고 있으나</a:t>
            </a:r>
            <a:r>
              <a:rPr lang="en-US" altLang="ko-KR" dirty="0"/>
              <a:t>, </a:t>
            </a:r>
            <a:r>
              <a:rPr lang="ko-KR" altLang="en-US" b="1" dirty="0"/>
              <a:t>장비 구매 비용</a:t>
            </a:r>
            <a:r>
              <a:rPr lang="en-US" altLang="ko-KR" b="1" dirty="0"/>
              <a:t>, </a:t>
            </a:r>
            <a:r>
              <a:rPr lang="ko-KR" altLang="en-US" b="1" dirty="0"/>
              <a:t>유지 관리 비용</a:t>
            </a:r>
            <a:r>
              <a:rPr lang="en-US" altLang="ko-KR" b="1" dirty="0"/>
              <a:t>, </a:t>
            </a:r>
            <a:r>
              <a:rPr lang="ko-KR" altLang="en-US" b="1" dirty="0"/>
              <a:t>검사 단가</a:t>
            </a:r>
            <a:r>
              <a:rPr lang="ko-KR" altLang="en-US" dirty="0"/>
              <a:t> 측면에서 경제적 장벽에 직면해 있다</a:t>
            </a:r>
            <a:r>
              <a:rPr lang="en-US" altLang="ko-KR" dirty="0"/>
              <a:t>. 2025</a:t>
            </a:r>
            <a:r>
              <a:rPr lang="ko-KR" altLang="en-US" dirty="0"/>
              <a:t>년 기준 국내외 임상 현장에서는 </a:t>
            </a:r>
            <a:r>
              <a:rPr lang="en-US" altLang="ko-KR" dirty="0" err="1"/>
              <a:t>ddPCR</a:t>
            </a:r>
            <a:r>
              <a:rPr lang="ko-KR" altLang="en-US" dirty="0"/>
              <a:t>의 기술적 우수성에도 불구하고 비용 문제로 인해 대규모 조기 검진 프로그램에 적용되지 못하고 있다</a:t>
            </a:r>
            <a:r>
              <a:rPr lang="en-US" altLang="ko-KR" dirty="0"/>
              <a:t>. </a:t>
            </a:r>
            <a:r>
              <a:rPr lang="ko-KR" altLang="en-US" dirty="0"/>
              <a:t>본 보고서는 </a:t>
            </a:r>
            <a:r>
              <a:rPr lang="en-US" altLang="ko-KR" dirty="0" err="1"/>
              <a:t>ddPCR</a:t>
            </a:r>
            <a:r>
              <a:rPr lang="ko-KR" altLang="en-US" dirty="0"/>
              <a:t>의 비용 구조를 다각도로 분석하여 경제적 한계가 조기 검출 활용 확대에 미치는 영향을 규명한다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고가의 장비 구매 및 유지 비용</a:t>
            </a:r>
          </a:p>
          <a:p>
            <a:pPr>
              <a:buNone/>
            </a:pPr>
            <a:r>
              <a:rPr lang="ko-KR" altLang="en-US" b="1" dirty="0"/>
              <a:t>초기 투자 비용 장벽</a:t>
            </a:r>
          </a:p>
          <a:p>
            <a:pPr>
              <a:buNone/>
            </a:pP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시스템의 초기 구매 비용은 </a:t>
            </a:r>
            <a:r>
              <a:rPr lang="en-US" altLang="ko-KR" b="1" dirty="0"/>
              <a:t>5,000</a:t>
            </a:r>
            <a:r>
              <a:rPr lang="ko-KR" altLang="en-US" b="1" dirty="0"/>
              <a:t>만 원에서 </a:t>
            </a:r>
            <a:r>
              <a:rPr lang="en-US" altLang="ko-KR" b="1" dirty="0"/>
              <a:t>2</a:t>
            </a:r>
            <a:r>
              <a:rPr lang="ko-KR" altLang="en-US" b="1" dirty="0"/>
              <a:t>억 원</a:t>
            </a:r>
            <a:r>
              <a:rPr lang="en-US" altLang="ko-KR" dirty="0"/>
              <a:t>(USD 38,000~200,000) </a:t>
            </a:r>
            <a:r>
              <a:rPr lang="ko-KR" altLang="en-US" dirty="0"/>
              <a:t>수준으로</a:t>
            </a:r>
            <a:r>
              <a:rPr lang="en-US" altLang="ko-KR" dirty="0"/>
              <a:t>, qPCR </a:t>
            </a:r>
            <a:r>
              <a:rPr lang="ko-KR" altLang="en-US" dirty="0"/>
              <a:t>장비</a:t>
            </a:r>
            <a:r>
              <a:rPr lang="en-US" altLang="ko-KR" dirty="0"/>
              <a:t>(</a:t>
            </a:r>
            <a:r>
              <a:rPr lang="ko-KR" altLang="en-US" dirty="0"/>
              <a:t>평균 </a:t>
            </a:r>
            <a:r>
              <a:rPr lang="en-US" altLang="ko-KR" dirty="0"/>
              <a:t>1,500~3,000</a:t>
            </a:r>
            <a:r>
              <a:rPr lang="ko-KR" altLang="en-US" dirty="0"/>
              <a:t>만 원</a:t>
            </a:r>
            <a:r>
              <a:rPr lang="en-US" altLang="ko-KR" dirty="0"/>
              <a:t>) </a:t>
            </a:r>
            <a:r>
              <a:rPr lang="ko-KR" altLang="en-US" dirty="0"/>
              <a:t>대비 </a:t>
            </a:r>
            <a:r>
              <a:rPr lang="en-US" altLang="ko-KR" b="1" dirty="0"/>
              <a:t>3~10</a:t>
            </a:r>
            <a:r>
              <a:rPr lang="ko-KR" altLang="en-US" b="1" dirty="0"/>
              <a:t>배 높은 가격대</a:t>
            </a:r>
            <a:r>
              <a:rPr lang="ko-KR" altLang="en-US" dirty="0"/>
              <a:t>를 형성한다</a:t>
            </a:r>
            <a:r>
              <a:rPr lang="en-US" altLang="ko-KR" dirty="0">
                <a:hlinkClick r:id="rId32"/>
              </a:rPr>
              <a:t>3</a:t>
            </a:r>
            <a:r>
              <a:rPr lang="en-US" altLang="ko-KR" dirty="0">
                <a:hlinkClick r:id="rId33"/>
              </a:rPr>
              <a:t>4</a:t>
            </a:r>
            <a:r>
              <a:rPr lang="en-US" altLang="ko-KR" dirty="0">
                <a:hlinkClick r:id="rId34"/>
              </a:rPr>
              <a:t>5</a:t>
            </a:r>
            <a:r>
              <a:rPr lang="en-US" altLang="ko-KR" dirty="0"/>
              <a:t>. </a:t>
            </a:r>
            <a:r>
              <a:rPr lang="ko-KR" altLang="en-US" dirty="0"/>
              <a:t>특히 </a:t>
            </a:r>
            <a:r>
              <a:rPr lang="en-US" altLang="ko-KR" dirty="0"/>
              <a:t>Bio-Rad QX200 </a:t>
            </a:r>
            <a:r>
              <a:rPr lang="ko-KR" altLang="en-US" dirty="0"/>
              <a:t>시스템의 경우 프로모션 기간에도 </a:t>
            </a:r>
            <a:r>
              <a:rPr lang="en-US" altLang="ko-KR" dirty="0"/>
              <a:t>3,800</a:t>
            </a:r>
            <a:r>
              <a:rPr lang="ko-KR" altLang="en-US" dirty="0"/>
              <a:t>만 원</a:t>
            </a:r>
            <a:r>
              <a:rPr lang="en-US" altLang="ko-KR" dirty="0"/>
              <a:t>(USD 38,000) </a:t>
            </a:r>
            <a:r>
              <a:rPr lang="ko-KR" altLang="en-US" dirty="0"/>
              <a:t>이상의 투자가 필요하며</a:t>
            </a:r>
            <a:r>
              <a:rPr lang="en-US" altLang="ko-KR" dirty="0"/>
              <a:t>, </a:t>
            </a:r>
            <a:r>
              <a:rPr lang="ko-KR" altLang="en-US" dirty="0"/>
              <a:t>고성능 모델인 </a:t>
            </a:r>
            <a:r>
              <a:rPr lang="en-US" altLang="ko-KR" dirty="0"/>
              <a:t>QX600</a:t>
            </a:r>
            <a:r>
              <a:rPr lang="ko-KR" altLang="en-US" dirty="0"/>
              <a:t>은 </a:t>
            </a:r>
            <a:r>
              <a:rPr lang="en-US" altLang="ko-KR" dirty="0"/>
              <a:t>1</a:t>
            </a:r>
            <a:r>
              <a:rPr lang="ko-KR" altLang="en-US" dirty="0"/>
              <a:t>억 원을 초과한다</a:t>
            </a:r>
            <a:r>
              <a:rPr lang="en-US" altLang="ko-KR" dirty="0">
                <a:hlinkClick r:id="rId33"/>
              </a:rPr>
              <a:t>4</a:t>
            </a:r>
            <a:r>
              <a:rPr lang="en-US" altLang="ko-KR" dirty="0">
                <a:hlinkClick r:id="rId35"/>
              </a:rPr>
              <a:t>16</a:t>
            </a:r>
            <a:r>
              <a:rPr lang="en-US" altLang="ko-KR" dirty="0"/>
              <a:t>. </a:t>
            </a:r>
            <a:r>
              <a:rPr lang="ko-KR" altLang="en-US" dirty="0"/>
              <a:t>이는 중소 규모 병원이나 연구기관이 도입을 주저하는 주요 원인으로 작용한다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유지보수 및 소모품 비용</a:t>
            </a:r>
          </a:p>
          <a:p>
            <a:pPr>
              <a:buNone/>
            </a:pPr>
            <a:r>
              <a:rPr lang="ko-KR" altLang="en-US" dirty="0"/>
              <a:t>장비 운영 시 필요한 </a:t>
            </a:r>
            <a:r>
              <a:rPr lang="ko-KR" altLang="en-US" b="1" dirty="0"/>
              <a:t>전용 카트리지와 오일</a:t>
            </a:r>
            <a:r>
              <a:rPr lang="ko-KR" altLang="en-US" dirty="0"/>
              <a:t>은 </a:t>
            </a:r>
            <a:r>
              <a:rPr lang="en-US" altLang="ko-KR" dirty="0"/>
              <a:t>1</a:t>
            </a:r>
            <a:r>
              <a:rPr lang="ko-KR" altLang="en-US" dirty="0"/>
              <a:t>회 사용당 </a:t>
            </a:r>
            <a:r>
              <a:rPr lang="en-US" altLang="ko-KR" dirty="0"/>
              <a:t>8~12</a:t>
            </a:r>
            <a:r>
              <a:rPr lang="ko-KR" altLang="en-US" dirty="0"/>
              <a:t>만 원이 소요되며</a:t>
            </a:r>
            <a:r>
              <a:rPr lang="en-US" altLang="ko-KR" dirty="0"/>
              <a:t>, </a:t>
            </a:r>
            <a:r>
              <a:rPr lang="ko-KR" altLang="en-US" dirty="0" err="1"/>
              <a:t>프로브</a:t>
            </a:r>
            <a:r>
              <a:rPr lang="ko-KR" altLang="en-US" dirty="0"/>
              <a:t> 기반 검사의 경우 표적당 </a:t>
            </a:r>
            <a:r>
              <a:rPr lang="en-US" altLang="ko-KR" b="1" dirty="0"/>
              <a:t>20~50</a:t>
            </a:r>
            <a:r>
              <a:rPr lang="ko-KR" altLang="en-US" b="1" dirty="0"/>
              <a:t>만 원</a:t>
            </a:r>
            <a:r>
              <a:rPr lang="ko-KR" altLang="en-US" dirty="0"/>
              <a:t>의 시약비가 추가된다</a:t>
            </a:r>
            <a:r>
              <a:rPr lang="en-US" altLang="ko-KR" dirty="0">
                <a:hlinkClick r:id="rId36"/>
              </a:rPr>
              <a:t>1</a:t>
            </a:r>
            <a:r>
              <a:rPr lang="en-US" altLang="ko-KR" dirty="0">
                <a:hlinkClick r:id="rId37"/>
              </a:rPr>
              <a:t>12</a:t>
            </a:r>
            <a:r>
              <a:rPr lang="en-US" altLang="ko-KR" dirty="0"/>
              <a:t>. </a:t>
            </a:r>
            <a:r>
              <a:rPr lang="ko-KR" altLang="en-US" dirty="0"/>
              <a:t>강원대학교병원의 경우 단일 암 표적 검사에 </a:t>
            </a:r>
            <a:r>
              <a:rPr lang="en-US" altLang="ko-KR" dirty="0"/>
              <a:t>96</a:t>
            </a:r>
            <a:r>
              <a:rPr lang="ko-KR" altLang="en-US" dirty="0"/>
              <a:t>만 </a:t>
            </a:r>
            <a:r>
              <a:rPr lang="en-US" altLang="ko-KR" dirty="0"/>
              <a:t>4,700</a:t>
            </a:r>
            <a:r>
              <a:rPr lang="ko-KR" altLang="en-US" dirty="0"/>
              <a:t>원의 비용이 청구되며</a:t>
            </a:r>
            <a:r>
              <a:rPr lang="en-US" altLang="ko-KR" dirty="0">
                <a:hlinkClick r:id="rId38"/>
              </a:rPr>
              <a:t>2</a:t>
            </a:r>
            <a:r>
              <a:rPr lang="en-US" altLang="ko-KR" dirty="0"/>
              <a:t>, </a:t>
            </a:r>
            <a:r>
              <a:rPr lang="ko-KR" altLang="en-US" dirty="0"/>
              <a:t>이는 조직 검사 대비 </a:t>
            </a:r>
            <a:r>
              <a:rPr lang="en-US" altLang="ko-KR" b="1" dirty="0"/>
              <a:t>4~5</a:t>
            </a:r>
            <a:r>
              <a:rPr lang="ko-KR" altLang="en-US" b="1" dirty="0"/>
              <a:t>배 높은 수준</a:t>
            </a:r>
            <a:r>
              <a:rPr lang="ko-KR" altLang="en-US" dirty="0"/>
              <a:t>이다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검사 단가의 경제적 비효율성</a:t>
            </a:r>
          </a:p>
          <a:p>
            <a:pPr>
              <a:buNone/>
            </a:pPr>
            <a:r>
              <a:rPr lang="ko-KR" altLang="en-US" b="1" dirty="0"/>
              <a:t>개인 검진 프로그램 적용 한계</a:t>
            </a:r>
          </a:p>
          <a:p>
            <a:pPr>
              <a:buNone/>
            </a:pPr>
            <a:r>
              <a:rPr lang="en-US" altLang="ko-KR" b="1" dirty="0"/>
              <a:t>1</a:t>
            </a:r>
            <a:r>
              <a:rPr lang="ko-KR" altLang="en-US" b="1" dirty="0"/>
              <a:t>인당 검사 비용</a:t>
            </a:r>
            <a:r>
              <a:rPr lang="ko-KR" altLang="en-US" dirty="0"/>
              <a:t>이 </a:t>
            </a:r>
            <a:r>
              <a:rPr lang="en-US" altLang="ko-KR" dirty="0"/>
              <a:t>95~150</a:t>
            </a:r>
            <a:r>
              <a:rPr lang="ko-KR" altLang="en-US" dirty="0"/>
              <a:t>만 원</a:t>
            </a:r>
            <a:r>
              <a:rPr lang="en-US" altLang="ko-KR" dirty="0"/>
              <a:t>(USD 950~1,200)</a:t>
            </a:r>
            <a:r>
              <a:rPr lang="ko-KR" altLang="en-US" dirty="0"/>
              <a:t>에 달하는 </a:t>
            </a:r>
            <a:r>
              <a:rPr lang="ko-KR" altLang="en-US" dirty="0" err="1"/>
              <a:t>액체생검</a:t>
            </a:r>
            <a:r>
              <a:rPr lang="ko-KR" altLang="en-US" dirty="0"/>
              <a:t> 기반 </a:t>
            </a: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검사는</a:t>
            </a:r>
            <a:r>
              <a:rPr lang="en-US" altLang="ko-KR" dirty="0">
                <a:hlinkClick r:id="rId39"/>
              </a:rPr>
              <a:t>7</a:t>
            </a:r>
            <a:r>
              <a:rPr lang="en-US" altLang="ko-KR" dirty="0">
                <a:hlinkClick r:id="rId21"/>
              </a:rPr>
              <a:t>10</a:t>
            </a:r>
            <a:r>
              <a:rPr lang="en-US" altLang="ko-KR" dirty="0"/>
              <a:t>, </a:t>
            </a:r>
            <a:r>
              <a:rPr lang="ko-KR" altLang="en-US" dirty="0"/>
              <a:t>국가 단위 조기 검진 사업에 적용하기에는 경제적 타당성이 떨어진다</a:t>
            </a:r>
            <a:r>
              <a:rPr lang="en-US" altLang="ko-KR" dirty="0"/>
              <a:t>. </a:t>
            </a:r>
            <a:r>
              <a:rPr lang="ko-KR" altLang="en-US" dirty="0"/>
              <a:t>미국 </a:t>
            </a:r>
            <a:r>
              <a:rPr lang="ko-KR" altLang="en-US" dirty="0" err="1"/>
              <a:t>그레일사의</a:t>
            </a:r>
            <a:r>
              <a:rPr lang="ko-KR" altLang="en-US" dirty="0"/>
              <a:t> 갤러리 검사</a:t>
            </a:r>
            <a:r>
              <a:rPr lang="en-US" altLang="ko-KR" dirty="0"/>
              <a:t>(Galleri Test)</a:t>
            </a:r>
            <a:r>
              <a:rPr lang="ko-KR" altLang="en-US" dirty="0"/>
              <a:t>가 </a:t>
            </a:r>
            <a:r>
              <a:rPr lang="en-US" altLang="ko-KR" dirty="0"/>
              <a:t>950</a:t>
            </a:r>
            <a:r>
              <a:rPr lang="ko-KR" altLang="en-US" dirty="0"/>
              <a:t>달러</a:t>
            </a:r>
            <a:r>
              <a:rPr lang="en-US" altLang="ko-KR" dirty="0"/>
              <a:t>(</a:t>
            </a:r>
            <a:r>
              <a:rPr lang="ko-KR" altLang="en-US" dirty="0"/>
              <a:t>약 </a:t>
            </a:r>
            <a:r>
              <a:rPr lang="en-US" altLang="ko-KR" dirty="0"/>
              <a:t>120</a:t>
            </a:r>
            <a:r>
              <a:rPr lang="ko-KR" altLang="en-US" dirty="0"/>
              <a:t>만 원</a:t>
            </a:r>
            <a:r>
              <a:rPr lang="en-US" altLang="ko-KR" dirty="0"/>
              <a:t>)</a:t>
            </a:r>
            <a:r>
              <a:rPr lang="ko-KR" altLang="en-US" dirty="0"/>
              <a:t>의 고가에 판매되는 사례에서 알 수 있듯</a:t>
            </a:r>
            <a:r>
              <a:rPr lang="en-US" altLang="ko-KR" dirty="0"/>
              <a:t>, </a:t>
            </a:r>
            <a:r>
              <a:rPr lang="ko-KR" altLang="en-US" dirty="0"/>
              <a:t>보험 급여 미적용 시 일반인의 접근성이 극히 제한적이다</a:t>
            </a:r>
            <a:r>
              <a:rPr lang="en-US" altLang="ko-KR" dirty="0">
                <a:hlinkClick r:id="rId21"/>
              </a:rPr>
              <a:t>10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대량 검체 처리의 비용 부담</a:t>
            </a:r>
          </a:p>
          <a:p>
            <a:pPr>
              <a:buNone/>
            </a:pPr>
            <a:r>
              <a:rPr lang="en-US" altLang="ko-KR" dirty="0"/>
              <a:t>96</a:t>
            </a:r>
            <a:r>
              <a:rPr lang="ko-KR" altLang="en-US" dirty="0"/>
              <a:t>샘플 처리 가능한 </a:t>
            </a:r>
            <a:r>
              <a:rPr lang="en-US" altLang="ko-KR" dirty="0"/>
              <a:t>QX200 </a:t>
            </a:r>
            <a:r>
              <a:rPr lang="ko-KR" altLang="en-US" dirty="0"/>
              <a:t>시스템의 경우 </a:t>
            </a:r>
            <a:r>
              <a:rPr lang="en-US" altLang="ko-KR" dirty="0"/>
              <a:t>1</a:t>
            </a:r>
            <a:r>
              <a:rPr lang="ko-KR" altLang="en-US" dirty="0"/>
              <a:t>회 운용당 </a:t>
            </a:r>
            <a:r>
              <a:rPr lang="en-US" altLang="ko-KR" b="1" dirty="0"/>
              <a:t>192</a:t>
            </a:r>
            <a:r>
              <a:rPr lang="ko-KR" altLang="en-US" b="1" dirty="0"/>
              <a:t>만 원</a:t>
            </a:r>
            <a:r>
              <a:rPr lang="en-US" altLang="ko-KR" dirty="0"/>
              <a:t>(</a:t>
            </a:r>
            <a:r>
              <a:rPr lang="ko-KR" altLang="en-US" dirty="0" err="1"/>
              <a:t>샘플당</a:t>
            </a:r>
            <a:r>
              <a:rPr lang="ko-KR" altLang="en-US" dirty="0"/>
              <a:t> </a:t>
            </a:r>
            <a:r>
              <a:rPr lang="en-US" altLang="ko-KR" dirty="0"/>
              <a:t>2</a:t>
            </a:r>
            <a:r>
              <a:rPr lang="ko-KR" altLang="en-US" dirty="0"/>
              <a:t>만 원</a:t>
            </a:r>
            <a:r>
              <a:rPr lang="en-US" altLang="ko-KR" dirty="0"/>
              <a:t>)</a:t>
            </a:r>
            <a:r>
              <a:rPr lang="ko-KR" altLang="en-US" dirty="0"/>
              <a:t>의 직접비가 발생하며</a:t>
            </a:r>
            <a:r>
              <a:rPr lang="en-US" altLang="ko-KR" dirty="0">
                <a:hlinkClick r:id="rId40"/>
              </a:rPr>
              <a:t>19</a:t>
            </a:r>
            <a:r>
              <a:rPr lang="en-US" altLang="ko-KR" dirty="0"/>
              <a:t>, </a:t>
            </a:r>
            <a:r>
              <a:rPr lang="ko-KR" altLang="en-US" dirty="0"/>
              <a:t>이는 </a:t>
            </a:r>
            <a:r>
              <a:rPr lang="en-US" altLang="ko-KR" dirty="0"/>
              <a:t>1,000</a:t>
            </a:r>
            <a:r>
              <a:rPr lang="ko-KR" altLang="en-US" dirty="0"/>
              <a:t>명 규모 집단 검진 시 </a:t>
            </a:r>
            <a:r>
              <a:rPr lang="en-US" altLang="ko-KR" b="1" dirty="0"/>
              <a:t>2</a:t>
            </a:r>
            <a:r>
              <a:rPr lang="ko-KR" altLang="en-US" b="1" dirty="0"/>
              <a:t>억 원</a:t>
            </a:r>
            <a:r>
              <a:rPr lang="ko-KR" altLang="en-US" dirty="0"/>
              <a:t> 이상의 비용을 요구한다</a:t>
            </a:r>
            <a:r>
              <a:rPr lang="en-US" altLang="ko-KR" dirty="0"/>
              <a:t>. </a:t>
            </a:r>
            <a:r>
              <a:rPr lang="ko-KR" altLang="en-US" dirty="0"/>
              <a:t>반면 </a:t>
            </a:r>
            <a:r>
              <a:rPr lang="en-US" altLang="ko-KR" dirty="0"/>
              <a:t>qPCR </a:t>
            </a:r>
            <a:r>
              <a:rPr lang="ko-KR" altLang="en-US" dirty="0"/>
              <a:t>기반 검사는 동일 규모에서 </a:t>
            </a:r>
            <a:r>
              <a:rPr lang="en-US" altLang="ko-KR" dirty="0"/>
              <a:t>2,000~3,000</a:t>
            </a:r>
            <a:r>
              <a:rPr lang="ko-KR" altLang="en-US" dirty="0"/>
              <a:t>만 원 수준으로</a:t>
            </a:r>
            <a:r>
              <a:rPr lang="en-US" altLang="ko-KR" dirty="0"/>
              <a:t>, </a:t>
            </a:r>
            <a:r>
              <a:rPr lang="ko-KR" altLang="en-US" dirty="0"/>
              <a:t>비용 효율성 측면에서 현격한 차이를 보인다</a:t>
            </a:r>
            <a:r>
              <a:rPr lang="en-US" altLang="ko-KR" dirty="0">
                <a:hlinkClick r:id="rId36"/>
              </a:rPr>
              <a:t>1</a:t>
            </a:r>
            <a:r>
              <a:rPr lang="en-US" altLang="ko-KR" dirty="0">
                <a:hlinkClick r:id="rId41"/>
              </a:rPr>
              <a:t>6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민감도</a:t>
            </a:r>
            <a:r>
              <a:rPr lang="en-US" altLang="ko-KR" b="1" dirty="0"/>
              <a:t>-</a:t>
            </a:r>
            <a:r>
              <a:rPr lang="ko-KR" altLang="en-US" b="1" dirty="0"/>
              <a:t>비용 트레이드오프 문제</a:t>
            </a:r>
          </a:p>
          <a:p>
            <a:pPr>
              <a:buNone/>
            </a:pPr>
            <a:r>
              <a:rPr lang="ko-KR" altLang="en-US" b="1" dirty="0"/>
              <a:t>과도한 기술 사양의 자원 낭비</a:t>
            </a:r>
          </a:p>
          <a:p>
            <a:pPr>
              <a:buNone/>
            </a:pPr>
            <a:r>
              <a:rPr lang="en-US" altLang="ko-KR" dirty="0"/>
              <a:t>0.001% </a:t>
            </a:r>
            <a:r>
              <a:rPr lang="ko-KR" altLang="en-US" dirty="0"/>
              <a:t>미만의 변이 검출이 필요한 </a:t>
            </a:r>
            <a:r>
              <a:rPr lang="ko-KR" altLang="en-US" b="1" dirty="0" err="1"/>
              <a:t>미세잔존질환</a:t>
            </a:r>
            <a:r>
              <a:rPr lang="en-US" altLang="ko-KR" b="1" dirty="0"/>
              <a:t>(MRD) </a:t>
            </a:r>
            <a:r>
              <a:rPr lang="ko-KR" altLang="en-US" b="1" dirty="0"/>
              <a:t>모니터링</a:t>
            </a:r>
            <a:r>
              <a:rPr lang="ko-KR" altLang="en-US" dirty="0"/>
              <a:t>과 달리</a:t>
            </a:r>
            <a:r>
              <a:rPr lang="en-US" altLang="ko-KR" dirty="0"/>
              <a:t>, </a:t>
            </a:r>
            <a:r>
              <a:rPr lang="ko-KR" altLang="en-US" dirty="0"/>
              <a:t>조기 암 검출은 </a:t>
            </a:r>
            <a:r>
              <a:rPr lang="en-US" altLang="ko-KR" dirty="0"/>
              <a:t>0.1~1% </a:t>
            </a:r>
            <a:r>
              <a:rPr lang="ko-KR" altLang="en-US" dirty="0"/>
              <a:t>민감도로도 충분한 경우가 많다</a:t>
            </a:r>
            <a:r>
              <a:rPr lang="en-US" altLang="ko-KR" dirty="0">
                <a:hlinkClick r:id="rId41"/>
              </a:rPr>
              <a:t>6</a:t>
            </a:r>
            <a:r>
              <a:rPr lang="en-US" altLang="ko-KR" dirty="0">
                <a:hlinkClick r:id="rId42"/>
              </a:rPr>
              <a:t>18</a:t>
            </a:r>
            <a:r>
              <a:rPr lang="en-US" altLang="ko-KR" dirty="0"/>
              <a:t>. </a:t>
            </a:r>
            <a:r>
              <a:rPr lang="en-US" altLang="ko-KR" dirty="0" err="1"/>
              <a:t>ddPCR</a:t>
            </a:r>
            <a:r>
              <a:rPr lang="ko-KR" altLang="en-US" dirty="0"/>
              <a:t>의 극한 감도</a:t>
            </a:r>
            <a:r>
              <a:rPr lang="en-US" altLang="ko-KR" dirty="0"/>
              <a:t>(0.0001%)</a:t>
            </a:r>
            <a:r>
              <a:rPr lang="ko-KR" altLang="en-US" dirty="0"/>
              <a:t>가 오히려 </a:t>
            </a:r>
            <a:r>
              <a:rPr lang="ko-KR" altLang="en-US" b="1" dirty="0"/>
              <a:t>과잉 진단 가능성</a:t>
            </a:r>
            <a:r>
              <a:rPr lang="ko-KR" altLang="en-US" dirty="0"/>
              <a:t>을 높이고 불필요한 추가 검사 비용을 유발할 수 있다는 연구 결과가 제기되고 있다</a:t>
            </a:r>
            <a:r>
              <a:rPr lang="en-US" altLang="ko-KR" dirty="0">
                <a:hlinkClick r:id="rId43"/>
              </a:rPr>
              <a:t>13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대체 기술과의 경제성 비교</a:t>
            </a:r>
          </a:p>
          <a:p>
            <a:pPr>
              <a:buNone/>
            </a:pPr>
            <a:r>
              <a:rPr lang="ko-KR" altLang="en-US" dirty="0" err="1"/>
              <a:t>멀티플렉스</a:t>
            </a:r>
            <a:r>
              <a:rPr lang="ko-KR" altLang="en-US" dirty="0"/>
              <a:t> </a:t>
            </a:r>
            <a:r>
              <a:rPr lang="en-US" altLang="ko-KR" dirty="0"/>
              <a:t>qPCR</a:t>
            </a:r>
            <a:r>
              <a:rPr lang="ko-KR" altLang="en-US" dirty="0"/>
              <a:t>은 </a:t>
            </a:r>
            <a:r>
              <a:rPr lang="ko-KR" altLang="en-US" dirty="0" err="1"/>
              <a:t>샘플당</a:t>
            </a:r>
            <a:r>
              <a:rPr lang="ko-KR" altLang="en-US" dirty="0"/>
              <a:t> </a:t>
            </a:r>
            <a:r>
              <a:rPr lang="en-US" altLang="ko-KR" b="1" dirty="0"/>
              <a:t>1~2</a:t>
            </a:r>
            <a:r>
              <a:rPr lang="ko-KR" altLang="en-US" b="1" dirty="0"/>
              <a:t>만 원</a:t>
            </a:r>
            <a:r>
              <a:rPr lang="ko-KR" altLang="en-US" dirty="0"/>
              <a:t> 비용으로 </a:t>
            </a:r>
            <a:r>
              <a:rPr lang="en-US" altLang="ko-KR" dirty="0"/>
              <a:t>5~10</a:t>
            </a:r>
            <a:r>
              <a:rPr lang="ko-KR" altLang="en-US" dirty="0"/>
              <a:t>종의 </a:t>
            </a:r>
            <a:r>
              <a:rPr lang="ko-KR" altLang="en-US" dirty="0" err="1"/>
              <a:t>바이오마커를</a:t>
            </a:r>
            <a:r>
              <a:rPr lang="ko-KR" altLang="en-US" dirty="0"/>
              <a:t> 동시 분석 가능하며</a:t>
            </a:r>
            <a:r>
              <a:rPr lang="en-US" altLang="ko-KR" dirty="0">
                <a:hlinkClick r:id="rId36"/>
              </a:rPr>
              <a:t>1</a:t>
            </a:r>
            <a:r>
              <a:rPr lang="en-US" altLang="ko-KR" dirty="0"/>
              <a:t>, NGS(</a:t>
            </a:r>
            <a:r>
              <a:rPr lang="ko-KR" altLang="en-US" dirty="0" err="1"/>
              <a:t>차세대염기서열분석</a:t>
            </a:r>
            <a:r>
              <a:rPr lang="en-US" altLang="ko-KR" dirty="0"/>
              <a:t>)</a:t>
            </a:r>
            <a:r>
              <a:rPr lang="ko-KR" altLang="en-US" dirty="0"/>
              <a:t>도 유전체 전체 </a:t>
            </a:r>
            <a:r>
              <a:rPr lang="ko-KR" altLang="en-US" dirty="0" err="1"/>
              <a:t>스크리닝</a:t>
            </a:r>
            <a:r>
              <a:rPr lang="ko-KR" altLang="en-US" dirty="0"/>
              <a:t> 시 </a:t>
            </a:r>
            <a:r>
              <a:rPr lang="en-US" altLang="ko-KR" b="1" dirty="0"/>
              <a:t>12~15</a:t>
            </a:r>
            <a:r>
              <a:rPr lang="ko-KR" altLang="en-US" b="1" dirty="0"/>
              <a:t>만 원</a:t>
            </a:r>
            <a:r>
              <a:rPr lang="ko-KR" altLang="en-US" dirty="0"/>
              <a:t>으로 </a:t>
            </a: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대비 </a:t>
            </a:r>
            <a:r>
              <a:rPr lang="ko-KR" altLang="en-US" b="1" dirty="0"/>
              <a:t>경제적 우위</a:t>
            </a:r>
            <a:r>
              <a:rPr lang="ko-KR" altLang="en-US" dirty="0"/>
              <a:t>를 점한다</a:t>
            </a:r>
            <a:r>
              <a:rPr lang="en-US" altLang="ko-KR" dirty="0">
                <a:hlinkClick r:id="rId21"/>
              </a:rPr>
              <a:t>10</a:t>
            </a:r>
            <a:r>
              <a:rPr lang="en-US" altLang="ko-KR" dirty="0"/>
              <a:t>. </a:t>
            </a:r>
            <a:r>
              <a:rPr lang="ko-KR" altLang="en-US" dirty="0"/>
              <a:t>특히 </a:t>
            </a:r>
            <a:r>
              <a:rPr lang="en-US" altLang="ko-KR" dirty="0"/>
              <a:t>2025</a:t>
            </a:r>
            <a:r>
              <a:rPr lang="ko-KR" altLang="en-US" dirty="0"/>
              <a:t>년 개발된 </a:t>
            </a:r>
            <a:r>
              <a:rPr lang="en-US" altLang="ko-KR" dirty="0"/>
              <a:t>AI </a:t>
            </a:r>
            <a:r>
              <a:rPr lang="ko-KR" altLang="en-US" dirty="0"/>
              <a:t>기반 저비용 </a:t>
            </a:r>
            <a:r>
              <a:rPr lang="en-US" altLang="ko-KR" dirty="0"/>
              <a:t>qPCR </a:t>
            </a:r>
            <a:r>
              <a:rPr lang="ko-KR" altLang="en-US" dirty="0"/>
              <a:t>플랫폼들은 </a:t>
            </a: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대비 </a:t>
            </a:r>
            <a:r>
              <a:rPr lang="en-US" altLang="ko-KR" b="1" dirty="0"/>
              <a:t>80% </a:t>
            </a:r>
            <a:r>
              <a:rPr lang="ko-KR" altLang="en-US" b="1" dirty="0"/>
              <a:t>낮은 비용</a:t>
            </a:r>
            <a:r>
              <a:rPr lang="ko-KR" altLang="en-US" dirty="0"/>
              <a:t>으로 유사한 성능을 구현하고 있다</a:t>
            </a:r>
            <a:r>
              <a:rPr lang="en-US" altLang="ko-KR" dirty="0">
                <a:hlinkClick r:id="rId42"/>
              </a:rPr>
              <a:t>18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임상 현장의 비용 회피 사례</a:t>
            </a:r>
          </a:p>
          <a:p>
            <a:pPr>
              <a:buNone/>
            </a:pPr>
            <a:r>
              <a:rPr lang="ko-KR" altLang="en-US" b="1" dirty="0"/>
              <a:t>보험 급여 한계와 수가 문제</a:t>
            </a:r>
          </a:p>
          <a:p>
            <a:pPr>
              <a:buNone/>
            </a:pPr>
            <a:r>
              <a:rPr lang="ko-KR" altLang="en-US" dirty="0"/>
              <a:t>국내 건강보험공단은 </a:t>
            </a: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기반 </a:t>
            </a:r>
            <a:r>
              <a:rPr lang="en-US" altLang="ko-KR" dirty="0"/>
              <a:t>EGFR </a:t>
            </a:r>
            <a:r>
              <a:rPr lang="ko-KR" altLang="en-US" dirty="0"/>
              <a:t>돌연변이 검사에 </a:t>
            </a:r>
            <a:r>
              <a:rPr lang="en-US" altLang="ko-KR" b="1" dirty="0"/>
              <a:t>69</a:t>
            </a:r>
            <a:r>
              <a:rPr lang="ko-KR" altLang="en-US" b="1" dirty="0"/>
              <a:t>만 </a:t>
            </a:r>
            <a:r>
              <a:rPr lang="en-US" altLang="ko-KR" b="1" dirty="0"/>
              <a:t>3,000</a:t>
            </a:r>
            <a:r>
              <a:rPr lang="ko-KR" altLang="en-US" b="1" dirty="0"/>
              <a:t>원</a:t>
            </a:r>
            <a:r>
              <a:rPr lang="ko-KR" altLang="en-US" dirty="0"/>
              <a:t>만을 급여하고 있으며</a:t>
            </a:r>
            <a:r>
              <a:rPr lang="en-US" altLang="ko-KR" dirty="0">
                <a:hlinkClick r:id="rId39"/>
              </a:rPr>
              <a:t>7</a:t>
            </a:r>
            <a:r>
              <a:rPr lang="en-US" altLang="ko-KR" dirty="0"/>
              <a:t>, </a:t>
            </a:r>
            <a:r>
              <a:rPr lang="ko-KR" altLang="en-US" dirty="0"/>
              <a:t>실제 검사 비용</a:t>
            </a:r>
            <a:r>
              <a:rPr lang="en-US" altLang="ko-KR" dirty="0"/>
              <a:t>(96</a:t>
            </a:r>
            <a:r>
              <a:rPr lang="ko-KR" altLang="en-US" dirty="0"/>
              <a:t>만 </a:t>
            </a:r>
            <a:r>
              <a:rPr lang="en-US" altLang="ko-KR" dirty="0"/>
              <a:t>4,700</a:t>
            </a:r>
            <a:r>
              <a:rPr lang="ko-KR" altLang="en-US" dirty="0"/>
              <a:t>원</a:t>
            </a:r>
            <a:r>
              <a:rPr lang="en-US" altLang="ko-KR" dirty="0"/>
              <a:t>)</a:t>
            </a:r>
            <a:r>
              <a:rPr lang="ko-KR" altLang="en-US" dirty="0"/>
              <a:t>과의 차액은 환자 본인부담으로 전가된다</a:t>
            </a:r>
            <a:r>
              <a:rPr lang="en-US" altLang="ko-KR" dirty="0">
                <a:hlinkClick r:id="rId38"/>
              </a:rPr>
              <a:t>2</a:t>
            </a:r>
            <a:r>
              <a:rPr lang="en-US" altLang="ko-KR" dirty="0"/>
              <a:t>. </a:t>
            </a:r>
            <a:r>
              <a:rPr lang="ko-KR" altLang="en-US" dirty="0"/>
              <a:t>이로 인해 </a:t>
            </a:r>
            <a:r>
              <a:rPr lang="en-US" altLang="ko-KR" dirty="0"/>
              <a:t>2024</a:t>
            </a:r>
            <a:r>
              <a:rPr lang="ko-KR" altLang="en-US" dirty="0"/>
              <a:t>년 기준 </a:t>
            </a: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활용 암 검진 건수는 전체의 </a:t>
            </a:r>
            <a:r>
              <a:rPr lang="en-US" altLang="ko-KR" b="1" dirty="0"/>
              <a:t>0.7% </a:t>
            </a:r>
            <a:r>
              <a:rPr lang="ko-KR" altLang="en-US" b="1" dirty="0"/>
              <a:t>미만</a:t>
            </a:r>
            <a:r>
              <a:rPr lang="ko-KR" altLang="en-US" dirty="0"/>
              <a:t>으로 집계되었다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저소득층의 검사 접근성 악화</a:t>
            </a:r>
          </a:p>
          <a:p>
            <a:pPr>
              <a:buNone/>
            </a:pPr>
            <a:r>
              <a:rPr lang="ko-KR" altLang="en-US" dirty="0"/>
              <a:t>개인 부담금이 **월 가구소득의 </a:t>
            </a:r>
            <a:r>
              <a:rPr lang="en-US" altLang="ko-KR" dirty="0"/>
              <a:t>15~20%**</a:t>
            </a:r>
            <a:r>
              <a:rPr lang="ko-KR" altLang="en-US" dirty="0"/>
              <a:t>를 차지하는 </a:t>
            </a: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검사는</a:t>
            </a:r>
            <a:r>
              <a:rPr lang="en-US" altLang="ko-KR" dirty="0">
                <a:hlinkClick r:id="rId38"/>
              </a:rPr>
              <a:t>2</a:t>
            </a:r>
            <a:r>
              <a:rPr lang="en-US" altLang="ko-KR" dirty="0">
                <a:hlinkClick r:id="rId21"/>
              </a:rPr>
              <a:t>10</a:t>
            </a:r>
            <a:r>
              <a:rPr lang="en-US" altLang="ko-KR" dirty="0"/>
              <a:t>, </a:t>
            </a:r>
            <a:r>
              <a:rPr lang="ko-KR" altLang="en-US" dirty="0"/>
              <a:t>경제적 취약계층에서 검진 기회를 박탈하는 결과를 초래한다</a:t>
            </a:r>
            <a:r>
              <a:rPr lang="en-US" altLang="ko-KR" dirty="0"/>
              <a:t>. 2023</a:t>
            </a:r>
            <a:r>
              <a:rPr lang="ko-KR" altLang="en-US" dirty="0"/>
              <a:t>년 서울대병원 연구에 따르면</a:t>
            </a:r>
            <a:r>
              <a:rPr lang="en-US" altLang="ko-KR" dirty="0"/>
              <a:t>, </a:t>
            </a:r>
            <a:r>
              <a:rPr lang="ko-KR" altLang="en-US" dirty="0"/>
              <a:t>소득 하위 </a:t>
            </a:r>
            <a:r>
              <a:rPr lang="en-US" altLang="ko-KR" dirty="0"/>
              <a:t>20% </a:t>
            </a:r>
            <a:r>
              <a:rPr lang="ko-KR" altLang="en-US" dirty="0"/>
              <a:t>계층의 </a:t>
            </a:r>
            <a:r>
              <a:rPr lang="en-US" altLang="ko-KR" dirty="0" err="1"/>
              <a:t>ddPCR</a:t>
            </a:r>
            <a:r>
              <a:rPr lang="en-US" altLang="ko-KR" dirty="0"/>
              <a:t> </a:t>
            </a:r>
            <a:r>
              <a:rPr lang="ko-KR" altLang="en-US" dirty="0"/>
              <a:t>검사 </a:t>
            </a:r>
            <a:r>
              <a:rPr lang="ko-KR" altLang="en-US" dirty="0" err="1"/>
              <a:t>수검률은</a:t>
            </a:r>
            <a:r>
              <a:rPr lang="ko-KR" altLang="en-US" dirty="0"/>
              <a:t> 상위 </a:t>
            </a:r>
            <a:r>
              <a:rPr lang="en-US" altLang="ko-KR" dirty="0"/>
              <a:t>20% </a:t>
            </a:r>
            <a:r>
              <a:rPr lang="ko-KR" altLang="en-US" dirty="0"/>
              <a:t>대비 </a:t>
            </a:r>
            <a:r>
              <a:rPr lang="en-US" altLang="ko-KR" b="1" dirty="0"/>
              <a:t>8.3</a:t>
            </a:r>
            <a:r>
              <a:rPr lang="ko-KR" altLang="en-US" b="1" dirty="0"/>
              <a:t>배 낮았다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기술 발전에 따른 비용 전망</a:t>
            </a:r>
          </a:p>
          <a:p>
            <a:pPr>
              <a:buNone/>
            </a:pPr>
            <a:r>
              <a:rPr lang="ko-KR" altLang="en-US" b="1" dirty="0"/>
              <a:t>장비 가격 하락 추세</a:t>
            </a:r>
          </a:p>
          <a:p>
            <a:pPr>
              <a:buNone/>
            </a:pPr>
            <a:r>
              <a:rPr lang="en-US" altLang="ko-KR" dirty="0"/>
              <a:t>2025</a:t>
            </a:r>
            <a:r>
              <a:rPr lang="ko-KR" altLang="en-US" dirty="0"/>
              <a:t>년 </a:t>
            </a:r>
            <a:r>
              <a:rPr lang="en-US" altLang="ko-KR" dirty="0"/>
              <a:t>Bio-Rad</a:t>
            </a:r>
            <a:r>
              <a:rPr lang="ko-KR" altLang="en-US" dirty="0"/>
              <a:t>사의 </a:t>
            </a:r>
            <a:r>
              <a:rPr lang="en-US" altLang="ko-KR" b="1" dirty="0"/>
              <a:t>QX200 </a:t>
            </a:r>
            <a:r>
              <a:rPr lang="ko-KR" altLang="en-US" b="1" dirty="0"/>
              <a:t>프로모션 가격</a:t>
            </a:r>
            <a:r>
              <a:rPr lang="ko-KR" altLang="en-US" dirty="0"/>
              <a:t>이 </a:t>
            </a:r>
            <a:r>
              <a:rPr lang="en-US" altLang="ko-KR" dirty="0"/>
              <a:t>50% </a:t>
            </a:r>
            <a:r>
              <a:rPr lang="ko-KR" altLang="en-US" dirty="0"/>
              <a:t>인하</a:t>
            </a:r>
            <a:r>
              <a:rPr lang="en-US" altLang="ko-KR" dirty="0"/>
              <a:t>(</a:t>
            </a:r>
            <a:r>
              <a:rPr lang="ko-KR" altLang="en-US" dirty="0"/>
              <a:t>기존 </a:t>
            </a:r>
            <a:r>
              <a:rPr lang="en-US" altLang="ko-KR" dirty="0"/>
              <a:t>7,600</a:t>
            </a:r>
            <a:r>
              <a:rPr lang="ko-KR" altLang="en-US" dirty="0"/>
              <a:t>만 원 → </a:t>
            </a:r>
            <a:r>
              <a:rPr lang="en-US" altLang="ko-KR" dirty="0"/>
              <a:t>3,800</a:t>
            </a:r>
            <a:r>
              <a:rPr lang="ko-KR" altLang="en-US" dirty="0"/>
              <a:t>만 원</a:t>
            </a:r>
            <a:r>
              <a:rPr lang="en-US" altLang="ko-KR" dirty="0"/>
              <a:t>)</a:t>
            </a:r>
            <a:r>
              <a:rPr lang="ko-KR" altLang="en-US" dirty="0"/>
              <a:t>된 것을 시작으로</a:t>
            </a:r>
            <a:r>
              <a:rPr lang="en-US" altLang="ko-KR" dirty="0">
                <a:hlinkClick r:id="rId33"/>
              </a:rPr>
              <a:t>4</a:t>
            </a:r>
            <a:r>
              <a:rPr lang="en-US" altLang="ko-KR" dirty="0"/>
              <a:t>, </a:t>
            </a:r>
            <a:r>
              <a:rPr lang="ko-KR" altLang="en-US" dirty="0"/>
              <a:t>중국 </a:t>
            </a:r>
            <a:r>
              <a:rPr lang="en-US" altLang="ko-KR" dirty="0"/>
              <a:t>JN </a:t>
            </a:r>
            <a:r>
              <a:rPr lang="en-US" altLang="ko-KR" dirty="0" err="1"/>
              <a:t>Medsys</a:t>
            </a:r>
            <a:r>
              <a:rPr lang="ko-KR" altLang="en-US" dirty="0"/>
              <a:t>사의 </a:t>
            </a:r>
            <a:r>
              <a:rPr lang="en-US" altLang="ko-KR" dirty="0"/>
              <a:t>Clarity </a:t>
            </a:r>
            <a:r>
              <a:rPr lang="ko-KR" altLang="en-US" dirty="0"/>
              <a:t>시스템이 </a:t>
            </a:r>
            <a:r>
              <a:rPr lang="en-US" altLang="ko-KR" b="1" dirty="0"/>
              <a:t>2,500</a:t>
            </a:r>
            <a:r>
              <a:rPr lang="ko-KR" altLang="en-US" b="1" dirty="0"/>
              <a:t>만 원 대</a:t>
            </a:r>
            <a:r>
              <a:rPr lang="ko-KR" altLang="en-US" dirty="0"/>
              <a:t>에 출시되며 시장 경쟁이 가속화되고 있다</a:t>
            </a:r>
            <a:r>
              <a:rPr lang="en-US" altLang="ko-KR" dirty="0">
                <a:hlinkClick r:id="rId34"/>
              </a:rPr>
              <a:t>5</a:t>
            </a:r>
            <a:r>
              <a:rPr lang="en-US" altLang="ko-KR" dirty="0"/>
              <a:t>. </a:t>
            </a:r>
            <a:r>
              <a:rPr lang="ko-KR" altLang="en-US" dirty="0"/>
              <a:t>그러나 여전히 </a:t>
            </a:r>
            <a:r>
              <a:rPr lang="en-US" altLang="ko-KR" dirty="0"/>
              <a:t>qPCR </a:t>
            </a:r>
            <a:r>
              <a:rPr lang="ko-KR" altLang="en-US" dirty="0"/>
              <a:t>대비 </a:t>
            </a:r>
            <a:r>
              <a:rPr lang="en-US" altLang="ko-KR" b="1" dirty="0"/>
              <a:t>2</a:t>
            </a:r>
            <a:r>
              <a:rPr lang="ko-KR" altLang="en-US" b="1" dirty="0"/>
              <a:t>배 이상</a:t>
            </a:r>
            <a:r>
              <a:rPr lang="ko-KR" altLang="en-US" dirty="0"/>
              <a:t>의 가격 격차가 존재한다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소모품 비용 절감 기술</a:t>
            </a:r>
          </a:p>
          <a:p>
            <a:pPr>
              <a:buNone/>
            </a:pPr>
            <a:r>
              <a:rPr lang="en-US" altLang="ko-KR" dirty="0"/>
              <a:t>QIAGEN</a:t>
            </a:r>
            <a:r>
              <a:rPr lang="ko-KR" altLang="en-US" dirty="0"/>
              <a:t>의 </a:t>
            </a:r>
            <a:r>
              <a:rPr lang="ko-KR" altLang="en-US" dirty="0" err="1"/>
              <a:t>나노플레이트</a:t>
            </a:r>
            <a:r>
              <a:rPr lang="ko-KR" altLang="en-US" dirty="0"/>
              <a:t> 디지털 </a:t>
            </a:r>
            <a:r>
              <a:rPr lang="en-US" altLang="ko-KR" dirty="0"/>
              <a:t>PCR</a:t>
            </a:r>
            <a:r>
              <a:rPr lang="ko-KR" altLang="en-US" dirty="0"/>
              <a:t>은 기존 </a:t>
            </a:r>
            <a:r>
              <a:rPr lang="ko-KR" altLang="en-US" dirty="0" err="1"/>
              <a:t>드롭릿</a:t>
            </a:r>
            <a:r>
              <a:rPr lang="ko-KR" altLang="en-US" dirty="0"/>
              <a:t> 방식 대비 </a:t>
            </a:r>
            <a:r>
              <a:rPr lang="ko-KR" altLang="en-US" b="1" dirty="0"/>
              <a:t>시약 사용량을 </a:t>
            </a:r>
            <a:r>
              <a:rPr lang="en-US" altLang="ko-KR" b="1" dirty="0"/>
              <a:t>40% </a:t>
            </a:r>
            <a:r>
              <a:rPr lang="ko-KR" altLang="en-US" b="1" dirty="0"/>
              <a:t>절감</a:t>
            </a:r>
            <a:r>
              <a:rPr lang="ko-KR" altLang="en-US" dirty="0"/>
              <a:t>하는 기술을 도입했으며</a:t>
            </a:r>
            <a:r>
              <a:rPr lang="en-US" altLang="ko-KR" dirty="0">
                <a:hlinkClick r:id="rId44"/>
              </a:rPr>
              <a:t>20</a:t>
            </a:r>
            <a:r>
              <a:rPr lang="en-US" altLang="ko-KR" dirty="0"/>
              <a:t>, Merck Millipore</a:t>
            </a:r>
            <a:r>
              <a:rPr lang="ko-KR" altLang="en-US" dirty="0"/>
              <a:t>사는 자동화 플랫폼을 통해 인건비를 </a:t>
            </a:r>
            <a:r>
              <a:rPr lang="en-US" altLang="ko-KR" b="1" dirty="0"/>
              <a:t>70% </a:t>
            </a:r>
            <a:r>
              <a:rPr lang="ko-KR" altLang="en-US" b="1" dirty="0"/>
              <a:t>감소</a:t>
            </a:r>
            <a:r>
              <a:rPr lang="ko-KR" altLang="en-US" dirty="0"/>
              <a:t>시켰다</a:t>
            </a:r>
            <a:r>
              <a:rPr lang="en-US" altLang="ko-KR" dirty="0">
                <a:hlinkClick r:id="rId45"/>
              </a:rPr>
              <a:t>8</a:t>
            </a:r>
            <a:r>
              <a:rPr lang="en-US" altLang="ko-KR" dirty="0"/>
              <a:t>. </a:t>
            </a:r>
            <a:r>
              <a:rPr lang="ko-KR" altLang="en-US" dirty="0"/>
              <a:t>이에도 불구하고 </a:t>
            </a:r>
            <a:r>
              <a:rPr lang="en-US" altLang="ko-KR" dirty="0"/>
              <a:t>2025</a:t>
            </a:r>
            <a:r>
              <a:rPr lang="ko-KR" altLang="en-US" dirty="0"/>
              <a:t>년 기준 단일 검체 당 비용은 </a:t>
            </a:r>
            <a:r>
              <a:rPr lang="en-US" altLang="ko-KR" b="1" dirty="0"/>
              <a:t>18~25</a:t>
            </a:r>
            <a:r>
              <a:rPr lang="ko-KR" altLang="en-US" b="1" dirty="0"/>
              <a:t>만 원</a:t>
            </a:r>
            <a:r>
              <a:rPr lang="ko-KR" altLang="en-US" dirty="0"/>
              <a:t>으로 여전히 고가이다</a:t>
            </a:r>
            <a:r>
              <a:rPr lang="en-US" altLang="ko-KR" dirty="0"/>
              <a:t>.</a:t>
            </a:r>
          </a:p>
          <a:p>
            <a:pPr>
              <a:buNone/>
            </a:pPr>
            <a:r>
              <a:rPr lang="ko-KR" altLang="en-US" b="1" dirty="0"/>
              <a:t>결론</a:t>
            </a:r>
            <a:r>
              <a:rPr lang="en-US" altLang="ko-KR" b="1" dirty="0"/>
              <a:t>: </a:t>
            </a:r>
            <a:r>
              <a:rPr lang="ko-KR" altLang="en-US" b="1" dirty="0"/>
              <a:t>경제성 확보를 위한 과제</a:t>
            </a:r>
          </a:p>
          <a:p>
            <a:pPr>
              <a:buNone/>
            </a:pPr>
            <a:r>
              <a:rPr lang="en-US" altLang="ko-KR" dirty="0" err="1"/>
              <a:t>ddPCR</a:t>
            </a:r>
            <a:r>
              <a:rPr lang="ko-KR" altLang="en-US" dirty="0"/>
              <a:t>의 조기 암 검출 활용 확대를 위해서는 </a:t>
            </a:r>
            <a:r>
              <a:rPr lang="ko-KR" altLang="en-US" b="1" dirty="0"/>
              <a:t>장비 리스 모델 도입</a:t>
            </a:r>
            <a:r>
              <a:rPr lang="en-US" altLang="ko-KR" dirty="0"/>
              <a:t>, </a:t>
            </a:r>
            <a:r>
              <a:rPr lang="ko-KR" altLang="en-US" b="1" dirty="0"/>
              <a:t>대량 검체 처리 시스템 개발</a:t>
            </a:r>
            <a:r>
              <a:rPr lang="en-US" altLang="ko-KR" dirty="0"/>
              <a:t>, </a:t>
            </a:r>
            <a:r>
              <a:rPr lang="ko-KR" altLang="en-US" b="1" dirty="0"/>
              <a:t>보험 급여 범위 확대</a:t>
            </a:r>
            <a:r>
              <a:rPr lang="ko-KR" altLang="en-US" dirty="0"/>
              <a:t>가 시급하다</a:t>
            </a:r>
            <a:r>
              <a:rPr lang="en-US" altLang="ko-KR" dirty="0"/>
              <a:t>. 2027</a:t>
            </a:r>
            <a:r>
              <a:rPr lang="ko-KR" altLang="en-US" dirty="0"/>
              <a:t>년까지 글로벌 </a:t>
            </a:r>
            <a:r>
              <a:rPr lang="ko-KR" altLang="en-US" dirty="0" err="1"/>
              <a:t>액체생검</a:t>
            </a:r>
            <a:r>
              <a:rPr lang="ko-KR" altLang="en-US" dirty="0"/>
              <a:t> 시장이 </a:t>
            </a:r>
            <a:r>
              <a:rPr lang="en-US" altLang="ko-KR" dirty="0"/>
              <a:t>4</a:t>
            </a:r>
            <a:r>
              <a:rPr lang="ko-KR" altLang="en-US" dirty="0"/>
              <a:t>조 </a:t>
            </a:r>
            <a:r>
              <a:rPr lang="en-US" altLang="ko-KR" dirty="0"/>
              <a:t>8,000</a:t>
            </a:r>
            <a:r>
              <a:rPr lang="ko-KR" altLang="en-US" dirty="0"/>
              <a:t>억 원 규모로 성장할 것으로 예상되는 만큼</a:t>
            </a:r>
            <a:r>
              <a:rPr lang="en-US" altLang="ko-KR" dirty="0">
                <a:hlinkClick r:id="rId32"/>
              </a:rPr>
              <a:t>3</a:t>
            </a:r>
            <a:r>
              <a:rPr lang="en-US" altLang="ko-KR" dirty="0"/>
              <a:t>, </a:t>
            </a:r>
            <a:r>
              <a:rPr lang="ko-KR" altLang="en-US" dirty="0"/>
              <a:t>규모의 경제를 통한 단가 인하가 핵심 과제이다</a:t>
            </a:r>
            <a:r>
              <a:rPr lang="en-US" altLang="ko-KR" dirty="0"/>
              <a:t>. </a:t>
            </a:r>
            <a:r>
              <a:rPr lang="ko-KR" altLang="en-US" dirty="0"/>
              <a:t>현재 기술 수준에서는 고위험군 집중 검진과 표적 치료 모니터링에 한정해 사용하는 것이 경제적 타당성이 있으며</a:t>
            </a:r>
            <a:r>
              <a:rPr lang="en-US" altLang="ko-KR" dirty="0"/>
              <a:t>, </a:t>
            </a:r>
            <a:r>
              <a:rPr lang="ko-KR" altLang="en-US" dirty="0"/>
              <a:t>범용적 조기 검진 도구로의 적용에는 비용 혁신이 선행되어야 한다</a:t>
            </a:r>
            <a:r>
              <a:rPr lang="en-US" altLang="ko-KR" dirty="0"/>
              <a:t>.</a:t>
            </a:r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6"/>
              </a:rPr>
              <a:t>http://dnpbiotech.com/06_request/res_price.php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8"/>
              </a:rPr>
              <a:t>https://knuh.or.kr/hospitalinfo/hospitalinfo_04_0722.asp?now_cnt=01&amp;part=pay1&amp;stext=&amp;page_no=3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2"/>
              </a:rPr>
              <a:t>https://www.mordorintelligence.kr/industry-reports/digital-pcr-market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3"/>
              </a:rPr>
              <a:t>https://www.bio-rad.com/en-us/life-science/droplet-digital-pcr/droplet-digital-pcr-budgeting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4"/>
              </a:rPr>
              <a:t>https://www.labx.com/categories/digital-pcr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41"/>
              </a:rPr>
              <a:t>https://www.qiagen.com/us/applications/digital-pcr/beginners/dpcr-vs-qpcr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9"/>
              </a:rPr>
              <a:t>https://www.medifonews.com/news/article_print.html?no=139270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45"/>
              </a:rPr>
              <a:t>https://www.merckmillipore.com/KR/ko/about-us/process-solutions-portfolio-announcements/bioreliance-droplet-digital-pcr-technology/Z4qb.qB.UZIAAAFlFdcsGDi0,nav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46"/>
              </a:rPr>
              <a:t>https://www.bio-rad.com/ko-kr/product/prevalence-ddpcr-sars-cov-2-wastewater-quantification-kit?ID=QSXPX3TU86LJ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21"/>
              </a:rPr>
              <a:t>https://ssl.pstatic.net/imgstock/upload/research/company/1681427953957.pdf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47"/>
              </a:rPr>
              <a:t>https://www.the-scientist.com/bio-rad-launches-vericheck-ddpcr-replication-competent-lentivirus-and-replication-competent-aav-kits-for-cell-and-gene-therapy-production-71682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7"/>
              </a:rPr>
              <a:t>https://www.bio-rad.com/sites/default/files/2021-10/PrimePCR_Droplet%20Digital%20PCR_Pricelist-JP_C12312L.pdf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43"/>
              </a:rPr>
              <a:t>https://pmc.ncbi.nlm.nih.gov/articles/PMC9705847/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48"/>
              </a:rPr>
              <a:t>https://bms.kr/product/search_detail.php?idx=47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49"/>
              </a:rPr>
              <a:t>https://blog.naver.com/dowgenedna/222448657370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5"/>
              </a:rPr>
              <a:t>https://www.bio-rad.com/ko-kr/product/qx600-droplet-digital-pcr-system?ID=b07d12ac-0585-fc4c-a586-3ddf20d5c4a0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50"/>
              </a:rPr>
              <a:t>https://www.khidi.or.kr/board/view?pageNum=1&amp;rowCnt=20&amp;menuId=MENU01521&amp;maxIndex=00488267889998&amp;minIndex=00487950629998&amp;schType=0&amp;schText=&amp;categoryId=&amp;continent=&amp;country=&amp;upDown=0&amp;boardStyle=&amp;no1=1709&amp;linkId=48826788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42"/>
              </a:rPr>
              <a:t>https://www.qiagen.com/us/knowledge-and-support/knowledge-hub/bench-guide/pcr/digital-pcr/digital-pcr-vs-quantitative-pcr-vs-end-point-pcr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40"/>
              </a:rPr>
              <a:t>http://research.ewhamed.ac.kr/bbs/bbs_view.asp?bbsID=notice&amp;pNum=204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44"/>
              </a:rPr>
              <a:t>https://www.qiagen.com/ko-kr/product-categories/discovery-and-translational-research/pcr-qpcr-dpcr/dpcr-assays-kits-and-instruments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51"/>
              </a:rPr>
              <a:t>https://www.bio-rad.com/ko-kr/life-science/digital-pcr/digital-pcr-assays/sars-cov-2-ddpcr-kit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52"/>
              </a:rPr>
              <a:t>https://www.bio-rad.com/ko-kr/life-science/digital-pcr/qx-one-droplet-digital-pcr-ddpcr-system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53"/>
              </a:rPr>
              <a:t>http://crf.gnu.ac.kr/EquipView.asp?EquipID=207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54"/>
              </a:rPr>
              <a:t>https://www.bio-rad.com/ko-kr/sku/1863010-ddpcr-supermix-for-probes?ID=1863010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55"/>
              </a:rPr>
              <a:t>https://www.bio-rad.com/ko-kr/product/1-step-rt-ddpcr-advanced-kit-for-probes?ID=NTGCRI15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56"/>
              </a:rPr>
              <a:t>http://www.mohw.go.kr/boardDownload.es?bid=0026&amp;list_no=1484999&amp;seq=3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57"/>
              </a:rPr>
              <a:t>https://ctsi.utah.edu/cores-and-services/ctrc/rates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58"/>
              </a:rPr>
              <a:t>https://www.labmanager.com/digital-pcr-vs-real-time-pcr-understanding-the-key-differences-33665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59"/>
              </a:rPr>
              <a:t>https://www.sciencedirect.com/science/article/pii/S0166093423001842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60"/>
              </a:rPr>
              <a:t>http://snucrf.kr/download_EduFile.asp?EduID=72&amp;fileindex=1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61"/>
              </a:rPr>
              <a:t>https://crf.gnu.ac.kr/PriceList.asp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62"/>
              </a:rPr>
              <a:t>https://snucbrf.kr/EquipView.asp?EquipID=28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63"/>
              </a:rPr>
              <a:t>http://www.biod.co.kr/portfolio-items/clarity-plus-digital-pcr-system/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64"/>
              </a:rPr>
              <a:t>https://www.sciencedirect.com/science/article/abs/pii/S0925400521012466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65"/>
              </a:rPr>
              <a:t>http://www.docdocdoc.co.kr/news/articleView.html?idxno=3000915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66"/>
              </a:rPr>
              <a:t>https://blog.naver.com/asuranet/223554858082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31"/>
              </a:rPr>
              <a:t>https://blog.naver.com/hyouncho2/221485010203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67"/>
              </a:rPr>
              <a:t>https://www.pharmnews.com/news/articleView.html?idxno=244437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68"/>
              </a:rPr>
              <a:t>https://www.bms.kr/bms_email/email2021/21-0112_bms/images/pcr.pdf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69"/>
              </a:rPr>
              <a:t>https://doctorsnews.co.kr/news/articleView.html?idxno=124346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70"/>
              </a:rPr>
              <a:t>https://www.pharmnews.com/news/articleView.html?idxno=234421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71"/>
              </a:rPr>
              <a:t>https://www.online-rpd.org/upload/pdf/RPD-2021-27-3-120.pdf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72"/>
              </a:rPr>
              <a:t>http://www.leading.co.kr/popup/board/EquityResearch/detail/2663;jsessionid=6CA31312529F3DA65279D38B4D4172FF?siteCd=&amp;pageIndex=8&amp;pageSize=10&amp;pageUnit=10&amp;sortColumnName=&amp;sortDirection=&amp;searchColumnName=SUBJECT&amp;searchValue=&amp;boardNo=58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73"/>
              </a:rPr>
              <a:t>https://www.hira.or.kr/bbsDummy.do?pgmid=HIRAA020002000100&amp;brdScnBltNo=4&amp;brdBltNo=9884&amp;pageIndex=1&amp;pageIndex2=1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74"/>
              </a:rPr>
              <a:t>https://journals.asm.org/doi/10.1128/AEM.00931-15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75"/>
              </a:rPr>
              <a:t>https://www.kjcls.org/view.html?volume=56&amp;number=4&amp;spage=307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76"/>
              </a:rPr>
              <a:t>https://www.frontiersin.org/journals/bioengineering-and-biotechnology/articles/10.3389/fbioe.2022.947895/full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77"/>
              </a:rPr>
              <a:t>https://www.qiagen.com/ko-kr/applications/digital-pcr/beginners/dpcr-vs-qpcr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78"/>
              </a:rPr>
              <a:t>https://www.genominfo.org/upload/pdf/gi-23008.pdf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79"/>
              </a:rPr>
              <a:t>https://www.qiagen.com/ko-kr/applications/digital-pcr/applications/digital-pcr-tips-and-tricks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80"/>
              </a:rPr>
              <a:t>https://www.takara.co.kr/web01/product/productList.asp?lcode=3732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81"/>
              </a:rPr>
              <a:t>https://pmc.ncbi.nlm.nih.gov/articles/PMC11160868/</a:t>
            </a:r>
            <a:endParaRPr lang="ko-KR" altLang="en-US" dirty="0"/>
          </a:p>
          <a:p>
            <a:pPr>
              <a:buFont typeface="+mj-lt"/>
              <a:buAutoNum type="arabicPeriod"/>
            </a:pPr>
            <a:r>
              <a:rPr lang="en-US" altLang="ko-KR" dirty="0">
                <a:hlinkClick r:id="rId82"/>
              </a:rPr>
              <a:t>https://www.giikorea.co.kr/report/ires1579307-qpcr-reagents-market-by-product-type-qpcr.html</a:t>
            </a:r>
            <a:endParaRPr lang="ko-KR" altLang="en-US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그림을 바꿔서 </a:t>
            </a:r>
            <a:endParaRPr lang="en-US" altLang="ko-KR" dirty="0"/>
          </a:p>
          <a:p>
            <a:endParaRPr lang="en-US" altLang="ko-KR" dirty="0"/>
          </a:p>
          <a:p>
            <a:r>
              <a:rPr lang="en-US" altLang="ko-KR" dirty="0"/>
              <a:t>http://www.biod.co.kr/application/digital-pcr/</a:t>
            </a:r>
          </a:p>
          <a:p>
            <a:endParaRPr lang="en-US" altLang="ko-KR" dirty="0"/>
          </a:p>
          <a:p>
            <a:r>
              <a:rPr lang="ko-KR" altLang="en-US" dirty="0" err="1"/>
              <a:t>배경필요성</a:t>
            </a:r>
            <a:endParaRPr lang="en-US" altLang="ko-KR" dirty="0"/>
          </a:p>
          <a:p>
            <a:r>
              <a:rPr lang="en-US" altLang="ko-KR" dirty="0" err="1"/>
              <a:t>Pcr</a:t>
            </a:r>
            <a:r>
              <a:rPr lang="ko-KR" altLang="en-US" dirty="0"/>
              <a:t>은 이렇게 발전해왔다</a:t>
            </a:r>
            <a:r>
              <a:rPr lang="en-US" altLang="ko-KR" dirty="0"/>
              <a:t>.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72072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A7638-6B12-9A12-40F6-CAAA07E38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621F951-65A9-3988-8415-110D1D2A4EA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83755E5-813E-C0DC-E450-1B735B652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비교 하여 그 민감도가 우수함 </a:t>
            </a:r>
            <a:endParaRPr lang="en-US" altLang="ko-KR"/>
          </a:p>
          <a:p>
            <a:endParaRPr lang="en-US" altLang="ko-KR"/>
          </a:p>
          <a:p>
            <a:r>
              <a:rPr lang="ko-KR" altLang="en-US" err="1"/>
              <a:t>전기영동이</a:t>
            </a:r>
            <a:r>
              <a:rPr lang="ko-KR" altLang="en-US"/>
              <a:t> 깔끔하고</a:t>
            </a:r>
            <a:r>
              <a:rPr lang="en-US" altLang="ko-KR"/>
              <a:t>, </a:t>
            </a:r>
          </a:p>
          <a:p>
            <a:r>
              <a:rPr lang="en-US" altLang="ko-KR" err="1"/>
              <a:t>Pcr</a:t>
            </a:r>
            <a:r>
              <a:rPr lang="en-US" altLang="ko-KR"/>
              <a:t> </a:t>
            </a:r>
            <a:r>
              <a:rPr lang="en-US" altLang="ko-KR" err="1"/>
              <a:t>ct</a:t>
            </a:r>
            <a:r>
              <a:rPr lang="ko-KR" altLang="en-US"/>
              <a:t>가 비슷하게 뜸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27099138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F9992C-8281-5BD8-9717-887D2C4FE2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3C1569D-14EA-249A-0481-3E9CC218C5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F7D1769-EA02-C4CD-E7F0-B2EEF85A11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비교 하여 그 민감도가 우수함 </a:t>
            </a:r>
            <a:endParaRPr lang="en-US" altLang="ko-KR"/>
          </a:p>
          <a:p>
            <a:endParaRPr lang="en-US" altLang="ko-KR"/>
          </a:p>
          <a:p>
            <a:r>
              <a:rPr lang="ko-KR" altLang="en-US" err="1"/>
              <a:t>전기영동이</a:t>
            </a:r>
            <a:r>
              <a:rPr lang="ko-KR" altLang="en-US"/>
              <a:t> 깔끔하고</a:t>
            </a:r>
            <a:r>
              <a:rPr lang="en-US" altLang="ko-KR"/>
              <a:t>, </a:t>
            </a:r>
          </a:p>
          <a:p>
            <a:r>
              <a:rPr lang="en-US" altLang="ko-KR" err="1"/>
              <a:t>Pcr</a:t>
            </a:r>
            <a:r>
              <a:rPr lang="en-US" altLang="ko-KR"/>
              <a:t> </a:t>
            </a:r>
            <a:r>
              <a:rPr lang="en-US" altLang="ko-KR" err="1"/>
              <a:t>ct</a:t>
            </a:r>
            <a:r>
              <a:rPr lang="ko-KR" altLang="en-US"/>
              <a:t>가 비슷하게 뜸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108072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B548D5-453F-5412-682A-FF7E3D9614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6BBFAFC-B8B5-B217-8744-577FD5C18A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37C7F40-0219-F13E-65B2-109134989C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5248906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3ED54-B6F8-020F-FA28-57F0C76E15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060645D-7F87-63C5-22BF-1E0F3F48A8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9C5F758-2AEC-188B-C1B2-D0C7EB1062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31989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93C08-805F-DD1E-6E32-629A271D37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DBED100-3211-EF22-38DB-D9349FDE08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6D4062-04FE-D42E-26E0-4A8659018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http://www.biod.co.kr/application/digital-pcr/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33104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39B563-D804-8E05-51F6-7147F04F5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5DE9194-DBEB-F433-F796-82D5404355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40F7768-3856-BF7C-C317-A2C14DC743E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dirty="0"/>
              <a:t>http://www.biod.co.kr/application/digital-pcr/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3178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005C34-41C6-DDF6-5BC5-55E39440B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11C85A0-4C68-CDBD-9239-EC908EDA508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188FE67-68BE-1FBA-47DC-F924250F2A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 dirty="0"/>
              <a:t>비교 하여 그 민감도가 우수함 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전기영동이 깔끔하고</a:t>
            </a:r>
            <a:r>
              <a:rPr lang="en-US" altLang="ko-KR" dirty="0"/>
              <a:t>, </a:t>
            </a:r>
          </a:p>
          <a:p>
            <a:r>
              <a:rPr lang="en-US" altLang="ko-KR" dirty="0"/>
              <a:t>Pcr </a:t>
            </a:r>
            <a:r>
              <a:rPr lang="en-US" altLang="ko-KR" dirty="0" err="1"/>
              <a:t>ct</a:t>
            </a:r>
            <a:r>
              <a:rPr lang="ko-KR" altLang="en-US" dirty="0"/>
              <a:t>가 비슷하게 뜸</a:t>
            </a:r>
            <a:r>
              <a:rPr lang="en-US" altLang="ko-KR" dirty="0"/>
              <a:t>. </a:t>
            </a:r>
            <a:endParaRPr lang="ko-KR" altLang="en-US" dirty="0"/>
          </a:p>
          <a:p>
            <a:endParaRPr lang="ko-KR" altLang="en-US" dirty="0"/>
          </a:p>
          <a:p>
            <a:r>
              <a:rPr lang="en-US" altLang="ko-KR" dirty="0"/>
              <a:t>https://</a:t>
            </a:r>
            <a:r>
              <a:rPr lang="en-US" altLang="ko-KR" dirty="0" err="1"/>
              <a:t>chatgpt.com</a:t>
            </a:r>
            <a:r>
              <a:rPr lang="en-US" altLang="ko-KR" dirty="0"/>
              <a:t>/share/684a6ba9-4670-800a-9bd6-097f4cc03fe2</a:t>
            </a:r>
          </a:p>
        </p:txBody>
      </p:sp>
    </p:spTree>
    <p:extLst>
      <p:ext uri="{BB962C8B-B14F-4D97-AF65-F5344CB8AC3E}">
        <p14:creationId xmlns:p14="http://schemas.microsoft.com/office/powerpoint/2010/main" val="11030205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698BC7-A8D4-ED26-0E76-925013A59C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02AF0CA-98A2-DEAD-EE77-21E72D8DFA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349A603-6CE2-7119-B199-DD05CA939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비교 하여 그 민감도가 우수함 </a:t>
            </a:r>
            <a:endParaRPr lang="en-US" altLang="ko-KR"/>
          </a:p>
          <a:p>
            <a:endParaRPr lang="en-US" altLang="ko-KR"/>
          </a:p>
          <a:p>
            <a:r>
              <a:rPr lang="ko-KR" altLang="en-US" err="1"/>
              <a:t>전기영동이</a:t>
            </a:r>
            <a:r>
              <a:rPr lang="ko-KR" altLang="en-US"/>
              <a:t> 깔끔하고</a:t>
            </a:r>
            <a:r>
              <a:rPr lang="en-US" altLang="ko-KR"/>
              <a:t>, </a:t>
            </a:r>
          </a:p>
          <a:p>
            <a:r>
              <a:rPr lang="en-US" altLang="ko-KR" err="1"/>
              <a:t>Pcr</a:t>
            </a:r>
            <a:r>
              <a:rPr lang="en-US" altLang="ko-KR"/>
              <a:t> </a:t>
            </a:r>
            <a:r>
              <a:rPr lang="en-US" altLang="ko-KR" err="1"/>
              <a:t>ct</a:t>
            </a:r>
            <a:r>
              <a:rPr lang="ko-KR" altLang="en-US"/>
              <a:t>가 비슷하게 뜸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8203704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316EA-594C-B4A2-4457-F820E06F1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690F99E-0920-223B-3B52-F3C30FA30A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EF93D8F-C0B3-B819-626D-497E7825B9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비교 하여 그 민감도가 우수함 </a:t>
            </a:r>
            <a:endParaRPr lang="en-US" altLang="ko-KR"/>
          </a:p>
          <a:p>
            <a:endParaRPr lang="en-US" altLang="ko-KR"/>
          </a:p>
          <a:p>
            <a:r>
              <a:rPr lang="ko-KR" altLang="en-US" err="1"/>
              <a:t>전기영동이</a:t>
            </a:r>
            <a:r>
              <a:rPr lang="ko-KR" altLang="en-US"/>
              <a:t> 깔끔하고</a:t>
            </a:r>
            <a:r>
              <a:rPr lang="en-US" altLang="ko-KR"/>
              <a:t>, </a:t>
            </a:r>
          </a:p>
          <a:p>
            <a:r>
              <a:rPr lang="en-US" altLang="ko-KR" err="1"/>
              <a:t>Pcr</a:t>
            </a:r>
            <a:r>
              <a:rPr lang="en-US" altLang="ko-KR"/>
              <a:t> </a:t>
            </a:r>
            <a:r>
              <a:rPr lang="en-US" altLang="ko-KR" err="1"/>
              <a:t>ct</a:t>
            </a:r>
            <a:r>
              <a:rPr lang="ko-KR" altLang="en-US"/>
              <a:t>가 비슷하게 뜸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485052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DD629-4B5F-A497-D517-3B144E84BF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B9E0228-6878-FD1D-1320-477DCBBE11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A38B339-2224-AB0F-CA2B-97A56297A7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ko-KR" altLang="en-US"/>
              <a:t>비교 하여 그 민감도가 우수함 </a:t>
            </a:r>
            <a:endParaRPr lang="en-US" altLang="ko-KR"/>
          </a:p>
          <a:p>
            <a:endParaRPr lang="en-US" altLang="ko-KR"/>
          </a:p>
          <a:p>
            <a:r>
              <a:rPr lang="ko-KR" altLang="en-US" err="1"/>
              <a:t>전기영동이</a:t>
            </a:r>
            <a:r>
              <a:rPr lang="ko-KR" altLang="en-US"/>
              <a:t> 깔끔하고</a:t>
            </a:r>
            <a:r>
              <a:rPr lang="en-US" altLang="ko-KR"/>
              <a:t>, </a:t>
            </a:r>
          </a:p>
          <a:p>
            <a:r>
              <a:rPr lang="en-US" altLang="ko-KR" err="1"/>
              <a:t>Pcr</a:t>
            </a:r>
            <a:r>
              <a:rPr lang="en-US" altLang="ko-KR"/>
              <a:t> </a:t>
            </a:r>
            <a:r>
              <a:rPr lang="en-US" altLang="ko-KR" err="1"/>
              <a:t>ct</a:t>
            </a:r>
            <a:r>
              <a:rPr lang="ko-KR" altLang="en-US"/>
              <a:t>가 비슷하게 뜸</a:t>
            </a:r>
            <a:r>
              <a:rPr lang="en-US" altLang="ko-KR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0985114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af-ZA" altLang="ko-KR" dirty="0"/>
              <a:t>https://chatgpt.com/share/684a59da-edd8-800a-bdd5-29543a7375ca</a:t>
            </a:r>
          </a:p>
          <a:p>
            <a:endParaRPr lang="af-ZA" altLang="ko-KR" dirty="0"/>
          </a:p>
          <a:p>
            <a:r>
              <a:rPr lang="ko-KR" altLang="en-US" dirty="0"/>
              <a:t>조기 암진단의 필요성 </a:t>
            </a:r>
            <a:endParaRPr lang="en-US" altLang="ko-KR" dirty="0"/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4383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ctr" latinLnBrk="1" hangingPunct="1"/>
            <a:r>
              <a:rPr lang="ko-KR" altLang="ko-KR" sz="1200" b="1" i="0" u="none" strike="noStrike" dirty="0">
                <a:effectLst/>
                <a:latin typeface="+mn-lt"/>
                <a:ea typeface="+mn-ea"/>
                <a:cs typeface="+mn-cs"/>
                <a:sym typeface="맑은 고딕"/>
              </a:rPr>
              <a:t>출처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en-US" altLang="ko-KR" sz="1200" b="0" i="0" u="sng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3"/>
              </a:rPr>
              <a:t>(pubmed.ncbi.nlm.nih.gov)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en-US" altLang="ko-KR" sz="1200" b="0" i="0" u="sng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4"/>
              </a:rPr>
              <a:t>(pmc.ncbi.nlm.nih.gov)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en-US" altLang="ko-KR" sz="1200" b="0" i="0" u="sng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5"/>
              </a:rPr>
              <a:t>(cambridge.org)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en-US" altLang="ko-KR" sz="1200" b="0" i="0" u="sng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6"/>
              </a:rPr>
              <a:t>(acsjournals.onlinelibrary.wiley.com)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pPr rtl="0" eaLnBrk="1" fontAlgn="ctr" latinLnBrk="1" hangingPunct="1"/>
            <a:r>
              <a:rPr lang="en-US" altLang="ko-KR" sz="1200" b="0" i="0" u="sng" strike="noStrike" dirty="0">
                <a:effectLst/>
                <a:latin typeface="+mn-lt"/>
                <a:ea typeface="+mn-ea"/>
                <a:cs typeface="+mn-cs"/>
                <a:sym typeface="맑은 고딕"/>
                <a:hlinkClick r:id="rId7"/>
              </a:rPr>
              <a:t>(pmc.ncbi.nlm.nih.gov)</a:t>
            </a:r>
            <a:endParaRPr lang="ko-KR" altLang="ko-KR" sz="1200" b="0" i="0" u="none" strike="noStrike" dirty="0">
              <a:effectLst/>
              <a:latin typeface="+mn-lt"/>
              <a:ea typeface="+mn-ea"/>
              <a:cs typeface="+mn-cs"/>
              <a:sym typeface="맑은 고딕"/>
            </a:endParaRPr>
          </a:p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0413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6AF4B22-7C24-5CB5-39C7-092787A403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F87B0AB1-EE41-9470-FAD9-C2ABA029A8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ABD6A9F7-C421-B11D-B5A1-5238588C4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C60CB8F-5167-3777-F045-6D73E979CD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4FC899D-DE77-8BED-CAE8-DDB6797FD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97736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7A4FBDA-B7B1-9A42-9794-FAA5728D2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C9779935-3C34-1AB5-926A-DA4F673BB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8E03F34-9F4B-91D2-3571-5BD000728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AD8973E-6E1A-2AF5-3916-BBB4E8E51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215FA0C-D17E-5B9D-F7A7-0917DF82C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1264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8531E2C-1A55-6A25-B223-FF45716EE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30ED6F1-16CE-D054-1934-6A07D0E21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B681702-DE28-5346-61FF-564E55B00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D93E2BC-2DA2-B5E9-2F24-9485C10F1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4F36C7B-5D24-0BB2-38C6-8B4F5DD9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406258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179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36DEEC3-A29A-18BF-43FE-8F584D93C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2DE7F4-7B9A-7D48-FE86-95CB2D840D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E3A554-7683-9509-541E-F206DDB09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A27A3A8-35C0-0B64-70BD-B180B78CC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4398465-801B-D3EC-8E90-9E2C1B5B61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589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E388E6F-62DF-C70E-F141-648B8375D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1D05E0D-4B3C-FA6E-B9B5-DC06A57D32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1EBFA9-830E-61AD-D327-D03B3A11C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8CB995-2374-D375-5BD0-61B83434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19F9A245-6D48-C962-840B-CD42C54CC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8768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DC85756-2D3F-E965-8C6B-690D6E2D76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C69AB13-4137-495C-3052-5B23000A5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71ECF3E-9B07-FB20-56FA-75808DF60F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0D4E54B-FA92-9968-BE72-9A1291630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AF376516-C598-C49A-899E-1AC2BA3AA7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949E0E2-3B34-3BFE-16A6-40BF1850BD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228837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5B388CB-99A1-1958-3216-CC900694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0FF2D56-3A8B-FEA3-8F69-202367B3AE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AFE7A136-B7EB-1DB6-2F0C-95178216A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7F8572EF-19A1-0530-8B19-0868D60D6F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649F803D-B24E-7623-C4F2-C87D5165D8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A9A302D-34EB-BB2F-4999-920B7BED2F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8E4C2E07-13B3-22A3-DBB6-27FADFE18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94E8ED78-0268-00F9-377B-CC611C6C6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1622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CBFBEF-29A2-F693-4FF6-B4C857B0E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D3F6715D-2196-9909-A930-D54F05D9A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72E5F69D-F56A-F7A0-9E4F-F436EFB18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B079E197-663E-D2B5-BBE9-AFFDFB5CA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39702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0B242F36-BB11-4527-7484-A2ABE0B42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C6E07792-DA28-3A7D-80E7-FAEE91A1A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36A134C5-B3A6-874F-10BA-B04D9C4E4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611578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7D0B1AC-5F85-263B-FCF3-58A9C9E6F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DFD21B8-021C-9342-F949-192FF29766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180004-7329-5CBB-F417-5D94362A02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3E9D744F-0307-BC99-BA40-FC453954D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F99FB2A-DD12-80FB-EFA7-FA047C1CF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A36DB2A-147F-391F-85B8-1313A9A1B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12609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1CCA6BD-A0E2-F497-FEA1-8BEF1ED0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D1693DE3-F6AF-502A-ACB1-FA1F8F958A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4071047-13F6-1595-3085-5D47B24FFB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C61EA41E-8A7A-3A34-12EE-D2A74DA29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F9FD84BB-50DC-7EED-C88D-181778D412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CA9DC39-7E9D-9E60-AA58-EC4D3828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418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E004262-0986-B05A-5382-4868FA05C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53C9B107-0DAE-1D73-76D5-09CF783BD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E186511-B5F2-2E10-5589-0026170F7E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866BA0-7F1A-4C7A-BFDC-0284F065720C}" type="datetimeFigureOut">
              <a:rPr lang="ko-KR" altLang="en-US" smtClean="0"/>
              <a:t>2025. 7. 1.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3E6FBAC-32FD-956E-375C-BD179B87D6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2FF882B-E022-56EE-0FFE-09BC2D815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CB4B4D-7CA3-9044-876B-883B54F8677D}" type="slidenum">
              <a:rPr lang="en-US" altLang="ko-KR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54915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3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62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6.xml"/><Relationship Id="rId18" Type="http://schemas.openxmlformats.org/officeDocument/2006/relationships/image" Target="../media/image80.png"/><Relationship Id="rId26" Type="http://schemas.openxmlformats.org/officeDocument/2006/relationships/image" Target="../media/image84.png"/><Relationship Id="rId39" Type="http://schemas.openxmlformats.org/officeDocument/2006/relationships/customXml" Target="../ink/ink29.xml"/><Relationship Id="rId21" Type="http://schemas.openxmlformats.org/officeDocument/2006/relationships/customXml" Target="../ink/ink20.xml"/><Relationship Id="rId34" Type="http://schemas.openxmlformats.org/officeDocument/2006/relationships/image" Target="../media/image88.png"/><Relationship Id="rId42" Type="http://schemas.openxmlformats.org/officeDocument/2006/relationships/image" Target="../media/image92.png"/><Relationship Id="rId47" Type="http://schemas.openxmlformats.org/officeDocument/2006/relationships/customXml" Target="../ink/ink33.xml"/><Relationship Id="rId50" Type="http://schemas.openxmlformats.org/officeDocument/2006/relationships/image" Target="../media/image96.png"/><Relationship Id="rId55" Type="http://schemas.openxmlformats.org/officeDocument/2006/relationships/hyperlink" Target="https://www.news-medical.net/news/20240714/Poll-Majority-of-Brits-fear-cancer-diagnosis-more-than-any-other-condition.aspx" TargetMode="External"/><Relationship Id="rId7" Type="http://schemas.openxmlformats.org/officeDocument/2006/relationships/customXml" Target="../ink/ink13.xm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79.png"/><Relationship Id="rId29" Type="http://schemas.openxmlformats.org/officeDocument/2006/relationships/customXml" Target="../ink/ink24.xml"/><Relationship Id="rId11" Type="http://schemas.openxmlformats.org/officeDocument/2006/relationships/customXml" Target="../ink/ink15.xml"/><Relationship Id="rId24" Type="http://schemas.openxmlformats.org/officeDocument/2006/relationships/image" Target="../media/image83.png"/><Relationship Id="rId32" Type="http://schemas.openxmlformats.org/officeDocument/2006/relationships/image" Target="../media/image87.png"/><Relationship Id="rId37" Type="http://schemas.openxmlformats.org/officeDocument/2006/relationships/customXml" Target="../ink/ink28.xml"/><Relationship Id="rId40" Type="http://schemas.openxmlformats.org/officeDocument/2006/relationships/image" Target="../media/image91.png"/><Relationship Id="rId45" Type="http://schemas.openxmlformats.org/officeDocument/2006/relationships/customXml" Target="../ink/ink32.xml"/><Relationship Id="rId53" Type="http://schemas.openxmlformats.org/officeDocument/2006/relationships/customXml" Target="../ink/ink36.xml"/><Relationship Id="rId5" Type="http://schemas.openxmlformats.org/officeDocument/2006/relationships/customXml" Target="../ink/ink12.xml"/><Relationship Id="rId19" Type="http://schemas.openxmlformats.org/officeDocument/2006/relationships/customXml" Target="../ink/ink19.xml"/><Relationship Id="rId4" Type="http://schemas.openxmlformats.org/officeDocument/2006/relationships/image" Target="../media/image73.png"/><Relationship Id="rId9" Type="http://schemas.openxmlformats.org/officeDocument/2006/relationships/customXml" Target="../ink/ink14.xml"/><Relationship Id="rId14" Type="http://schemas.openxmlformats.org/officeDocument/2006/relationships/image" Target="../media/image78.png"/><Relationship Id="rId22" Type="http://schemas.openxmlformats.org/officeDocument/2006/relationships/image" Target="../media/image82.png"/><Relationship Id="rId27" Type="http://schemas.openxmlformats.org/officeDocument/2006/relationships/customXml" Target="../ink/ink23.xml"/><Relationship Id="rId30" Type="http://schemas.openxmlformats.org/officeDocument/2006/relationships/image" Target="../media/image86.png"/><Relationship Id="rId35" Type="http://schemas.openxmlformats.org/officeDocument/2006/relationships/customXml" Target="../ink/ink27.xml"/><Relationship Id="rId43" Type="http://schemas.openxmlformats.org/officeDocument/2006/relationships/customXml" Target="../ink/ink31.xml"/><Relationship Id="rId48" Type="http://schemas.openxmlformats.org/officeDocument/2006/relationships/image" Target="../media/image95.png"/><Relationship Id="rId56" Type="http://schemas.openxmlformats.org/officeDocument/2006/relationships/hyperlink" Target="https://www.researchgate.net/publication/392269445_Willingness_of_adults_in_the_United_States_to_have_a_multicancer_detection_test" TargetMode="External"/><Relationship Id="rId8" Type="http://schemas.openxmlformats.org/officeDocument/2006/relationships/image" Target="../media/image75.png"/><Relationship Id="rId51" Type="http://schemas.openxmlformats.org/officeDocument/2006/relationships/customXml" Target="../ink/ink35.xml"/><Relationship Id="rId3" Type="http://schemas.openxmlformats.org/officeDocument/2006/relationships/customXml" Target="../ink/ink11.xml"/><Relationship Id="rId12" Type="http://schemas.openxmlformats.org/officeDocument/2006/relationships/image" Target="../media/image77.png"/><Relationship Id="rId17" Type="http://schemas.openxmlformats.org/officeDocument/2006/relationships/customXml" Target="../ink/ink18.xml"/><Relationship Id="rId25" Type="http://schemas.openxmlformats.org/officeDocument/2006/relationships/customXml" Target="../ink/ink22.xml"/><Relationship Id="rId33" Type="http://schemas.openxmlformats.org/officeDocument/2006/relationships/customXml" Target="../ink/ink26.xml"/><Relationship Id="rId38" Type="http://schemas.openxmlformats.org/officeDocument/2006/relationships/image" Target="../media/image90.png"/><Relationship Id="rId46" Type="http://schemas.openxmlformats.org/officeDocument/2006/relationships/image" Target="../media/image94.png"/><Relationship Id="rId20" Type="http://schemas.openxmlformats.org/officeDocument/2006/relationships/image" Target="../media/image81.png"/><Relationship Id="rId41" Type="http://schemas.openxmlformats.org/officeDocument/2006/relationships/customXml" Target="../ink/ink30.xml"/><Relationship Id="rId54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5" Type="http://schemas.openxmlformats.org/officeDocument/2006/relationships/customXml" Target="../ink/ink17.xml"/><Relationship Id="rId23" Type="http://schemas.openxmlformats.org/officeDocument/2006/relationships/customXml" Target="../ink/ink21.xml"/><Relationship Id="rId28" Type="http://schemas.openxmlformats.org/officeDocument/2006/relationships/image" Target="../media/image85.png"/><Relationship Id="rId36" Type="http://schemas.openxmlformats.org/officeDocument/2006/relationships/image" Target="../media/image89.png"/><Relationship Id="rId49" Type="http://schemas.openxmlformats.org/officeDocument/2006/relationships/customXml" Target="../ink/ink34.xml"/><Relationship Id="rId57" Type="http://schemas.openxmlformats.org/officeDocument/2006/relationships/hyperlink" Target="https://www.nature.com/articles/s41416-024-02822-4" TargetMode="External"/><Relationship Id="rId10" Type="http://schemas.openxmlformats.org/officeDocument/2006/relationships/image" Target="../media/image76.png"/><Relationship Id="rId31" Type="http://schemas.openxmlformats.org/officeDocument/2006/relationships/customXml" Target="../ink/ink25.xml"/><Relationship Id="rId44" Type="http://schemas.openxmlformats.org/officeDocument/2006/relationships/image" Target="../media/image93.png"/><Relationship Id="rId52" Type="http://schemas.openxmlformats.org/officeDocument/2006/relationships/image" Target="../media/image9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63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67.png"/><Relationship Id="rId3" Type="http://schemas.openxmlformats.org/officeDocument/2006/relationships/image" Target="../media/image14.jpeg"/><Relationship Id="rId7" Type="http://schemas.openxmlformats.org/officeDocument/2006/relationships/image" Target="../media/image17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Relationship Id="rId1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0.png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emf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7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13" Type="http://schemas.openxmlformats.org/officeDocument/2006/relationships/image" Target="../media/image117.png"/><Relationship Id="rId3" Type="http://schemas.openxmlformats.org/officeDocument/2006/relationships/chart" Target="../charts/chart40.xml"/><Relationship Id="rId7" Type="http://schemas.openxmlformats.org/officeDocument/2006/relationships/image" Target="../media/image111.png"/><Relationship Id="rId12" Type="http://schemas.openxmlformats.org/officeDocument/2006/relationships/image" Target="../media/image116.svg"/><Relationship Id="rId17" Type="http://schemas.openxmlformats.org/officeDocument/2006/relationships/image" Target="../media/image121.png"/><Relationship Id="rId2" Type="http://schemas.openxmlformats.org/officeDocument/2006/relationships/chart" Target="../charts/chart4.xml"/><Relationship Id="rId16" Type="http://schemas.openxmlformats.org/officeDocument/2006/relationships/image" Target="../media/image120.sv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5.xml"/><Relationship Id="rId11" Type="http://schemas.openxmlformats.org/officeDocument/2006/relationships/image" Target="../media/image115.png"/><Relationship Id="rId5" Type="http://schemas.openxmlformats.org/officeDocument/2006/relationships/image" Target="../media/image110.png"/><Relationship Id="rId15" Type="http://schemas.openxmlformats.org/officeDocument/2006/relationships/image" Target="../media/image119.png"/><Relationship Id="rId10" Type="http://schemas.openxmlformats.org/officeDocument/2006/relationships/image" Target="../media/image114.svg"/><Relationship Id="rId4" Type="http://schemas.openxmlformats.org/officeDocument/2006/relationships/image" Target="../media/image31.png"/><Relationship Id="rId9" Type="http://schemas.openxmlformats.org/officeDocument/2006/relationships/image" Target="../media/image113.png"/><Relationship Id="rId14" Type="http://schemas.openxmlformats.org/officeDocument/2006/relationships/image" Target="../media/image11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0.svg"/><Relationship Id="rId18" Type="http://schemas.openxmlformats.org/officeDocument/2006/relationships/hyperlink" Target="https://vmdl.missouri.edu/canine-tests-and-fees/?utm_source=chatgpt.com" TargetMode="External"/><Relationship Id="rId3" Type="http://schemas.openxmlformats.org/officeDocument/2006/relationships/chart" Target="../charts/chart6.xml"/><Relationship Id="rId7" Type="http://schemas.openxmlformats.org/officeDocument/2006/relationships/image" Target="../media/image114.svg"/><Relationship Id="rId12" Type="http://schemas.openxmlformats.org/officeDocument/2006/relationships/image" Target="../media/image119.png"/><Relationship Id="rId17" Type="http://schemas.openxmlformats.org/officeDocument/2006/relationships/hyperlink" Target="https://www.grandviewresearch.com/industry-analysis/point-of-care-poc-molecular-diagnostics-market?utm_source=chatgpt.com" TargetMode="External"/><Relationship Id="rId2" Type="http://schemas.openxmlformats.org/officeDocument/2006/relationships/notesSlide" Target="../notesSlides/notesSlide16.xml"/><Relationship Id="rId16" Type="http://schemas.openxmlformats.org/officeDocument/2006/relationships/hyperlink" Target="https://www.sciencedirect.com/science/article/abs/pii/S1386653200001487?utm_source=chatgpt.com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8.svg"/><Relationship Id="rId5" Type="http://schemas.openxmlformats.org/officeDocument/2006/relationships/image" Target="../media/image112.svg"/><Relationship Id="rId15" Type="http://schemas.openxmlformats.org/officeDocument/2006/relationships/hyperlink" Target="https://www.mlo-online.com/management/careers/article/55131251/mlos-2024-survey-of-laboratory-professionals?utm_source=chatgpt.com" TargetMode="External"/><Relationship Id="rId10" Type="http://schemas.openxmlformats.org/officeDocument/2006/relationships/image" Target="../media/image117.png"/><Relationship Id="rId19" Type="http://schemas.openxmlformats.org/officeDocument/2006/relationships/hyperlink" Target="https://www.persistencemarketresearch.com/market-research/dna-rna-sample-preparation-market.asp?utm_source=chatgpt.com" TargetMode="External"/><Relationship Id="rId4" Type="http://schemas.openxmlformats.org/officeDocument/2006/relationships/image" Target="../media/image111.png"/><Relationship Id="rId9" Type="http://schemas.openxmlformats.org/officeDocument/2006/relationships/image" Target="../media/image116.svg"/><Relationship Id="rId14" Type="http://schemas.openxmlformats.org/officeDocument/2006/relationships/hyperlink" Target="https://hypersense-software.com/blog/2025/05/12/automation-efficiency-genetic-testing-labs/?utm_source=chatgpt.com" TargetMode="Externa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30.png"/><Relationship Id="rId7" Type="http://schemas.openxmlformats.org/officeDocument/2006/relationships/image" Target="../media/image12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5" Type="http://schemas.openxmlformats.org/officeDocument/2006/relationships/image" Target="../media/image31.png"/><Relationship Id="rId10" Type="http://schemas.openxmlformats.org/officeDocument/2006/relationships/image" Target="../media/image127.png"/><Relationship Id="rId4" Type="http://schemas.openxmlformats.org/officeDocument/2006/relationships/image" Target="../media/image122.png"/><Relationship Id="rId9" Type="http://schemas.openxmlformats.org/officeDocument/2006/relationships/image" Target="../media/image12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8.png"/><Relationship Id="rId7" Type="http://schemas.openxmlformats.org/officeDocument/2006/relationships/image" Target="../media/image1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png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153.png"/><Relationship Id="rId18" Type="http://schemas.openxmlformats.org/officeDocument/2006/relationships/customXml" Target="../ink/ink41.xml"/><Relationship Id="rId3" Type="http://schemas.openxmlformats.org/officeDocument/2006/relationships/image" Target="../media/image146.png"/><Relationship Id="rId21" Type="http://schemas.openxmlformats.org/officeDocument/2006/relationships/image" Target="../media/image157.png"/><Relationship Id="rId7" Type="http://schemas.openxmlformats.org/officeDocument/2006/relationships/image" Target="../media/image150.png"/><Relationship Id="rId12" Type="http://schemas.openxmlformats.org/officeDocument/2006/relationships/customXml" Target="../ink/ink38.xml"/><Relationship Id="rId17" Type="http://schemas.openxmlformats.org/officeDocument/2006/relationships/image" Target="../media/image155.png"/><Relationship Id="rId2" Type="http://schemas.openxmlformats.org/officeDocument/2006/relationships/notesSlide" Target="../notesSlides/notesSlide19.xml"/><Relationship Id="rId16" Type="http://schemas.openxmlformats.org/officeDocument/2006/relationships/customXml" Target="../ink/ink40.xml"/><Relationship Id="rId20" Type="http://schemas.openxmlformats.org/officeDocument/2006/relationships/customXml" Target="../ink/ink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11" Type="http://schemas.openxmlformats.org/officeDocument/2006/relationships/image" Target="../media/image152.png"/><Relationship Id="rId5" Type="http://schemas.openxmlformats.org/officeDocument/2006/relationships/image" Target="../media/image148.png"/><Relationship Id="rId15" Type="http://schemas.openxmlformats.org/officeDocument/2006/relationships/image" Target="../media/image154.png"/><Relationship Id="rId10" Type="http://schemas.openxmlformats.org/officeDocument/2006/relationships/customXml" Target="../ink/ink37.xml"/><Relationship Id="rId19" Type="http://schemas.openxmlformats.org/officeDocument/2006/relationships/image" Target="../media/image156.png"/><Relationship Id="rId4" Type="http://schemas.openxmlformats.org/officeDocument/2006/relationships/image" Target="../media/image147.png"/><Relationship Id="rId9" Type="http://schemas.openxmlformats.org/officeDocument/2006/relationships/image" Target="../media/image51.png"/><Relationship Id="rId14" Type="http://schemas.openxmlformats.org/officeDocument/2006/relationships/customXml" Target="../ink/ink3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7" Type="http://schemas.openxmlformats.org/officeDocument/2006/relationships/image" Target="../media/image16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9.png"/><Relationship Id="rId5" Type="http://schemas.openxmlformats.org/officeDocument/2006/relationships/image" Target="../media/image158.png"/><Relationship Id="rId4" Type="http://schemas.openxmlformats.org/officeDocument/2006/relationships/image" Target="../media/image152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2.png"/><Relationship Id="rId4" Type="http://schemas.openxmlformats.org/officeDocument/2006/relationships/image" Target="../media/image1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45.xml"/><Relationship Id="rId13" Type="http://schemas.openxmlformats.org/officeDocument/2006/relationships/image" Target="../media/image171.png"/><Relationship Id="rId3" Type="http://schemas.openxmlformats.org/officeDocument/2006/relationships/chart" Target="../charts/chart7.xml"/><Relationship Id="rId7" Type="http://schemas.openxmlformats.org/officeDocument/2006/relationships/image" Target="../media/image168.png"/><Relationship Id="rId12" Type="http://schemas.openxmlformats.org/officeDocument/2006/relationships/customXml" Target="../ink/ink47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44.xml"/><Relationship Id="rId11" Type="http://schemas.openxmlformats.org/officeDocument/2006/relationships/image" Target="../media/image170.png"/><Relationship Id="rId5" Type="http://schemas.openxmlformats.org/officeDocument/2006/relationships/image" Target="../media/image167.png"/><Relationship Id="rId15" Type="http://schemas.openxmlformats.org/officeDocument/2006/relationships/image" Target="../media/image172.png"/><Relationship Id="rId10" Type="http://schemas.openxmlformats.org/officeDocument/2006/relationships/customXml" Target="../ink/ink46.xml"/><Relationship Id="rId4" Type="http://schemas.openxmlformats.org/officeDocument/2006/relationships/customXml" Target="../ink/ink43.xml"/><Relationship Id="rId9" Type="http://schemas.openxmlformats.org/officeDocument/2006/relationships/image" Target="../media/image169.png"/><Relationship Id="rId14" Type="http://schemas.openxmlformats.org/officeDocument/2006/relationships/customXml" Target="../ink/ink4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0.png"/><Relationship Id="rId13" Type="http://schemas.openxmlformats.org/officeDocument/2006/relationships/image" Target="../media/image176.png"/><Relationship Id="rId18" Type="http://schemas.openxmlformats.org/officeDocument/2006/relationships/customXml" Target="../ink/ink54.xml"/><Relationship Id="rId26" Type="http://schemas.openxmlformats.org/officeDocument/2006/relationships/customXml" Target="../ink/ink58.xml"/><Relationship Id="rId21" Type="http://schemas.openxmlformats.org/officeDocument/2006/relationships/image" Target="../media/image189.png"/><Relationship Id="rId7" Type="http://schemas.openxmlformats.org/officeDocument/2006/relationships/customXml" Target="../ink/ink50.xml"/><Relationship Id="rId12" Type="http://schemas.openxmlformats.org/officeDocument/2006/relationships/customXml" Target="../ink/ink51.xml"/><Relationship Id="rId17" Type="http://schemas.openxmlformats.org/officeDocument/2006/relationships/image" Target="../media/image1870.png"/><Relationship Id="rId25" Type="http://schemas.openxmlformats.org/officeDocument/2006/relationships/image" Target="../media/image191.png"/><Relationship Id="rId2" Type="http://schemas.openxmlformats.org/officeDocument/2006/relationships/customXml" Target="../ink/ink49.xml"/><Relationship Id="rId16" Type="http://schemas.openxmlformats.org/officeDocument/2006/relationships/customXml" Target="../ink/ink53.xml"/><Relationship Id="rId20" Type="http://schemas.openxmlformats.org/officeDocument/2006/relationships/customXml" Target="../ink/ink55.xml"/><Relationship Id="rId29" Type="http://schemas.openxmlformats.org/officeDocument/2006/relationships/image" Target="../media/image1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30.png"/><Relationship Id="rId11" Type="http://schemas.openxmlformats.org/officeDocument/2006/relationships/image" Target="../media/image173.png"/><Relationship Id="rId24" Type="http://schemas.openxmlformats.org/officeDocument/2006/relationships/customXml" Target="../ink/ink57.xml"/><Relationship Id="rId15" Type="http://schemas.openxmlformats.org/officeDocument/2006/relationships/image" Target="../media/image1860.png"/><Relationship Id="rId23" Type="http://schemas.openxmlformats.org/officeDocument/2006/relationships/image" Target="../media/image190.png"/><Relationship Id="rId28" Type="http://schemas.openxmlformats.org/officeDocument/2006/relationships/image" Target="../media/image174.png"/><Relationship Id="rId10" Type="http://schemas.openxmlformats.org/officeDocument/2006/relationships/image" Target="../media/image166.png"/><Relationship Id="rId19" Type="http://schemas.openxmlformats.org/officeDocument/2006/relationships/image" Target="../media/image188.png"/><Relationship Id="rId9" Type="http://schemas.openxmlformats.org/officeDocument/2006/relationships/image" Target="../media/image165.png"/><Relationship Id="rId14" Type="http://schemas.openxmlformats.org/officeDocument/2006/relationships/customXml" Target="../ink/ink52.xml"/><Relationship Id="rId22" Type="http://schemas.openxmlformats.org/officeDocument/2006/relationships/customXml" Target="../ink/ink56.xml"/><Relationship Id="rId27" Type="http://schemas.openxmlformats.org/officeDocument/2006/relationships/image" Target="../media/image19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80.png"/><Relationship Id="rId4" Type="http://schemas.openxmlformats.org/officeDocument/2006/relationships/image" Target="../media/image17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png"/><Relationship Id="rId3" Type="http://schemas.openxmlformats.org/officeDocument/2006/relationships/image" Target="../media/image182.png"/><Relationship Id="rId7" Type="http://schemas.openxmlformats.org/officeDocument/2006/relationships/image" Target="../media/image186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5.jpeg"/><Relationship Id="rId11" Type="http://schemas.openxmlformats.org/officeDocument/2006/relationships/image" Target="../media/image195.jpeg"/><Relationship Id="rId5" Type="http://schemas.openxmlformats.org/officeDocument/2006/relationships/image" Target="../media/image184.png"/><Relationship Id="rId10" Type="http://schemas.openxmlformats.org/officeDocument/2006/relationships/image" Target="../media/image194.png"/><Relationship Id="rId4" Type="http://schemas.openxmlformats.org/officeDocument/2006/relationships/image" Target="../media/image183.png"/><Relationship Id="rId9" Type="http://schemas.openxmlformats.org/officeDocument/2006/relationships/image" Target="../media/image19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7" Type="http://schemas.openxmlformats.org/officeDocument/2006/relationships/image" Target="../media/image200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9.png"/><Relationship Id="rId5" Type="http://schemas.openxmlformats.org/officeDocument/2006/relationships/image" Target="../media/image198.png"/><Relationship Id="rId4" Type="http://schemas.openxmlformats.org/officeDocument/2006/relationships/image" Target="../media/image197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png"/><Relationship Id="rId5" Type="http://schemas.openxmlformats.org/officeDocument/2006/relationships/image" Target="../media/image202.png"/><Relationship Id="rId4" Type="http://schemas.openxmlformats.org/officeDocument/2006/relationships/image" Target="../media/image13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png"/><Relationship Id="rId3" Type="http://schemas.openxmlformats.org/officeDocument/2006/relationships/image" Target="../media/image204.jpg"/><Relationship Id="rId7" Type="http://schemas.openxmlformats.org/officeDocument/2006/relationships/image" Target="../media/image20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212.png"/><Relationship Id="rId4" Type="http://schemas.openxmlformats.org/officeDocument/2006/relationships/image" Target="../media/image21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7" Type="http://schemas.openxmlformats.org/officeDocument/2006/relationships/image" Target="../media/image21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png"/><Relationship Id="rId5" Type="http://schemas.openxmlformats.org/officeDocument/2006/relationships/image" Target="../media/image215.jpeg"/><Relationship Id="rId4" Type="http://schemas.openxmlformats.org/officeDocument/2006/relationships/image" Target="../media/image2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oleObject" Target="../embeddings/oleObject1.bin"/><Relationship Id="rId1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6" Type="http://schemas.microsoft.com/office/2007/relationships/hdphoto" Target="../media/hdphoto1.wdp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4.png"/><Relationship Id="rId10" Type="http://schemas.openxmlformats.org/officeDocument/2006/relationships/image" Target="../media/image20.png"/><Relationship Id="rId19" Type="http://schemas.openxmlformats.org/officeDocument/2006/relationships/image" Target="../media/image27.png"/><Relationship Id="rId4" Type="http://schemas.openxmlformats.org/officeDocument/2006/relationships/image" Target="../media/image14.jpeg"/><Relationship Id="rId9" Type="http://schemas.openxmlformats.org/officeDocument/2006/relationships/image" Target="../media/image19.png"/><Relationship Id="rId14" Type="http://schemas.openxmlformats.org/officeDocument/2006/relationships/image" Target="../media/image23.e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16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chart" Target="../charts/chart1.xml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13" Type="http://schemas.openxmlformats.org/officeDocument/2006/relationships/image" Target="../media/image40.png"/><Relationship Id="rId18" Type="http://schemas.openxmlformats.org/officeDocument/2006/relationships/customXml" Target="../ink/ink8.xml"/><Relationship Id="rId3" Type="http://schemas.openxmlformats.org/officeDocument/2006/relationships/image" Target="../media/image36.png"/><Relationship Id="rId21" Type="http://schemas.openxmlformats.org/officeDocument/2006/relationships/image" Target="../media/image44.png"/><Relationship Id="rId7" Type="http://schemas.openxmlformats.org/officeDocument/2006/relationships/image" Target="../media/image37.png"/><Relationship Id="rId12" Type="http://schemas.openxmlformats.org/officeDocument/2006/relationships/customXml" Target="../ink/ink5.xml"/><Relationship Id="rId1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6" Type="http://schemas.openxmlformats.org/officeDocument/2006/relationships/customXml" Target="../ink/ink7.xml"/><Relationship Id="rId20" Type="http://schemas.openxmlformats.org/officeDocument/2006/relationships/customXml" Target="../ink/ink9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.xml"/><Relationship Id="rId11" Type="http://schemas.openxmlformats.org/officeDocument/2006/relationships/image" Target="../media/image39.png"/><Relationship Id="rId5" Type="http://schemas.openxmlformats.org/officeDocument/2006/relationships/image" Target="../media/image360.png"/><Relationship Id="rId15" Type="http://schemas.openxmlformats.org/officeDocument/2006/relationships/image" Target="../media/image41.png"/><Relationship Id="rId23" Type="http://schemas.openxmlformats.org/officeDocument/2006/relationships/image" Target="../media/image45.png"/><Relationship Id="rId10" Type="http://schemas.openxmlformats.org/officeDocument/2006/relationships/customXml" Target="../ink/ink4.xml"/><Relationship Id="rId19" Type="http://schemas.openxmlformats.org/officeDocument/2006/relationships/image" Target="../media/image43.png"/><Relationship Id="rId4" Type="http://schemas.openxmlformats.org/officeDocument/2006/relationships/customXml" Target="../ink/ink1.xml"/><Relationship Id="rId9" Type="http://schemas.openxmlformats.org/officeDocument/2006/relationships/image" Target="../media/image38.png"/><Relationship Id="rId14" Type="http://schemas.openxmlformats.org/officeDocument/2006/relationships/customXml" Target="../ink/ink6.xml"/><Relationship Id="rId22" Type="http://schemas.openxmlformats.org/officeDocument/2006/relationships/customXml" Target="../ink/ink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그림 2" descr="그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687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" name="그룹 8"/>
          <p:cNvGrpSpPr/>
          <p:nvPr/>
        </p:nvGrpSpPr>
        <p:grpSpPr>
          <a:xfrm>
            <a:off x="5037307" y="1771651"/>
            <a:ext cx="4949987" cy="2523767"/>
            <a:chOff x="-1" y="0"/>
            <a:chExt cx="4949985" cy="2523765"/>
          </a:xfrm>
        </p:grpSpPr>
        <p:sp>
          <p:nvSpPr>
            <p:cNvPr id="131" name="TextBox 3"/>
            <p:cNvSpPr txBox="1"/>
            <p:nvPr/>
          </p:nvSpPr>
          <p:spPr>
            <a:xfrm>
              <a:off x="-1" y="0"/>
              <a:ext cx="4949985" cy="14376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 algn="ctr">
                <a:defRPr sz="8800">
                  <a:solidFill>
                    <a:srgbClr val="42A0A2"/>
                  </a:solidFill>
                  <a:latin typeface="Pretendard Black"/>
                  <a:ea typeface="Pretendard Black"/>
                  <a:cs typeface="Pretendard Black"/>
                  <a:sym typeface="Pretendard Black"/>
                </a:defRPr>
              </a:lvl1pPr>
            </a:lstStyle>
            <a:p>
              <a:r>
                <a:t>Alwaygen</a:t>
              </a:r>
            </a:p>
          </p:txBody>
        </p:sp>
        <p:sp>
          <p:nvSpPr>
            <p:cNvPr id="132" name="TextBox 1"/>
            <p:cNvSpPr txBox="1"/>
            <p:nvPr/>
          </p:nvSpPr>
          <p:spPr>
            <a:xfrm>
              <a:off x="810504" y="1446550"/>
              <a:ext cx="3105975" cy="1077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>
                <a:defRPr sz="3200">
                  <a:solidFill>
                    <a:srgbClr val="FFFFFF"/>
                  </a:solidFill>
                  <a:latin typeface="Pretendard Black"/>
                  <a:ea typeface="Pretendard Black"/>
                  <a:cs typeface="Pretendard Black"/>
                  <a:sym typeface="Pretendard Black"/>
                </a:defRPr>
              </a:pPr>
              <a:r>
                <a:rPr err="1"/>
                <a:t>고감도</a:t>
              </a:r>
              <a:r>
                <a:t> </a:t>
              </a:r>
              <a:r>
                <a:rPr lang="ko-KR" altLang="en-US"/>
                <a:t>신속</a:t>
              </a:r>
              <a:r>
                <a:t> </a:t>
              </a:r>
              <a:r>
                <a:rPr lang="ko-KR" altLang="en-US"/>
                <a:t>차세대</a:t>
              </a:r>
              <a:br>
                <a:rPr/>
              </a:br>
              <a:r>
                <a:rPr lang="ko-KR" altLang="en-US"/>
                <a:t>분자</a:t>
              </a:r>
              <a:r>
                <a:t> </a:t>
              </a:r>
              <a:r>
                <a:rPr err="1"/>
                <a:t>진단</a:t>
              </a:r>
              <a:r>
                <a:t> </a:t>
              </a:r>
              <a:r>
                <a:rPr lang="ko-KR" altLang="en-US"/>
                <a:t>플랫폼</a:t>
              </a:r>
              <a:endParaRPr/>
            </a:p>
          </p:txBody>
        </p:sp>
      </p:grpSp>
      <p:pic>
        <p:nvPicPr>
          <p:cNvPr id="134" name="그림 6" descr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15542" y="-2"/>
            <a:ext cx="8542469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TextBox 7"/>
          <p:cNvSpPr txBox="1"/>
          <p:nvPr/>
        </p:nvSpPr>
        <p:spPr>
          <a:xfrm>
            <a:off x="5294105" y="4453404"/>
            <a:ext cx="4213388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20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lvl1pPr>
          </a:lstStyle>
          <a:p>
            <a:r>
              <a:rPr err="1"/>
              <a:t>Alwaygen</a:t>
            </a:r>
            <a:r>
              <a:rPr lang="en-US"/>
              <a:t> </a:t>
            </a:r>
            <a:r>
              <a:rPr lang="en-US" altLang="ko-KR"/>
              <a:t>IR </a:t>
            </a:r>
            <a:r>
              <a:rPr lang="ko-KR" altLang="en-US"/>
              <a:t>자료</a:t>
            </a:r>
            <a:endParaRPr/>
          </a:p>
        </p:txBody>
      </p:sp>
      <p:sp>
        <p:nvSpPr>
          <p:cNvPr id="136" name="TextBox 15"/>
          <p:cNvSpPr txBox="1"/>
          <p:nvPr/>
        </p:nvSpPr>
        <p:spPr>
          <a:xfrm>
            <a:off x="4969349" y="1726789"/>
            <a:ext cx="4949985" cy="1437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 algn="ctr">
              <a:defRPr sz="8800">
                <a:solidFill>
                  <a:srgbClr val="FFFFFF"/>
                </a:solidFill>
                <a:latin typeface="Pretendard Black"/>
                <a:ea typeface="Pretendard Black"/>
                <a:cs typeface="Pretendard Black"/>
                <a:sym typeface="Pretendard Black"/>
              </a:defRPr>
            </a:lvl1pPr>
          </a:lstStyle>
          <a:p>
            <a:r>
              <a:rPr err="1"/>
              <a:t>Alwaygen</a:t>
            </a:r>
            <a:endParaRPr/>
          </a:p>
        </p:txBody>
      </p:sp>
    </p:spTree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065E9-F446-A613-9136-91DBDC178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1">
            <a:extLst>
              <a:ext uri="{FF2B5EF4-FFF2-40B4-BE49-F238E27FC236}">
                <a16:creationId xmlns:a16="http://schemas.microsoft.com/office/drawing/2014/main" id="{2FCAB60C-04B8-6D7E-D366-9B00EF25FA0E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4E9586EB-E362-CE20-496B-742BC11D91FB}"/>
              </a:ext>
            </a:extLst>
          </p:cNvPr>
          <p:cNvSpPr txBox="1"/>
          <p:nvPr/>
        </p:nvSpPr>
        <p:spPr>
          <a:xfrm>
            <a:off x="45718" y="-1"/>
            <a:ext cx="468285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Solution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1: </a:t>
            </a:r>
            <a:r>
              <a:rPr lang="en-US" altLang="ko-KR"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pdPCR</a:t>
            </a:r>
            <a:r>
              <a: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endParaRPr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pic>
        <p:nvPicPr>
          <p:cNvPr id="16" name="그림 3" descr="사각형, 건물, 쇼지, 직사각형이(가) 표시된 사진&#10;&#10;자동 생성된 설명">
            <a:extLst>
              <a:ext uri="{FF2B5EF4-FFF2-40B4-BE49-F238E27FC236}">
                <a16:creationId xmlns:a16="http://schemas.microsoft.com/office/drawing/2014/main" id="{CF7DAAA0-FF05-DD6C-F61D-C4047220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543" y="4577819"/>
            <a:ext cx="1600127" cy="1598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E78A7F32-1504-A2F5-75BF-2A43B59DFB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8654" y="4561352"/>
            <a:ext cx="1652055" cy="160994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CE70BE-B4F4-0ECD-D106-35C6A8A20DB5}"/>
              </a:ext>
            </a:extLst>
          </p:cNvPr>
          <p:cNvSpPr txBox="1"/>
          <p:nvPr/>
        </p:nvSpPr>
        <p:spPr>
          <a:xfrm>
            <a:off x="9741057" y="6092140"/>
            <a:ext cx="1652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Divide positive(+)/ negative(-) partitions</a:t>
            </a:r>
            <a:endParaRPr lang="ko-KR" altLang="en-US" sz="11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10A12803-5708-FA0C-EE30-D46A35F9C9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100" y="4584783"/>
            <a:ext cx="1738798" cy="187718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524D4E1A-9138-39F3-8B95-699C32E7CD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36215" y="4566516"/>
            <a:ext cx="1600127" cy="160995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63692910-3AC5-6540-44E8-C52CEE9BD2C2}"/>
              </a:ext>
            </a:extLst>
          </p:cNvPr>
          <p:cNvSpPr txBox="1"/>
          <p:nvPr/>
        </p:nvSpPr>
        <p:spPr>
          <a:xfrm>
            <a:off x="6684474" y="6142910"/>
            <a:ext cx="189457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Identification of imaging partitions</a:t>
            </a:r>
            <a:endParaRPr lang="ko-KR" altLang="en-US" sz="11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AC7D7C5B-7989-2453-4DC4-878DD04157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9114" y="2612689"/>
            <a:ext cx="2170900" cy="1359710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125D842F-C26A-1526-6EEA-D7EE258DE4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2505" y="2623992"/>
            <a:ext cx="1752532" cy="1488710"/>
          </a:xfrm>
          <a:prstGeom prst="rect">
            <a:avLst/>
          </a:prstGeom>
        </p:spPr>
      </p:pic>
      <p:pic>
        <p:nvPicPr>
          <p:cNvPr id="28" name="Picture 1">
            <a:extLst>
              <a:ext uri="{FF2B5EF4-FFF2-40B4-BE49-F238E27FC236}">
                <a16:creationId xmlns:a16="http://schemas.microsoft.com/office/drawing/2014/main" id="{20C599A1-D00D-C15F-298A-3678D4EE2F22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8191" b="62993"/>
          <a:stretch/>
        </p:blipFill>
        <p:spPr>
          <a:xfrm>
            <a:off x="9269797" y="2751744"/>
            <a:ext cx="1986282" cy="112618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EA17789B-9E41-A270-AED8-4ADE1B58065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95430" y="6176615"/>
            <a:ext cx="1516063" cy="387948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B22DDC4F-48E7-5D8F-3B60-151FA3EE47AC}"/>
              </a:ext>
            </a:extLst>
          </p:cNvPr>
          <p:cNvGrpSpPr/>
          <p:nvPr/>
        </p:nvGrpSpPr>
        <p:grpSpPr>
          <a:xfrm>
            <a:off x="835615" y="2551374"/>
            <a:ext cx="2011571" cy="1399558"/>
            <a:chOff x="1095113" y="2621733"/>
            <a:chExt cx="1732761" cy="1223977"/>
          </a:xfrm>
        </p:grpSpPr>
        <p:pic>
          <p:nvPicPr>
            <p:cNvPr id="9" name="그림 11">
              <a:extLst>
                <a:ext uri="{FF2B5EF4-FFF2-40B4-BE49-F238E27FC236}">
                  <a16:creationId xmlns:a16="http://schemas.microsoft.com/office/drawing/2014/main" id="{0BA61316-0801-BE5C-5E90-31C3F449B92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048" b="29346"/>
            <a:stretch/>
          </p:blipFill>
          <p:spPr bwMode="auto">
            <a:xfrm>
              <a:off x="1347814" y="2621733"/>
              <a:ext cx="1480060" cy="12239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166BE748-076F-059E-84FB-A5DF45270767}"/>
                </a:ext>
              </a:extLst>
            </p:cNvPr>
            <p:cNvSpPr/>
            <p:nvPr/>
          </p:nvSpPr>
          <p:spPr>
            <a:xfrm>
              <a:off x="1095113" y="3441283"/>
              <a:ext cx="360037" cy="3308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0" name="그림 19" descr="스크린샷, 텍스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6A10CCF-1C86-6990-8CFF-4EA2CD27B6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1"/>
          <a:stretch/>
        </p:blipFill>
        <p:spPr>
          <a:xfrm>
            <a:off x="45718" y="935694"/>
            <a:ext cx="12195192" cy="6513843"/>
          </a:xfrm>
          <a:prstGeom prst="rect">
            <a:avLst/>
          </a:prstGeom>
        </p:spPr>
      </p:pic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B71394BF-46AE-580C-B1BF-FACC1A853635}"/>
              </a:ext>
            </a:extLst>
          </p:cNvPr>
          <p:cNvCxnSpPr/>
          <p:nvPr/>
        </p:nvCxnSpPr>
        <p:spPr>
          <a:xfrm>
            <a:off x="1024271" y="4245492"/>
            <a:ext cx="1927620" cy="0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직선 연결선 31">
            <a:extLst>
              <a:ext uri="{FF2B5EF4-FFF2-40B4-BE49-F238E27FC236}">
                <a16:creationId xmlns:a16="http://schemas.microsoft.com/office/drawing/2014/main" id="{1835263E-7E0D-86D2-E652-322353E91386}"/>
              </a:ext>
            </a:extLst>
          </p:cNvPr>
          <p:cNvCxnSpPr/>
          <p:nvPr/>
        </p:nvCxnSpPr>
        <p:spPr>
          <a:xfrm>
            <a:off x="3820754" y="4245492"/>
            <a:ext cx="1927620" cy="0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직선 연결선 32">
            <a:extLst>
              <a:ext uri="{FF2B5EF4-FFF2-40B4-BE49-F238E27FC236}">
                <a16:creationId xmlns:a16="http://schemas.microsoft.com/office/drawing/2014/main" id="{F5A34C12-23D3-D419-5A5A-C53CD173DB3C}"/>
              </a:ext>
            </a:extLst>
          </p:cNvPr>
          <p:cNvCxnSpPr/>
          <p:nvPr/>
        </p:nvCxnSpPr>
        <p:spPr>
          <a:xfrm>
            <a:off x="6572468" y="4245492"/>
            <a:ext cx="1927620" cy="0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C441A4AB-2568-E607-CB55-A9FD17CAA43C}"/>
              </a:ext>
            </a:extLst>
          </p:cNvPr>
          <p:cNvCxnSpPr/>
          <p:nvPr/>
        </p:nvCxnSpPr>
        <p:spPr>
          <a:xfrm>
            <a:off x="9370871" y="4245492"/>
            <a:ext cx="1927620" cy="0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슬라이드 번호 개체 틀 4">
            <a:extLst>
              <a:ext uri="{FF2B5EF4-FFF2-40B4-BE49-F238E27FC236}">
                <a16:creationId xmlns:a16="http://schemas.microsoft.com/office/drawing/2014/main" id="{4F6855CA-0959-A70F-C4C9-02E2B2D0A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9089" y="6614584"/>
            <a:ext cx="1422400" cy="2434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643246E5-1213-A685-093A-91F1E7A38FD3}"/>
              </a:ext>
            </a:extLst>
          </p:cNvPr>
          <p:cNvSpPr/>
          <p:nvPr/>
        </p:nvSpPr>
        <p:spPr>
          <a:xfrm>
            <a:off x="3493801" y="2435681"/>
            <a:ext cx="2469548" cy="1739674"/>
          </a:xfrm>
          <a:prstGeom prst="rect">
            <a:avLst/>
          </a:prstGeom>
          <a:solidFill>
            <a:srgbClr val="ECF5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 descr="스크린샷, 원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AA23696-D187-EA4B-6833-83FFAB46B1C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46" y="2522069"/>
            <a:ext cx="1912379" cy="1526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999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5CAA76-94DF-8CA8-218C-29461A2CFD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1">
            <a:extLst>
              <a:ext uri="{FF2B5EF4-FFF2-40B4-BE49-F238E27FC236}">
                <a16:creationId xmlns:a16="http://schemas.microsoft.com/office/drawing/2014/main" id="{A2F3CFB1-0715-F6C4-02FE-F50BC7A03F86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D92D2FA8-A487-19B6-AB8A-74F50DC802E7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Solution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1: </a:t>
            </a:r>
            <a:r>
              <a: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방식과의 비교</a:t>
            </a:r>
            <a:endParaRPr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EA5D04B8-0133-D848-C700-63F256FD3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078" y="1331844"/>
            <a:ext cx="8018340" cy="2051619"/>
          </a:xfrm>
          <a:prstGeom prst="rect">
            <a:avLst/>
          </a:prstGeom>
        </p:spPr>
      </p:pic>
      <p:sp>
        <p:nvSpPr>
          <p:cNvPr id="22" name="TextBox 29">
            <a:extLst>
              <a:ext uri="{FF2B5EF4-FFF2-40B4-BE49-F238E27FC236}">
                <a16:creationId xmlns:a16="http://schemas.microsoft.com/office/drawing/2014/main" id="{FEBFFAEE-5BA7-E400-3F7E-CF96BD338479}"/>
              </a:ext>
            </a:extLst>
          </p:cNvPr>
          <p:cNvSpPr txBox="1"/>
          <p:nvPr/>
        </p:nvSpPr>
        <p:spPr>
          <a:xfrm>
            <a:off x="6630203" y="448397"/>
            <a:ext cx="5739293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457200" lvl="1" indent="0" algn="ctr">
              <a:buSzPct val="100000"/>
              <a:defRPr sz="1600"/>
            </a:pPr>
            <a:r>
              <a:rPr lang="en-US" altLang="ko-KR" sz="1500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KR 10-2023-0142467    PCT/KR2024/015035</a:t>
            </a:r>
          </a:p>
          <a:p>
            <a:pPr marL="457200" lvl="1" indent="0" algn="ctr">
              <a:buSzPct val="100000"/>
              <a:defRPr sz="1600"/>
            </a:pPr>
            <a:endParaRPr sz="1500" b="1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23" name="Picture 8" descr="http://microfluidics.mju.ac.kr/Images/Funds/samsungftf.jpg">
            <a:extLst>
              <a:ext uri="{FF2B5EF4-FFF2-40B4-BE49-F238E27FC236}">
                <a16:creationId xmlns:a16="http://schemas.microsoft.com/office/drawing/2014/main" id="{E2E3B572-4ACB-2218-2695-EB5EC89F43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1"/>
          <a:stretch/>
        </p:blipFill>
        <p:spPr bwMode="auto">
          <a:xfrm>
            <a:off x="5315289" y="488373"/>
            <a:ext cx="2398494" cy="300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8FFCB1-AE00-1880-604F-5E9C1757F3D8}"/>
              </a:ext>
            </a:extLst>
          </p:cNvPr>
          <p:cNvSpPr txBox="1"/>
          <p:nvPr/>
        </p:nvSpPr>
        <p:spPr>
          <a:xfrm>
            <a:off x="8564934" y="1386450"/>
            <a:ext cx="3529371" cy="1991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7675" indent="-285750" latinLnBrk="0">
              <a:lnSpc>
                <a:spcPct val="150000"/>
              </a:lnSpc>
              <a:buClr>
                <a:srgbClr val="292561"/>
              </a:buClr>
              <a:buSzPts val="1300"/>
              <a:buFont typeface="Arial" panose="020B0604020202020204" pitchFamily="34" charset="0"/>
              <a:buChar char="•"/>
              <a:defRPr/>
            </a:pPr>
            <a:endParaRPr lang="en-US" altLang="ko-KR" sz="1400" kern="0" dirty="0">
              <a:solidFill>
                <a:srgbClr val="000000"/>
              </a:solidFill>
              <a:latin typeface="Arial" panose="020B0604020202020204"/>
              <a:ea typeface="맑은 고딕" panose="020B0503020000020004" pitchFamily="34" charset="-127"/>
              <a:cs typeface="Arial" panose="020B0604020202020204" pitchFamily="34" charset="0"/>
              <a:sym typeface="Arial"/>
            </a:endParaRPr>
          </a:p>
          <a:p>
            <a:pPr marL="161925" latinLnBrk="0">
              <a:lnSpc>
                <a:spcPct val="150000"/>
              </a:lnSpc>
              <a:buClr>
                <a:srgbClr val="292561"/>
              </a:buClr>
              <a:buSzPts val="1300"/>
              <a:defRPr/>
            </a:pPr>
            <a:r>
              <a:rPr lang="en-US" altLang="ko-KR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- </a:t>
            </a:r>
            <a:r>
              <a:rPr lang="ko-KR" altLang="en-US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단순 구조로 기존 </a:t>
            </a:r>
            <a:r>
              <a:rPr lang="en-US" altLang="ko-KR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chip</a:t>
            </a:r>
            <a:r>
              <a:rPr lang="ko-KR" altLang="en-US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보다 </a:t>
            </a:r>
            <a:r>
              <a:rPr lang="en-US" altLang="ko-KR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1/5 </a:t>
            </a:r>
            <a:r>
              <a:rPr lang="ko-KR" altLang="en-US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가격</a:t>
            </a:r>
            <a:endParaRPr lang="en-US" altLang="ko-KR" sz="1400" kern="0" dirty="0">
              <a:solidFill>
                <a:srgbClr val="000000"/>
              </a:solidFill>
              <a:latin typeface="Arial" panose="020B0604020202020204"/>
              <a:ea typeface="맑은 고딕" panose="020B0503020000020004" pitchFamily="34" charset="-127"/>
              <a:cs typeface="Arial" panose="020B0604020202020204" pitchFamily="34" charset="0"/>
              <a:sym typeface="Arial"/>
            </a:endParaRPr>
          </a:p>
          <a:p>
            <a:pPr marL="161925" latinLnBrk="0">
              <a:lnSpc>
                <a:spcPct val="150000"/>
              </a:lnSpc>
              <a:buClr>
                <a:srgbClr val="292561"/>
              </a:buClr>
              <a:buSzPts val="1300"/>
              <a:defRPr/>
            </a:pPr>
            <a:r>
              <a:rPr lang="en-US" altLang="ko-KR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- 10</a:t>
            </a:r>
            <a:r>
              <a:rPr lang="en-US" altLang="ko-KR" sz="1400" kern="0" baseline="3000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3</a:t>
            </a:r>
            <a:r>
              <a:rPr lang="en-US" altLang="ko-KR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~10</a:t>
            </a:r>
            <a:r>
              <a:rPr lang="en-US" altLang="ko-KR" sz="1400" kern="0" baseline="3000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6 </a:t>
            </a:r>
            <a:r>
              <a:rPr lang="ko-KR" altLang="en-US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 개의 파티션 수 쉽게 컨트롤</a:t>
            </a:r>
            <a:endParaRPr lang="en-US" altLang="ko-KR" sz="1400" kern="0" dirty="0">
              <a:solidFill>
                <a:srgbClr val="000000"/>
              </a:solidFill>
              <a:latin typeface="Arial" panose="020B0604020202020204"/>
              <a:ea typeface="맑은 고딕" panose="020B0503020000020004" pitchFamily="34" charset="-127"/>
              <a:cs typeface="Arial" panose="020B0604020202020204" pitchFamily="34" charset="0"/>
              <a:sym typeface="Arial"/>
            </a:endParaRPr>
          </a:p>
          <a:p>
            <a:pPr marL="161925" latinLnBrk="0">
              <a:lnSpc>
                <a:spcPct val="150000"/>
              </a:lnSpc>
              <a:buClr>
                <a:srgbClr val="292561"/>
              </a:buClr>
              <a:buSzPts val="1300"/>
              <a:defRPr/>
            </a:pPr>
            <a:r>
              <a:rPr lang="en-US" altLang="ko-KR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-</a:t>
            </a:r>
            <a:r>
              <a:rPr lang="ko-KR" altLang="en-US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 물리적으로 완전한  분획 분리</a:t>
            </a:r>
            <a:endParaRPr lang="en-US" altLang="ko-KR" sz="1400" kern="0" dirty="0">
              <a:solidFill>
                <a:srgbClr val="000000"/>
              </a:solidFill>
              <a:latin typeface="Arial" panose="020B0604020202020204"/>
              <a:ea typeface="맑은 고딕" panose="020B0503020000020004" pitchFamily="34" charset="-127"/>
              <a:cs typeface="Arial" panose="020B0604020202020204" pitchFamily="34" charset="0"/>
              <a:sym typeface="Arial"/>
            </a:endParaRPr>
          </a:p>
          <a:p>
            <a:pPr marL="161925" latinLnBrk="0">
              <a:lnSpc>
                <a:spcPct val="150000"/>
              </a:lnSpc>
              <a:buClr>
                <a:srgbClr val="292561"/>
              </a:buClr>
              <a:buSzPts val="1300"/>
              <a:defRPr/>
            </a:pPr>
            <a:r>
              <a:rPr lang="en-US" altLang="ko-KR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- </a:t>
            </a:r>
            <a:r>
              <a:rPr lang="ko-KR" altLang="en-US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신속한 </a:t>
            </a:r>
            <a:r>
              <a:rPr lang="en-US" altLang="ko-KR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one-step </a:t>
            </a:r>
            <a:r>
              <a:rPr lang="ko-KR" altLang="en-US" sz="1400" kern="0" dirty="0" err="1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패터닝</a:t>
            </a:r>
            <a:r>
              <a:rPr lang="ko-KR" altLang="en-US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 및 이미징</a:t>
            </a:r>
            <a:endParaRPr lang="en-US" altLang="ko-KR" sz="1400" kern="0" dirty="0">
              <a:solidFill>
                <a:srgbClr val="000000"/>
              </a:solidFill>
              <a:latin typeface="Arial" panose="020B0604020202020204"/>
              <a:ea typeface="맑은 고딕" panose="020B0503020000020004" pitchFamily="34" charset="-127"/>
              <a:cs typeface="Arial" panose="020B0604020202020204" pitchFamily="34" charset="0"/>
              <a:sym typeface="Arial"/>
            </a:endParaRPr>
          </a:p>
          <a:p>
            <a:pPr marL="161925" latinLnBrk="0">
              <a:lnSpc>
                <a:spcPct val="150000"/>
              </a:lnSpc>
              <a:buClr>
                <a:srgbClr val="292561"/>
              </a:buClr>
              <a:buSzPts val="1300"/>
              <a:defRPr/>
            </a:pPr>
            <a:r>
              <a:rPr lang="en-US" altLang="ko-KR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- ¼ </a:t>
            </a:r>
            <a:r>
              <a:rPr lang="ko-KR" altLang="en-US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장비 가격으로 </a:t>
            </a:r>
            <a:r>
              <a:rPr lang="en-US" altLang="ko-KR" sz="1400" kern="0" dirty="0" err="1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dPCR</a:t>
            </a:r>
            <a:r>
              <a:rPr lang="en-US" altLang="ko-KR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 </a:t>
            </a:r>
            <a:r>
              <a:rPr lang="ko-KR" altLang="en-US" sz="1400" kern="0" dirty="0">
                <a:solidFill>
                  <a:srgbClr val="000000"/>
                </a:solidFill>
                <a:latin typeface="Arial" panose="020B0604020202020204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보편화</a:t>
            </a:r>
            <a:endParaRPr lang="en-US" altLang="ko-KR" sz="1400" kern="0" dirty="0">
              <a:solidFill>
                <a:srgbClr val="000000"/>
              </a:solidFill>
              <a:latin typeface="Arial" panose="020B0604020202020204"/>
              <a:ea typeface="맑은 고딕" panose="020B0503020000020004" pitchFamily="34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62FB13C-4C08-695F-7633-3E1318194320}"/>
              </a:ext>
            </a:extLst>
          </p:cNvPr>
          <p:cNvSpPr/>
          <p:nvPr/>
        </p:nvSpPr>
        <p:spPr>
          <a:xfrm>
            <a:off x="175705" y="1110661"/>
            <a:ext cx="11689560" cy="2322286"/>
          </a:xfrm>
          <a:prstGeom prst="roundRect">
            <a:avLst/>
          </a:prstGeom>
          <a:noFill/>
          <a:ln w="28575">
            <a:solidFill>
              <a:srgbClr val="4CABA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0E9AADB0-B6E2-82DA-D208-172BA9AC182C}"/>
              </a:ext>
            </a:extLst>
          </p:cNvPr>
          <p:cNvSpPr/>
          <p:nvPr/>
        </p:nvSpPr>
        <p:spPr>
          <a:xfrm>
            <a:off x="3925361" y="912900"/>
            <a:ext cx="4040822" cy="381292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신속 간편 </a:t>
            </a:r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patterned digital PCR (</a:t>
            </a:r>
            <a:r>
              <a:rPr lang="en-US" altLang="ko-K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pdPCR</a:t>
            </a:r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)</a:t>
            </a:r>
          </a:p>
        </p:txBody>
      </p: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4440B807-5B98-B5F7-C937-ECE63093799C}"/>
              </a:ext>
            </a:extLst>
          </p:cNvPr>
          <p:cNvCxnSpPr>
            <a:cxnSpLocks/>
          </p:cNvCxnSpPr>
          <p:nvPr/>
        </p:nvCxnSpPr>
        <p:spPr>
          <a:xfrm>
            <a:off x="8599650" y="1761458"/>
            <a:ext cx="0" cy="1392996"/>
          </a:xfrm>
          <a:prstGeom prst="line">
            <a:avLst/>
          </a:prstGeom>
          <a:ln w="28575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3097B15C-2BA6-95C8-C049-1117D275BA5F}"/>
              </a:ext>
            </a:extLst>
          </p:cNvPr>
          <p:cNvSpPr/>
          <p:nvPr/>
        </p:nvSpPr>
        <p:spPr>
          <a:xfrm>
            <a:off x="9028802" y="1205395"/>
            <a:ext cx="2242461" cy="429561"/>
          </a:xfrm>
          <a:prstGeom prst="roundRect">
            <a:avLst/>
          </a:prstGeom>
          <a:noFill/>
          <a:ln>
            <a:solidFill>
              <a:srgbClr val="65A8AB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latinLnBrk="0">
              <a:lnSpc>
                <a:spcPct val="150000"/>
              </a:lnSpc>
              <a:buClr>
                <a:srgbClr val="292561"/>
              </a:buClr>
              <a:buSzPts val="1300"/>
              <a:defRPr/>
            </a:pPr>
            <a:endParaRPr lang="en-US" altLang="ko-KR" sz="1600" kern="0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0E77B2-30DB-EAD7-F99B-214F15942BCC}"/>
              </a:ext>
            </a:extLst>
          </p:cNvPr>
          <p:cNvSpPr txBox="1"/>
          <p:nvPr/>
        </p:nvSpPr>
        <p:spPr>
          <a:xfrm>
            <a:off x="9244179" y="1249948"/>
            <a:ext cx="2433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1" kern="0" dirty="0" err="1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pdPCR</a:t>
            </a:r>
            <a:r>
              <a:rPr lang="ko-KR" altLang="en-US" sz="1600" b="1" kern="0" dirty="0">
                <a:solidFill>
                  <a:schemeClr val="tx1"/>
                </a:solidFill>
                <a:latin typeface="Arial" panose="020B0604020202020204" pitchFamily="34" charset="0"/>
                <a:ea typeface="맑은 고딕" panose="020B0503020000020004" pitchFamily="34" charset="-127"/>
                <a:cs typeface="Arial" panose="020B0604020202020204" pitchFamily="34" charset="0"/>
                <a:sym typeface="Arial"/>
              </a:rPr>
              <a:t>의 우수성</a:t>
            </a:r>
            <a:endParaRPr lang="en-US" altLang="ko-KR" sz="1600" b="1" kern="0" dirty="0">
              <a:solidFill>
                <a:schemeClr val="tx1"/>
              </a:solidFill>
              <a:latin typeface="Arial" panose="020B0604020202020204" pitchFamily="34" charset="0"/>
              <a:ea typeface="맑은 고딕" panose="020B0503020000020004" pitchFamily="34" charset="-127"/>
              <a:cs typeface="Arial" panose="020B0604020202020204" pitchFamily="34" charset="0"/>
              <a:sym typeface="Arial"/>
            </a:endParaRPr>
          </a:p>
          <a:p>
            <a:endParaRPr lang="ko-KR" altLang="en-US" sz="1600" b="1" dirty="0"/>
          </a:p>
        </p:txBody>
      </p:sp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B6F2320F-8AD7-BC59-216F-8A0BDDEAB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9089" y="6614584"/>
            <a:ext cx="1422400" cy="2434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11</a:t>
            </a:fld>
            <a:endParaRPr lang="en-US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35EA6E8F-73F3-8A52-8D58-8A5D990359A8}"/>
              </a:ext>
            </a:extLst>
          </p:cNvPr>
          <p:cNvGrpSpPr/>
          <p:nvPr/>
        </p:nvGrpSpPr>
        <p:grpSpPr>
          <a:xfrm>
            <a:off x="383244" y="5726375"/>
            <a:ext cx="5263412" cy="873604"/>
            <a:chOff x="13909752" y="10810604"/>
            <a:chExt cx="8493876" cy="1542734"/>
          </a:xfrm>
        </p:grpSpPr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0D5EC865-9DA7-99E9-585F-12FDE70A606A}"/>
                </a:ext>
              </a:extLst>
            </p:cNvPr>
            <p:cNvSpPr/>
            <p:nvPr/>
          </p:nvSpPr>
          <p:spPr>
            <a:xfrm flipH="1" flipV="1">
              <a:off x="13909752" y="10810604"/>
              <a:ext cx="8493876" cy="1542734"/>
            </a:xfrm>
            <a:prstGeom prst="roundRect">
              <a:avLst/>
            </a:prstGeom>
            <a:solidFill>
              <a:srgbClr val="8BA6CB">
                <a:alpha val="16000"/>
              </a:srgbClr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noAutofit/>
            </a:bodyPr>
            <a:lstStyle/>
            <a:p>
              <a:pPr algn="ctr" defTabSz="412750" latinLnBrk="0" hangingPunct="0"/>
              <a:endParaRPr lang="ko-KR" altLang="en-US" sz="1600">
                <a:solidFill>
                  <a:schemeClr val="bg2">
                    <a:lumMod val="1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  <a:cs typeface="Helvetica Neue Medium"/>
                <a:sym typeface="Helvetica Neue Medium"/>
              </a:endParaRPr>
            </a:p>
          </p:txBody>
        </p:sp>
        <p:sp>
          <p:nvSpPr>
            <p:cNvPr id="19" name="아래 설명글도 입력해주세요!">
              <a:extLst>
                <a:ext uri="{FF2B5EF4-FFF2-40B4-BE49-F238E27FC236}">
                  <a16:creationId xmlns:a16="http://schemas.microsoft.com/office/drawing/2014/main" id="{80946614-E9AC-FBFD-7D8C-03661AA6D46C}"/>
                </a:ext>
              </a:extLst>
            </p:cNvPr>
            <p:cNvSpPr txBox="1"/>
            <p:nvPr/>
          </p:nvSpPr>
          <p:spPr>
            <a:xfrm>
              <a:off x="14079970" y="10870476"/>
              <a:ext cx="8088232" cy="142299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2500">
                  <a:latin typeface="Apple SD 산돌고딕 Neo 아주옅은체"/>
                  <a:ea typeface="Apple SD 산돌고딕 Neo 아주옅은체"/>
                  <a:cs typeface="Apple SD 산돌고딕 Neo 아주옅은체"/>
                  <a:sym typeface="Apple SD 산돌고딕 Neo 아주옅은체"/>
                </a:defRPr>
              </a:lvl1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err="1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ddPCR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에서는 </a:t>
              </a: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droplet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을 </a:t>
              </a: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generator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에서 순차적으로 형성한다</a:t>
              </a: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분석할 때도 하나씩 분석한다</a:t>
              </a: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Partition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이 늘어날 경우 시간이 많이 소요된다</a:t>
              </a: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D7A03A5-BE70-288B-D97A-59387E4D0EEC}"/>
              </a:ext>
            </a:extLst>
          </p:cNvPr>
          <p:cNvSpPr txBox="1"/>
          <p:nvPr/>
        </p:nvSpPr>
        <p:spPr>
          <a:xfrm>
            <a:off x="4428248" y="4203845"/>
            <a:ext cx="334426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sz="1400" b="1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Biorad</a:t>
            </a:r>
            <a:r>
              <a:rPr lang="ko-KR" altLang="en-US" sz="1400" b="1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en-US" altLang="ko-KR" sz="1400" b="1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QX200</a:t>
            </a:r>
          </a:p>
          <a:p>
            <a:r>
              <a:rPr lang="ko-KR" altLang="en-US" sz="1400" dirty="0">
                <a:solidFill>
                  <a:srgbClr val="FF0000"/>
                </a:solidFill>
                <a:latin typeface="+mn-ea"/>
              </a:rPr>
              <a:t>약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</a:rPr>
              <a:t>5</a:t>
            </a:r>
            <a:r>
              <a:rPr lang="ko-KR" altLang="en-US" sz="1400" dirty="0">
                <a:solidFill>
                  <a:srgbClr val="FF0000"/>
                </a:solidFill>
                <a:latin typeface="+mn-ea"/>
              </a:rPr>
              <a:t>만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</a:rPr>
              <a:t>droplet/</a:t>
            </a:r>
            <a:r>
              <a:rPr lang="en-US" altLang="ko-KR" sz="1400" dirty="0" err="1">
                <a:solidFill>
                  <a:srgbClr val="FF0000"/>
                </a:solidFill>
                <a:latin typeface="+mn-ea"/>
              </a:rPr>
              <a:t>hr</a:t>
            </a:r>
            <a:endParaRPr lang="ko-KR" altLang="en-US" sz="14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C23BC433-41DF-9B68-7A99-9A13BEBBEC47}"/>
              </a:ext>
            </a:extLst>
          </p:cNvPr>
          <p:cNvSpPr/>
          <p:nvPr/>
        </p:nvSpPr>
        <p:spPr>
          <a:xfrm flipH="1" flipV="1">
            <a:off x="221881" y="3604645"/>
            <a:ext cx="5631614" cy="3135485"/>
          </a:xfrm>
          <a:prstGeom prst="roundRect">
            <a:avLst>
              <a:gd name="adj" fmla="val 3486"/>
            </a:avLst>
          </a:prstGeom>
          <a:noFill/>
          <a:ln w="19050" cap="flat">
            <a:solidFill>
              <a:srgbClr val="4E6388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defTabSz="412750"/>
            <a:endParaRPr lang="ko-KR" altLang="en-US" sz="1600">
              <a:solidFill>
                <a:srgbClr val="FFFFFF"/>
              </a:solidFill>
              <a:latin typeface="나눔스퀘어_ac" panose="020B0600000101010101" pitchFamily="50" charset="-127"/>
              <a:ea typeface="나눔스퀘어_ac" panose="020B0600000101010101" pitchFamily="50" charset="-127"/>
              <a:sym typeface="Helvetica Neue Medium"/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id="{B0739836-ECE7-1F43-EDA9-407752F88D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3574" y="3736401"/>
            <a:ext cx="3144518" cy="1768791"/>
          </a:xfrm>
          <a:prstGeom prst="rect">
            <a:avLst/>
          </a:prstGeom>
        </p:spPr>
      </p:pic>
      <p:sp>
        <p:nvSpPr>
          <p:cNvPr id="26" name="아래 설명글도 입력해주세요!">
            <a:extLst>
              <a:ext uri="{FF2B5EF4-FFF2-40B4-BE49-F238E27FC236}">
                <a16:creationId xmlns:a16="http://schemas.microsoft.com/office/drawing/2014/main" id="{D42D4D58-1224-ED49-BA05-82E1EE6E5E0A}"/>
              </a:ext>
            </a:extLst>
          </p:cNvPr>
          <p:cNvSpPr txBox="1"/>
          <p:nvPr/>
        </p:nvSpPr>
        <p:spPr>
          <a:xfrm>
            <a:off x="383244" y="3694417"/>
            <a:ext cx="993305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500">
                <a:latin typeface="Apple SD 산돌고딕 Neo 아주옅은체"/>
                <a:ea typeface="Apple SD 산돌고딕 Neo 아주옅은체"/>
                <a:cs typeface="Apple SD 산돌고딕 Neo 아주옅은체"/>
                <a:sym typeface="Apple SD 산돌고딕 Neo 아주옅은체"/>
              </a:defRPr>
            </a:lvl1pPr>
          </a:lstStyle>
          <a:p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[ </a:t>
            </a:r>
            <a:r>
              <a:rPr lang="en-US" altLang="ko-KR" sz="1400" err="1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ddPCR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]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7334AC1-B070-083A-4BBB-CFB8B2E601A2}"/>
              </a:ext>
            </a:extLst>
          </p:cNvPr>
          <p:cNvSpPr txBox="1"/>
          <p:nvPr/>
        </p:nvSpPr>
        <p:spPr>
          <a:xfrm>
            <a:off x="6498445" y="6241494"/>
            <a:ext cx="33442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ko-KR" altLang="en-US" sz="1200" b="1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Fluidigm</a:t>
            </a:r>
            <a:r>
              <a:rPr lang="ko-KR" altLang="en-US" sz="1200" b="1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ko-KR" altLang="en-US" sz="1200" b="1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BioMark</a:t>
            </a:r>
            <a:r>
              <a:rPr lang="ko-KR" altLang="en-US" sz="1200" b="1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ko-KR" altLang="en-US" sz="1200" b="1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qdPCR</a:t>
            </a:r>
            <a:r>
              <a:rPr lang="ko-KR" altLang="en-US" sz="1200" b="1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37K™</a:t>
            </a:r>
          </a:p>
          <a:p>
            <a:r>
              <a:rPr lang="en-US" altLang="ko-KR" sz="1200" dirty="0">
                <a:solidFill>
                  <a:srgbClr val="FF0000"/>
                </a:solidFill>
                <a:latin typeface="+mn-ea"/>
              </a:rPr>
              <a:t>400 $/Chip</a:t>
            </a:r>
            <a:endParaRPr lang="ko-KR" altLang="en-US" sz="1200" dirty="0">
              <a:solidFill>
                <a:srgbClr val="FF0000"/>
              </a:solidFill>
              <a:latin typeface="+mn-ea"/>
            </a:endParaRPr>
          </a:p>
        </p:txBody>
      </p:sp>
      <p:pic>
        <p:nvPicPr>
          <p:cNvPr id="30" name="Picture 2" descr="48.770 Digital Array™ IFC for Digital PCR">
            <a:extLst>
              <a:ext uri="{FF2B5EF4-FFF2-40B4-BE49-F238E27FC236}">
                <a16:creationId xmlns:a16="http://schemas.microsoft.com/office/drawing/2014/main" id="{3B666AE3-F2EE-BD20-47DD-054F2D1FC5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475" y="3725193"/>
            <a:ext cx="3750208" cy="251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568D6D11-BC34-A2BC-3033-23243C635F33}"/>
              </a:ext>
            </a:extLst>
          </p:cNvPr>
          <p:cNvGrpSpPr/>
          <p:nvPr/>
        </p:nvGrpSpPr>
        <p:grpSpPr>
          <a:xfrm>
            <a:off x="10086595" y="3645425"/>
            <a:ext cx="1731534" cy="3135485"/>
            <a:chOff x="2215799" y="10546321"/>
            <a:chExt cx="7846913" cy="2071305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3740D85E-316E-5AE0-57F3-1B83A867CBEA}"/>
                </a:ext>
              </a:extLst>
            </p:cNvPr>
            <p:cNvSpPr/>
            <p:nvPr/>
          </p:nvSpPr>
          <p:spPr>
            <a:xfrm flipH="1" flipV="1">
              <a:off x="2215799" y="10810604"/>
              <a:ext cx="7846913" cy="1542734"/>
            </a:xfrm>
            <a:prstGeom prst="roundRect">
              <a:avLst/>
            </a:prstGeom>
            <a:solidFill>
              <a:srgbClr val="8BA6CB">
                <a:alpha val="16000"/>
              </a:srgbClr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noAutofit/>
            </a:bodyPr>
            <a:lstStyle/>
            <a:p>
              <a:pPr algn="ctr" defTabSz="412750" latinLnBrk="0" hangingPunct="0"/>
              <a:endParaRPr lang="ko-KR" altLang="en-US" sz="1600">
                <a:solidFill>
                  <a:schemeClr val="bg2">
                    <a:lumMod val="1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  <a:cs typeface="Helvetica Neue Medium"/>
                <a:sym typeface="Helvetica Neue Medium"/>
              </a:endParaRPr>
            </a:p>
          </p:txBody>
        </p:sp>
        <p:sp>
          <p:nvSpPr>
            <p:cNvPr id="33" name="아래 설명글도 입력해주세요!">
              <a:extLst>
                <a:ext uri="{FF2B5EF4-FFF2-40B4-BE49-F238E27FC236}">
                  <a16:creationId xmlns:a16="http://schemas.microsoft.com/office/drawing/2014/main" id="{F9BEB6F0-DA88-3CC3-5DBC-CBC71EB9FAA1}"/>
                </a:ext>
              </a:extLst>
            </p:cNvPr>
            <p:cNvSpPr txBox="1"/>
            <p:nvPr/>
          </p:nvSpPr>
          <p:spPr>
            <a:xfrm>
              <a:off x="2343291" y="10546321"/>
              <a:ext cx="7591928" cy="207130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2500">
                  <a:latin typeface="Apple SD 산돌고딕 Neo 아주옅은체"/>
                  <a:ea typeface="Apple SD 산돌고딕 Neo 아주옅은체"/>
                  <a:cs typeface="Apple SD 산돌고딕 Neo 아주옅은체"/>
                  <a:sym typeface="Apple SD 산돌고딕 Neo 아주옅은체"/>
                </a:defRPr>
              </a:lvl1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 err="1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cdPCR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에서는 제작되어 있는 </a:t>
              </a: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chip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이 필요하다</a:t>
              </a: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파티션 수를 늘리기 위해서는 </a:t>
              </a: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chip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의 수가 늘어나야 한다</a:t>
              </a: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Partition</a:t>
              </a:r>
              <a:r>
                <a:rPr lang="ko-KR" altLang="en-US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이 늘어날 경우 비용이 많이 소모된다</a:t>
              </a:r>
              <a:r>
                <a:rPr lang="en-US" altLang="ko-KR" sz="14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</p:txBody>
        </p:sp>
      </p:grpSp>
      <p:sp>
        <p:nvSpPr>
          <p:cNvPr id="34" name="사각형: 둥근 모서리 33">
            <a:extLst>
              <a:ext uri="{FF2B5EF4-FFF2-40B4-BE49-F238E27FC236}">
                <a16:creationId xmlns:a16="http://schemas.microsoft.com/office/drawing/2014/main" id="{8BC4A22D-7893-12E9-A422-FDA2DD8E58E1}"/>
              </a:ext>
            </a:extLst>
          </p:cNvPr>
          <p:cNvSpPr/>
          <p:nvPr/>
        </p:nvSpPr>
        <p:spPr>
          <a:xfrm flipH="1" flipV="1">
            <a:off x="6169720" y="3553906"/>
            <a:ext cx="5695544" cy="3135487"/>
          </a:xfrm>
          <a:prstGeom prst="roundRect">
            <a:avLst>
              <a:gd name="adj" fmla="val 3486"/>
            </a:avLst>
          </a:prstGeom>
          <a:noFill/>
          <a:ln w="19050" cap="flat">
            <a:solidFill>
              <a:srgbClr val="4E6388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defTabSz="412750"/>
            <a:endParaRPr lang="ko-KR" altLang="en-US" sz="1600">
              <a:solidFill>
                <a:srgbClr val="FFFFFF"/>
              </a:solidFill>
              <a:latin typeface="나눔스퀘어_ac" panose="020B0600000101010101" pitchFamily="50" charset="-127"/>
              <a:ea typeface="나눔스퀘어_ac" panose="020B0600000101010101" pitchFamily="50" charset="-127"/>
              <a:sym typeface="Helvetica Neue Medium"/>
            </a:endParaRPr>
          </a:p>
        </p:txBody>
      </p:sp>
      <p:sp>
        <p:nvSpPr>
          <p:cNvPr id="35" name="아래 설명글도 입력해주세요!">
            <a:extLst>
              <a:ext uri="{FF2B5EF4-FFF2-40B4-BE49-F238E27FC236}">
                <a16:creationId xmlns:a16="http://schemas.microsoft.com/office/drawing/2014/main" id="{FDA69B12-7772-2EE9-6268-66AE359CF2A9}"/>
              </a:ext>
            </a:extLst>
          </p:cNvPr>
          <p:cNvSpPr txBox="1"/>
          <p:nvPr/>
        </p:nvSpPr>
        <p:spPr>
          <a:xfrm>
            <a:off x="10871959" y="3683632"/>
            <a:ext cx="993305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500">
                <a:latin typeface="Apple SD 산돌고딕 Neo 아주옅은체"/>
                <a:ea typeface="Apple SD 산돌고딕 Neo 아주옅은체"/>
                <a:cs typeface="Apple SD 산돌고딕 Neo 아주옅은체"/>
                <a:sym typeface="Apple SD 산돌고딕 Neo 아주옅은체"/>
              </a:defRPr>
            </a:lvl1pPr>
          </a:lstStyle>
          <a:p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[ </a:t>
            </a:r>
            <a:r>
              <a:rPr lang="en-US" altLang="ko-KR" sz="1400" err="1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cdPCR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]</a:t>
            </a:r>
          </a:p>
        </p:txBody>
      </p:sp>
    </p:spTree>
    <p:extLst>
      <p:ext uri="{BB962C8B-B14F-4D97-AF65-F5344CB8AC3E}">
        <p14:creationId xmlns:p14="http://schemas.microsoft.com/office/powerpoint/2010/main" val="29077582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1552FC-58EB-0C4A-635E-9A97B95E49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5FCAE5F-AD59-D06B-0FA1-B96C2A487B59}"/>
              </a:ext>
            </a:extLst>
          </p:cNvPr>
          <p:cNvGraphicFramePr>
            <a:graphicFrameLocks noGrp="1"/>
          </p:cNvGraphicFramePr>
          <p:nvPr/>
        </p:nvGraphicFramePr>
        <p:xfrm>
          <a:off x="448888" y="972589"/>
          <a:ext cx="10151899" cy="5583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6685">
                  <a:extLst>
                    <a:ext uri="{9D8B030D-6E8A-4147-A177-3AD203B41FA5}">
                      <a16:colId xmlns:a16="http://schemas.microsoft.com/office/drawing/2014/main" val="668480355"/>
                    </a:ext>
                  </a:extLst>
                </a:gridCol>
                <a:gridCol w="2793272">
                  <a:extLst>
                    <a:ext uri="{9D8B030D-6E8A-4147-A177-3AD203B41FA5}">
                      <a16:colId xmlns:a16="http://schemas.microsoft.com/office/drawing/2014/main" val="3690790562"/>
                    </a:ext>
                  </a:extLst>
                </a:gridCol>
                <a:gridCol w="2900971">
                  <a:extLst>
                    <a:ext uri="{9D8B030D-6E8A-4147-A177-3AD203B41FA5}">
                      <a16:colId xmlns:a16="http://schemas.microsoft.com/office/drawing/2014/main" val="2984251838"/>
                    </a:ext>
                  </a:extLst>
                </a:gridCol>
                <a:gridCol w="2900971">
                  <a:extLst>
                    <a:ext uri="{9D8B030D-6E8A-4147-A177-3AD203B41FA5}">
                      <a16:colId xmlns:a16="http://schemas.microsoft.com/office/drawing/2014/main" val="4211381221"/>
                    </a:ext>
                  </a:extLst>
                </a:gridCol>
              </a:tblGrid>
              <a:tr h="981109">
                <a:tc>
                  <a:txBody>
                    <a:bodyPr/>
                    <a:lstStyle/>
                    <a:p>
                      <a:pPr algn="ctr" latinLnBrk="1"/>
                      <a:endParaRPr lang="ko-KR" altLang="en-US" sz="1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err="1">
                          <a:solidFill>
                            <a:srgbClr val="FFFF00"/>
                          </a:solidFill>
                        </a:rPr>
                        <a:t>Dropless</a:t>
                      </a:r>
                      <a:r>
                        <a:rPr lang="en-US" altLang="ko-KR" sz="1400" dirty="0">
                          <a:solidFill>
                            <a:srgbClr val="FFFF00"/>
                          </a:solidFill>
                        </a:rPr>
                        <a:t> KRAS</a:t>
                      </a:r>
                      <a:r>
                        <a:rPr lang="ko-KR" altLang="en-US" sz="1400" dirty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altLang="ko-KR" sz="1400" dirty="0">
                          <a:solidFill>
                            <a:srgbClr val="FFFF00"/>
                          </a:solidFill>
                        </a:rPr>
                        <a:t>Mutation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solidFill>
                            <a:srgbClr val="FFFF00"/>
                          </a:solidFill>
                        </a:rPr>
                        <a:t>Test</a:t>
                      </a:r>
                      <a:endParaRPr lang="ko-KR" altLang="en-US" sz="1400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Droplet KRAS mutation Test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/>
                        <a:t>Roche Cobas® KRAS mutation Test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5690353"/>
                  </a:ext>
                </a:extLst>
              </a:tr>
              <a:tr h="385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Platform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 err="1"/>
                        <a:t>pdPCR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 err="1"/>
                        <a:t>ddPCR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/>
                        <a:t>Real time-PCR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50375305"/>
                  </a:ext>
                </a:extLst>
              </a:tr>
              <a:tr h="385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Instrument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/>
                        <a:t>TBD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/>
                        <a:t>QX200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/>
                        <a:t>Cobas z480 Analyzer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90785269"/>
                  </a:ext>
                </a:extLst>
              </a:tr>
              <a:tr h="6348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Detection method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/>
                        <a:t>TaqMan, SYBR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/>
                        <a:t>TaqMan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/>
                        <a:t>Allele-specific primer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60190594"/>
                  </a:ext>
                </a:extLst>
              </a:tr>
              <a:tr h="385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Input DNA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/>
                        <a:t>1.5~15ng (3.3ng)/well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/>
                        <a:t>1.5~15ng (3.3ng)/well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/>
                        <a:t>50ng/well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30212585"/>
                  </a:ext>
                </a:extLst>
              </a:tr>
              <a:tr h="6348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Application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/>
                        <a:t>FFPE or cfDNA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/>
                        <a:t>FFPE or cfDNA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/>
                        <a:t>FFPE tumor tissue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33107862"/>
                  </a:ext>
                </a:extLst>
              </a:tr>
              <a:tr h="385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Sensitivity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/>
                        <a:t>&gt;5 copies (0.5%)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/>
                        <a:t>&gt;5 copies (0.5%)</a:t>
                      </a:r>
                      <a:endParaRPr lang="ko-KR" altLang="en-US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/>
                        <a:t>5%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17350442"/>
                  </a:ext>
                </a:extLst>
              </a:tr>
              <a:tr h="385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FF0000"/>
                          </a:solidFill>
                        </a:rPr>
                        <a:t>Cost</a:t>
                      </a:r>
                      <a:endParaRPr lang="ko-KR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$200 / patient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$1000 / patient</a:t>
                      </a:r>
                      <a:endParaRPr lang="ko-KR" altLang="en-US" sz="14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/>
                        <a:t>$100 / patient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556427847"/>
                  </a:ext>
                </a:extLst>
              </a:tr>
              <a:tr h="634824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FF0000"/>
                          </a:solidFill>
                        </a:rPr>
                        <a:t>Test number/kit</a:t>
                      </a:r>
                      <a:endParaRPr lang="ko-KR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</a:rPr>
                        <a:t>8 patients / 1 pd plate</a:t>
                      </a:r>
                      <a:endParaRPr lang="ko-KR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</a:rPr>
                        <a:t>20 patients / 96well plate</a:t>
                      </a:r>
                      <a:endParaRPr lang="ko-KR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/>
                        <a:t>40 patients / 96well plate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0876377"/>
                  </a:ext>
                </a:extLst>
              </a:tr>
              <a:tr h="385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>
                          <a:solidFill>
                            <a:srgbClr val="FF0000"/>
                          </a:solidFill>
                        </a:rPr>
                        <a:t>Running time</a:t>
                      </a:r>
                      <a:endParaRPr lang="ko-KR" alt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</a:rPr>
                        <a:t>~2hr / 8 samples</a:t>
                      </a:r>
                      <a:endParaRPr lang="ko-KR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b="1" dirty="0">
                          <a:solidFill>
                            <a:srgbClr val="FF0000"/>
                          </a:solidFill>
                        </a:rPr>
                        <a:t>~4hr / 8 samples</a:t>
                      </a:r>
                      <a:endParaRPr lang="ko-KR" altLang="en-US" sz="14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/>
                        <a:t>~2hr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14146857"/>
                  </a:ext>
                </a:extLst>
              </a:tr>
              <a:tr h="38542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1" dirty="0"/>
                        <a:t>Reporting</a:t>
                      </a:r>
                      <a:endParaRPr lang="ko-KR" alt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/>
                        <a:t>Mutation site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 algn="l" latinLnBrk="1"/>
                      <a:r>
                        <a:rPr lang="en-US" altLang="ko-KR" sz="1400" dirty="0"/>
                        <a:t>Mutation site</a:t>
                      </a:r>
                      <a:endParaRPr lang="ko-KR" alt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/>
                        <a:t>Mutation site</a:t>
                      </a:r>
                      <a:endParaRPr lang="ko-KR" altLang="en-US" sz="1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3648114"/>
                  </a:ext>
                </a:extLst>
              </a:tr>
            </a:tbl>
          </a:graphicData>
        </a:graphic>
      </p:graphicFrame>
      <p:sp>
        <p:nvSpPr>
          <p:cNvPr id="27" name="직사각형 1">
            <a:extLst>
              <a:ext uri="{FF2B5EF4-FFF2-40B4-BE49-F238E27FC236}">
                <a16:creationId xmlns:a16="http://schemas.microsoft.com/office/drawing/2014/main" id="{40F297D1-7016-D7ED-AD03-A1ADD5FC29D5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6A64FDD-ACD9-9939-3021-F198D110A1E3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Solution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1: </a:t>
            </a:r>
            <a:r>
              <a: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방식과의 비교</a:t>
            </a:r>
            <a:endParaRPr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FFD6BD60-2DAA-A97B-83AC-14E5C9E648DB}"/>
              </a:ext>
            </a:extLst>
          </p:cNvPr>
          <p:cNvSpPr/>
          <p:nvPr/>
        </p:nvSpPr>
        <p:spPr>
          <a:xfrm>
            <a:off x="5254596" y="384719"/>
            <a:ext cx="4040822" cy="381292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pdPCR</a:t>
            </a:r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차별성</a:t>
            </a:r>
            <a:endParaRPr lang="en-US" altLang="ko-KR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468200FB-8C76-71FB-6EB3-DF308003F276}"/>
              </a:ext>
            </a:extLst>
          </p:cNvPr>
          <p:cNvSpPr/>
          <p:nvPr/>
        </p:nvSpPr>
        <p:spPr>
          <a:xfrm>
            <a:off x="2002241" y="972588"/>
            <a:ext cx="2810828" cy="558357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F02D613-9783-E3F3-1854-FEAE3EC388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5000"/>
          </a:blip>
          <a:stretch>
            <a:fillRect/>
          </a:stretch>
        </p:blipFill>
        <p:spPr>
          <a:xfrm>
            <a:off x="10507769" y="3513928"/>
            <a:ext cx="1760516" cy="117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91EF2D9D-D44E-D466-E4CD-35CB36955D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10585852" y="2031677"/>
            <a:ext cx="1606148" cy="9193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66D60F90-AAA1-72B4-0EA7-DB8622C22F5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50000"/>
          </a:blip>
          <a:srcRect l="50689" t="18927" r="27791"/>
          <a:stretch/>
        </p:blipFill>
        <p:spPr>
          <a:xfrm>
            <a:off x="10600787" y="4994421"/>
            <a:ext cx="1456650" cy="1404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85575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BECE2A3A-4187-B9D1-D446-9E4995F00AF8}"/>
              </a:ext>
            </a:extLst>
          </p:cNvPr>
          <p:cNvSpPr/>
          <p:nvPr/>
        </p:nvSpPr>
        <p:spPr>
          <a:xfrm>
            <a:off x="-555170" y="405406"/>
            <a:ext cx="11794504" cy="6822708"/>
          </a:xfrm>
          <a:prstGeom prst="rect">
            <a:avLst/>
          </a:prstGeom>
          <a:solidFill>
            <a:schemeClr val="bg1">
              <a:lumMod val="95000"/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0" name="잉크 49">
                <a:extLst>
                  <a:ext uri="{FF2B5EF4-FFF2-40B4-BE49-F238E27FC236}">
                    <a16:creationId xmlns:a16="http://schemas.microsoft.com/office/drawing/2014/main" id="{2518BE6E-DF01-8ADA-0EE1-2A028959849E}"/>
                  </a:ext>
                </a:extLst>
              </p14:cNvPr>
              <p14:cNvContentPartPr/>
              <p14:nvPr/>
            </p14:nvContentPartPr>
            <p14:xfrm>
              <a:off x="6991140" y="2322184"/>
              <a:ext cx="25200" cy="6480"/>
            </p14:xfrm>
          </p:contentPart>
        </mc:Choice>
        <mc:Fallback xmlns="">
          <p:pic>
            <p:nvPicPr>
              <p:cNvPr id="50" name="잉크 49">
                <a:extLst>
                  <a:ext uri="{FF2B5EF4-FFF2-40B4-BE49-F238E27FC236}">
                    <a16:creationId xmlns:a16="http://schemas.microsoft.com/office/drawing/2014/main" id="{2518BE6E-DF01-8ADA-0EE1-2A028959849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980340" y="2311384"/>
                <a:ext cx="46440" cy="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9" name="잉크 68">
                <a:extLst>
                  <a:ext uri="{FF2B5EF4-FFF2-40B4-BE49-F238E27FC236}">
                    <a16:creationId xmlns:a16="http://schemas.microsoft.com/office/drawing/2014/main" id="{34C4CD6B-BAA7-F5D9-4D33-7EBAF83E2696}"/>
                  </a:ext>
                </a:extLst>
              </p14:cNvPr>
              <p14:cNvContentPartPr/>
              <p14:nvPr/>
            </p14:nvContentPartPr>
            <p14:xfrm>
              <a:off x="-4305244" y="-1391524"/>
              <a:ext cx="509607" cy="229514"/>
            </p14:xfrm>
          </p:contentPart>
        </mc:Choice>
        <mc:Fallback xmlns="">
          <p:pic>
            <p:nvPicPr>
              <p:cNvPr id="69" name="잉크 68">
                <a:extLst>
                  <a:ext uri="{FF2B5EF4-FFF2-40B4-BE49-F238E27FC236}">
                    <a16:creationId xmlns:a16="http://schemas.microsoft.com/office/drawing/2014/main" id="{34C4CD6B-BAA7-F5D9-4D33-7EBAF83E269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4316041" y="-1402316"/>
                <a:ext cx="530841" cy="2507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0" name="잉크 69">
                <a:extLst>
                  <a:ext uri="{FF2B5EF4-FFF2-40B4-BE49-F238E27FC236}">
                    <a16:creationId xmlns:a16="http://schemas.microsoft.com/office/drawing/2014/main" id="{2AC5E8FA-1FF5-9AA1-BA41-4A40C1225991}"/>
                  </a:ext>
                </a:extLst>
              </p14:cNvPr>
              <p14:cNvContentPartPr/>
              <p14:nvPr/>
            </p14:nvContentPartPr>
            <p14:xfrm>
              <a:off x="-5051559" y="-1438282"/>
              <a:ext cx="478136" cy="322579"/>
            </p14:xfrm>
          </p:contentPart>
        </mc:Choice>
        <mc:Fallback xmlns="">
          <p:pic>
            <p:nvPicPr>
              <p:cNvPr id="70" name="잉크 69">
                <a:extLst>
                  <a:ext uri="{FF2B5EF4-FFF2-40B4-BE49-F238E27FC236}">
                    <a16:creationId xmlns:a16="http://schemas.microsoft.com/office/drawing/2014/main" id="{2AC5E8FA-1FF5-9AA1-BA41-4A40C122599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5062352" y="-1449083"/>
                <a:ext cx="499363" cy="343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1" name="잉크 70">
                <a:extLst>
                  <a:ext uri="{FF2B5EF4-FFF2-40B4-BE49-F238E27FC236}">
                    <a16:creationId xmlns:a16="http://schemas.microsoft.com/office/drawing/2014/main" id="{3FE79017-BCF5-0276-E67E-F7B38DF36C44}"/>
                  </a:ext>
                </a:extLst>
              </p14:cNvPr>
              <p14:cNvContentPartPr/>
              <p14:nvPr/>
            </p14:nvContentPartPr>
            <p14:xfrm>
              <a:off x="-5553074" y="-1442103"/>
              <a:ext cx="221871" cy="299425"/>
            </p14:xfrm>
          </p:contentPart>
        </mc:Choice>
        <mc:Fallback xmlns="">
          <p:pic>
            <p:nvPicPr>
              <p:cNvPr id="71" name="잉크 70">
                <a:extLst>
                  <a:ext uri="{FF2B5EF4-FFF2-40B4-BE49-F238E27FC236}">
                    <a16:creationId xmlns:a16="http://schemas.microsoft.com/office/drawing/2014/main" id="{3FE79017-BCF5-0276-E67E-F7B38DF36C4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5563862" y="-1452887"/>
                <a:ext cx="243087" cy="320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72" name="잉크 71">
                <a:extLst>
                  <a:ext uri="{FF2B5EF4-FFF2-40B4-BE49-F238E27FC236}">
                    <a16:creationId xmlns:a16="http://schemas.microsoft.com/office/drawing/2014/main" id="{C46A8811-785B-EADC-485D-309904881912}"/>
                  </a:ext>
                </a:extLst>
              </p14:cNvPr>
              <p14:cNvContentPartPr/>
              <p14:nvPr/>
            </p14:nvContentPartPr>
            <p14:xfrm>
              <a:off x="-5879699" y="-1411082"/>
              <a:ext cx="206361" cy="252443"/>
            </p14:xfrm>
          </p:contentPart>
        </mc:Choice>
        <mc:Fallback xmlns="">
          <p:pic>
            <p:nvPicPr>
              <p:cNvPr id="72" name="잉크 71">
                <a:extLst>
                  <a:ext uri="{FF2B5EF4-FFF2-40B4-BE49-F238E27FC236}">
                    <a16:creationId xmlns:a16="http://schemas.microsoft.com/office/drawing/2014/main" id="{C46A8811-785B-EADC-485D-30990488191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-5894105" y="-1421870"/>
                <a:ext cx="231211" cy="2736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87" name="잉크 86">
                <a:extLst>
                  <a:ext uri="{FF2B5EF4-FFF2-40B4-BE49-F238E27FC236}">
                    <a16:creationId xmlns:a16="http://schemas.microsoft.com/office/drawing/2014/main" id="{32C0589F-FD7A-EA1B-35BF-3C6F9C408F61}"/>
                  </a:ext>
                </a:extLst>
              </p14:cNvPr>
              <p14:cNvContentPartPr/>
              <p14:nvPr/>
            </p14:nvContentPartPr>
            <p14:xfrm>
              <a:off x="-3251636" y="-1531571"/>
              <a:ext cx="1240187" cy="419690"/>
            </p14:xfrm>
          </p:contentPart>
        </mc:Choice>
        <mc:Fallback xmlns="">
          <p:pic>
            <p:nvPicPr>
              <p:cNvPr id="87" name="잉크 86">
                <a:extLst>
                  <a:ext uri="{FF2B5EF4-FFF2-40B4-BE49-F238E27FC236}">
                    <a16:creationId xmlns:a16="http://schemas.microsoft.com/office/drawing/2014/main" id="{32C0589F-FD7A-EA1B-35BF-3C6F9C408F6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-3262433" y="-1542369"/>
                <a:ext cx="1261421" cy="4409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8" name="잉크 87">
                <a:extLst>
                  <a:ext uri="{FF2B5EF4-FFF2-40B4-BE49-F238E27FC236}">
                    <a16:creationId xmlns:a16="http://schemas.microsoft.com/office/drawing/2014/main" id="{50F5870A-FFC4-7759-55F9-21E491235512}"/>
                  </a:ext>
                </a:extLst>
              </p14:cNvPr>
              <p14:cNvContentPartPr/>
              <p14:nvPr/>
            </p14:nvContentPartPr>
            <p14:xfrm>
              <a:off x="-3943776" y="-1428840"/>
              <a:ext cx="85871" cy="274473"/>
            </p14:xfrm>
          </p:contentPart>
        </mc:Choice>
        <mc:Fallback xmlns="">
          <p:pic>
            <p:nvPicPr>
              <p:cNvPr id="88" name="잉크 87">
                <a:extLst>
                  <a:ext uri="{FF2B5EF4-FFF2-40B4-BE49-F238E27FC236}">
                    <a16:creationId xmlns:a16="http://schemas.microsoft.com/office/drawing/2014/main" id="{50F5870A-FFC4-7759-55F9-21E49123551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-3954600" y="-1439646"/>
                <a:ext cx="107158" cy="295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0" name="잉크 129">
                <a:extLst>
                  <a:ext uri="{FF2B5EF4-FFF2-40B4-BE49-F238E27FC236}">
                    <a16:creationId xmlns:a16="http://schemas.microsoft.com/office/drawing/2014/main" id="{9657A1D4-B5E0-DFC8-D648-94B8B18D377D}"/>
                  </a:ext>
                </a:extLst>
              </p14:cNvPr>
              <p14:cNvContentPartPr/>
              <p14:nvPr/>
            </p14:nvContentPartPr>
            <p14:xfrm>
              <a:off x="-5588706" y="-627434"/>
              <a:ext cx="1562760" cy="528480"/>
            </p14:xfrm>
          </p:contentPart>
        </mc:Choice>
        <mc:Fallback xmlns="">
          <p:pic>
            <p:nvPicPr>
              <p:cNvPr id="130" name="잉크 129">
                <a:extLst>
                  <a:ext uri="{FF2B5EF4-FFF2-40B4-BE49-F238E27FC236}">
                    <a16:creationId xmlns:a16="http://schemas.microsoft.com/office/drawing/2014/main" id="{9657A1D4-B5E0-DFC8-D648-94B8B18D377D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-5599506" y="-638227"/>
                <a:ext cx="1584000" cy="5497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39" name="잉크 138">
                <a:extLst>
                  <a:ext uri="{FF2B5EF4-FFF2-40B4-BE49-F238E27FC236}">
                    <a16:creationId xmlns:a16="http://schemas.microsoft.com/office/drawing/2014/main" id="{98E365A4-8C12-0010-238D-69B8EBA1260B}"/>
                  </a:ext>
                </a:extLst>
              </p14:cNvPr>
              <p14:cNvContentPartPr/>
              <p14:nvPr/>
            </p14:nvContentPartPr>
            <p14:xfrm>
              <a:off x="-2226666" y="-484874"/>
              <a:ext cx="1326240" cy="554400"/>
            </p14:xfrm>
          </p:contentPart>
        </mc:Choice>
        <mc:Fallback xmlns="">
          <p:pic>
            <p:nvPicPr>
              <p:cNvPr id="139" name="잉크 138">
                <a:extLst>
                  <a:ext uri="{FF2B5EF4-FFF2-40B4-BE49-F238E27FC236}">
                    <a16:creationId xmlns:a16="http://schemas.microsoft.com/office/drawing/2014/main" id="{98E365A4-8C12-0010-238D-69B8EBA1260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-2237463" y="-495674"/>
                <a:ext cx="1347474" cy="57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0" name="잉크 139">
                <a:extLst>
                  <a:ext uri="{FF2B5EF4-FFF2-40B4-BE49-F238E27FC236}">
                    <a16:creationId xmlns:a16="http://schemas.microsoft.com/office/drawing/2014/main" id="{6FD1F448-4AD4-AC2D-F86D-49626736B41D}"/>
                  </a:ext>
                </a:extLst>
              </p14:cNvPr>
              <p14:cNvContentPartPr/>
              <p14:nvPr/>
            </p14:nvContentPartPr>
            <p14:xfrm>
              <a:off x="-3789426" y="-572354"/>
              <a:ext cx="429840" cy="548280"/>
            </p14:xfrm>
          </p:contentPart>
        </mc:Choice>
        <mc:Fallback xmlns="">
          <p:pic>
            <p:nvPicPr>
              <p:cNvPr id="140" name="잉크 139">
                <a:extLst>
                  <a:ext uri="{FF2B5EF4-FFF2-40B4-BE49-F238E27FC236}">
                    <a16:creationId xmlns:a16="http://schemas.microsoft.com/office/drawing/2014/main" id="{6FD1F448-4AD4-AC2D-F86D-49626736B41D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-3800226" y="-583154"/>
                <a:ext cx="451080" cy="56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1" name="잉크 140">
                <a:extLst>
                  <a:ext uri="{FF2B5EF4-FFF2-40B4-BE49-F238E27FC236}">
                    <a16:creationId xmlns:a16="http://schemas.microsoft.com/office/drawing/2014/main" id="{34F431E0-53DD-85E0-E7DE-1B13F5C9BCFE}"/>
                  </a:ext>
                </a:extLst>
              </p14:cNvPr>
              <p14:cNvContentPartPr/>
              <p14:nvPr/>
            </p14:nvContentPartPr>
            <p14:xfrm>
              <a:off x="-6042666" y="-888434"/>
              <a:ext cx="5391360" cy="1293840"/>
            </p14:xfrm>
          </p:contentPart>
        </mc:Choice>
        <mc:Fallback xmlns="">
          <p:pic>
            <p:nvPicPr>
              <p:cNvPr id="141" name="잉크 140">
                <a:extLst>
                  <a:ext uri="{FF2B5EF4-FFF2-40B4-BE49-F238E27FC236}">
                    <a16:creationId xmlns:a16="http://schemas.microsoft.com/office/drawing/2014/main" id="{34F431E0-53DD-85E0-E7DE-1B13F5C9BCF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-6057067" y="-902834"/>
                <a:ext cx="5419802" cy="132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6" name="잉크 155">
                <a:extLst>
                  <a:ext uri="{FF2B5EF4-FFF2-40B4-BE49-F238E27FC236}">
                    <a16:creationId xmlns:a16="http://schemas.microsoft.com/office/drawing/2014/main" id="{1F50710C-12EE-7FA7-464C-ABEF4A0CF89A}"/>
                  </a:ext>
                </a:extLst>
              </p14:cNvPr>
              <p14:cNvContentPartPr/>
              <p14:nvPr/>
            </p14:nvContentPartPr>
            <p14:xfrm>
              <a:off x="14162880" y="666388"/>
              <a:ext cx="542160" cy="354600"/>
            </p14:xfrm>
          </p:contentPart>
        </mc:Choice>
        <mc:Fallback xmlns="">
          <p:pic>
            <p:nvPicPr>
              <p:cNvPr id="156" name="잉크 155">
                <a:extLst>
                  <a:ext uri="{FF2B5EF4-FFF2-40B4-BE49-F238E27FC236}">
                    <a16:creationId xmlns:a16="http://schemas.microsoft.com/office/drawing/2014/main" id="{1F50710C-12EE-7FA7-464C-ABEF4A0CF89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4152073" y="655588"/>
                <a:ext cx="563414" cy="37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7" name="잉크 156">
                <a:extLst>
                  <a:ext uri="{FF2B5EF4-FFF2-40B4-BE49-F238E27FC236}">
                    <a16:creationId xmlns:a16="http://schemas.microsoft.com/office/drawing/2014/main" id="{6C31A501-3F17-7182-60B5-87F404279607}"/>
                  </a:ext>
                </a:extLst>
              </p14:cNvPr>
              <p14:cNvContentPartPr/>
              <p14:nvPr/>
            </p14:nvContentPartPr>
            <p14:xfrm>
              <a:off x="12737280" y="724348"/>
              <a:ext cx="1015200" cy="414720"/>
            </p14:xfrm>
          </p:contentPart>
        </mc:Choice>
        <mc:Fallback xmlns="">
          <p:pic>
            <p:nvPicPr>
              <p:cNvPr id="157" name="잉크 156">
                <a:extLst>
                  <a:ext uri="{FF2B5EF4-FFF2-40B4-BE49-F238E27FC236}">
                    <a16:creationId xmlns:a16="http://schemas.microsoft.com/office/drawing/2014/main" id="{6C31A501-3F17-7182-60B5-87F404279607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2726480" y="713548"/>
                <a:ext cx="1036440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68" name="잉크 167">
                <a:extLst>
                  <a:ext uri="{FF2B5EF4-FFF2-40B4-BE49-F238E27FC236}">
                    <a16:creationId xmlns:a16="http://schemas.microsoft.com/office/drawing/2014/main" id="{DA14B04D-58BB-DE90-1018-8C4ACF5F530A}"/>
                  </a:ext>
                </a:extLst>
              </p14:cNvPr>
              <p14:cNvContentPartPr/>
              <p14:nvPr/>
            </p14:nvContentPartPr>
            <p14:xfrm>
              <a:off x="16211280" y="671788"/>
              <a:ext cx="1121040" cy="349200"/>
            </p14:xfrm>
          </p:contentPart>
        </mc:Choice>
        <mc:Fallback xmlns="">
          <p:pic>
            <p:nvPicPr>
              <p:cNvPr id="168" name="잉크 167">
                <a:extLst>
                  <a:ext uri="{FF2B5EF4-FFF2-40B4-BE49-F238E27FC236}">
                    <a16:creationId xmlns:a16="http://schemas.microsoft.com/office/drawing/2014/main" id="{DA14B04D-58BB-DE90-1018-8C4ACF5F530A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6200480" y="660977"/>
                <a:ext cx="1142280" cy="3704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9" name="잉크 168">
                <a:extLst>
                  <a:ext uri="{FF2B5EF4-FFF2-40B4-BE49-F238E27FC236}">
                    <a16:creationId xmlns:a16="http://schemas.microsoft.com/office/drawing/2014/main" id="{0FB869F3-2EB0-CA05-51AC-1D78E7307B93}"/>
                  </a:ext>
                </a:extLst>
              </p14:cNvPr>
              <p14:cNvContentPartPr/>
              <p14:nvPr/>
            </p14:nvContentPartPr>
            <p14:xfrm>
              <a:off x="15470400" y="646948"/>
              <a:ext cx="479880" cy="435600"/>
            </p14:xfrm>
          </p:contentPart>
        </mc:Choice>
        <mc:Fallback xmlns="">
          <p:pic>
            <p:nvPicPr>
              <p:cNvPr id="169" name="잉크 168">
                <a:extLst>
                  <a:ext uri="{FF2B5EF4-FFF2-40B4-BE49-F238E27FC236}">
                    <a16:creationId xmlns:a16="http://schemas.microsoft.com/office/drawing/2014/main" id="{0FB869F3-2EB0-CA05-51AC-1D78E7307B93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5459600" y="636148"/>
                <a:ext cx="501120" cy="456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0" name="잉크 169">
                <a:extLst>
                  <a:ext uri="{FF2B5EF4-FFF2-40B4-BE49-F238E27FC236}">
                    <a16:creationId xmlns:a16="http://schemas.microsoft.com/office/drawing/2014/main" id="{BD1A2B6C-DCDA-3180-20EA-B7BFD2A63265}"/>
                  </a:ext>
                </a:extLst>
              </p14:cNvPr>
              <p14:cNvContentPartPr/>
              <p14:nvPr/>
            </p14:nvContentPartPr>
            <p14:xfrm>
              <a:off x="14866680" y="666388"/>
              <a:ext cx="386280" cy="335880"/>
            </p14:xfrm>
          </p:contentPart>
        </mc:Choice>
        <mc:Fallback xmlns="">
          <p:pic>
            <p:nvPicPr>
              <p:cNvPr id="170" name="잉크 169">
                <a:extLst>
                  <a:ext uri="{FF2B5EF4-FFF2-40B4-BE49-F238E27FC236}">
                    <a16:creationId xmlns:a16="http://schemas.microsoft.com/office/drawing/2014/main" id="{BD1A2B6C-DCDA-3180-20EA-B7BFD2A6326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4855880" y="655588"/>
                <a:ext cx="407520" cy="35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74" name="잉크 173">
                <a:extLst>
                  <a:ext uri="{FF2B5EF4-FFF2-40B4-BE49-F238E27FC236}">
                    <a16:creationId xmlns:a16="http://schemas.microsoft.com/office/drawing/2014/main" id="{D63DDB96-1005-6AB8-20F8-21CEF795F258}"/>
                  </a:ext>
                </a:extLst>
              </p14:cNvPr>
              <p14:cNvContentPartPr/>
              <p14:nvPr/>
            </p14:nvContentPartPr>
            <p14:xfrm>
              <a:off x="14301480" y="1493668"/>
              <a:ext cx="646920" cy="423720"/>
            </p14:xfrm>
          </p:contentPart>
        </mc:Choice>
        <mc:Fallback xmlns="">
          <p:pic>
            <p:nvPicPr>
              <p:cNvPr id="174" name="잉크 173">
                <a:extLst>
                  <a:ext uri="{FF2B5EF4-FFF2-40B4-BE49-F238E27FC236}">
                    <a16:creationId xmlns:a16="http://schemas.microsoft.com/office/drawing/2014/main" id="{D63DDB96-1005-6AB8-20F8-21CEF795F25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4290686" y="1482868"/>
                <a:ext cx="668148" cy="44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89" name="잉크 188">
                <a:extLst>
                  <a:ext uri="{FF2B5EF4-FFF2-40B4-BE49-F238E27FC236}">
                    <a16:creationId xmlns:a16="http://schemas.microsoft.com/office/drawing/2014/main" id="{D1AD7362-E55C-5D77-46E7-D61F17295B07}"/>
                  </a:ext>
                </a:extLst>
              </p14:cNvPr>
              <p14:cNvContentPartPr/>
              <p14:nvPr/>
            </p14:nvContentPartPr>
            <p14:xfrm>
              <a:off x="15962880" y="2199988"/>
              <a:ext cx="897120" cy="389520"/>
            </p14:xfrm>
          </p:contentPart>
        </mc:Choice>
        <mc:Fallback xmlns="">
          <p:pic>
            <p:nvPicPr>
              <p:cNvPr id="189" name="잉크 188">
                <a:extLst>
                  <a:ext uri="{FF2B5EF4-FFF2-40B4-BE49-F238E27FC236}">
                    <a16:creationId xmlns:a16="http://schemas.microsoft.com/office/drawing/2014/main" id="{D1AD7362-E55C-5D77-46E7-D61F17295B0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15952076" y="2189198"/>
                <a:ext cx="918369" cy="4107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0" name="잉크 189">
                <a:extLst>
                  <a:ext uri="{FF2B5EF4-FFF2-40B4-BE49-F238E27FC236}">
                    <a16:creationId xmlns:a16="http://schemas.microsoft.com/office/drawing/2014/main" id="{BB861E8F-8EAA-83AA-23F8-703CF1797448}"/>
                  </a:ext>
                </a:extLst>
              </p14:cNvPr>
              <p14:cNvContentPartPr/>
              <p14:nvPr/>
            </p14:nvContentPartPr>
            <p14:xfrm>
              <a:off x="15315600" y="1544068"/>
              <a:ext cx="1836720" cy="385560"/>
            </p14:xfrm>
          </p:contentPart>
        </mc:Choice>
        <mc:Fallback xmlns="">
          <p:pic>
            <p:nvPicPr>
              <p:cNvPr id="190" name="잉크 189">
                <a:extLst>
                  <a:ext uri="{FF2B5EF4-FFF2-40B4-BE49-F238E27FC236}">
                    <a16:creationId xmlns:a16="http://schemas.microsoft.com/office/drawing/2014/main" id="{BB861E8F-8EAA-83AA-23F8-703CF1797448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5301203" y="1533268"/>
                <a:ext cx="1861555" cy="41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95" name="잉크 194">
                <a:extLst>
                  <a:ext uri="{FF2B5EF4-FFF2-40B4-BE49-F238E27FC236}">
                    <a16:creationId xmlns:a16="http://schemas.microsoft.com/office/drawing/2014/main" id="{94924813-D0FD-6089-2FE9-50D337DD12A5}"/>
                  </a:ext>
                </a:extLst>
              </p14:cNvPr>
              <p14:cNvContentPartPr/>
              <p14:nvPr/>
            </p14:nvContentPartPr>
            <p14:xfrm>
              <a:off x="16884840" y="1649908"/>
              <a:ext cx="242640" cy="429120"/>
            </p14:xfrm>
          </p:contentPart>
        </mc:Choice>
        <mc:Fallback xmlns="">
          <p:pic>
            <p:nvPicPr>
              <p:cNvPr id="195" name="잉크 194">
                <a:extLst>
                  <a:ext uri="{FF2B5EF4-FFF2-40B4-BE49-F238E27FC236}">
                    <a16:creationId xmlns:a16="http://schemas.microsoft.com/office/drawing/2014/main" id="{94924813-D0FD-6089-2FE9-50D337DD12A5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6870419" y="1635508"/>
                <a:ext cx="271122" cy="45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96" name="잉크 195">
                <a:extLst>
                  <a:ext uri="{FF2B5EF4-FFF2-40B4-BE49-F238E27FC236}">
                    <a16:creationId xmlns:a16="http://schemas.microsoft.com/office/drawing/2014/main" id="{30482C75-69E3-8041-BFB2-A757F5D3D598}"/>
                  </a:ext>
                </a:extLst>
              </p14:cNvPr>
              <p14:cNvContentPartPr/>
              <p14:nvPr/>
            </p14:nvContentPartPr>
            <p14:xfrm>
              <a:off x="16871880" y="1917028"/>
              <a:ext cx="274320" cy="137160"/>
            </p14:xfrm>
          </p:contentPart>
        </mc:Choice>
        <mc:Fallback xmlns="">
          <p:pic>
            <p:nvPicPr>
              <p:cNvPr id="196" name="잉크 195">
                <a:extLst>
                  <a:ext uri="{FF2B5EF4-FFF2-40B4-BE49-F238E27FC236}">
                    <a16:creationId xmlns:a16="http://schemas.microsoft.com/office/drawing/2014/main" id="{30482C75-69E3-8041-BFB2-A757F5D3D59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6857480" y="1902666"/>
                <a:ext cx="302760" cy="1655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97" name="잉크 196">
                <a:extLst>
                  <a:ext uri="{FF2B5EF4-FFF2-40B4-BE49-F238E27FC236}">
                    <a16:creationId xmlns:a16="http://schemas.microsoft.com/office/drawing/2014/main" id="{C663CC07-B3B8-4615-534F-A8258515A2A5}"/>
                  </a:ext>
                </a:extLst>
              </p14:cNvPr>
              <p14:cNvContentPartPr/>
              <p14:nvPr/>
            </p14:nvContentPartPr>
            <p14:xfrm>
              <a:off x="14566260" y="3131669"/>
              <a:ext cx="6480" cy="19080"/>
            </p14:xfrm>
          </p:contentPart>
        </mc:Choice>
        <mc:Fallback xmlns="">
          <p:pic>
            <p:nvPicPr>
              <p:cNvPr id="197" name="잉크 196">
                <a:extLst>
                  <a:ext uri="{FF2B5EF4-FFF2-40B4-BE49-F238E27FC236}">
                    <a16:creationId xmlns:a16="http://schemas.microsoft.com/office/drawing/2014/main" id="{C663CC07-B3B8-4615-534F-A8258515A2A5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4555460" y="3120869"/>
                <a:ext cx="27720" cy="40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13" name="잉크 212">
                <a:extLst>
                  <a:ext uri="{FF2B5EF4-FFF2-40B4-BE49-F238E27FC236}">
                    <a16:creationId xmlns:a16="http://schemas.microsoft.com/office/drawing/2014/main" id="{3D869E42-EDB7-E966-C5BE-DF751969F9A9}"/>
                  </a:ext>
                </a:extLst>
              </p14:cNvPr>
              <p14:cNvContentPartPr/>
              <p14:nvPr/>
            </p14:nvContentPartPr>
            <p14:xfrm>
              <a:off x="14534940" y="2622989"/>
              <a:ext cx="790920" cy="355320"/>
            </p14:xfrm>
          </p:contentPart>
        </mc:Choice>
        <mc:Fallback xmlns="">
          <p:pic>
            <p:nvPicPr>
              <p:cNvPr id="213" name="잉크 212">
                <a:extLst>
                  <a:ext uri="{FF2B5EF4-FFF2-40B4-BE49-F238E27FC236}">
                    <a16:creationId xmlns:a16="http://schemas.microsoft.com/office/drawing/2014/main" id="{3D869E42-EDB7-E966-C5BE-DF751969F9A9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4524140" y="2612189"/>
                <a:ext cx="812160" cy="37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214" name="잉크 213">
                <a:extLst>
                  <a:ext uri="{FF2B5EF4-FFF2-40B4-BE49-F238E27FC236}">
                    <a16:creationId xmlns:a16="http://schemas.microsoft.com/office/drawing/2014/main" id="{29C2DECF-A6F2-2CF2-64F7-28B361805558}"/>
                  </a:ext>
                </a:extLst>
              </p14:cNvPr>
              <p14:cNvContentPartPr/>
              <p14:nvPr/>
            </p14:nvContentPartPr>
            <p14:xfrm>
              <a:off x="13152900" y="2585549"/>
              <a:ext cx="946440" cy="429840"/>
            </p14:xfrm>
          </p:contentPart>
        </mc:Choice>
        <mc:Fallback xmlns="">
          <p:pic>
            <p:nvPicPr>
              <p:cNvPr id="214" name="잉크 213">
                <a:extLst>
                  <a:ext uri="{FF2B5EF4-FFF2-40B4-BE49-F238E27FC236}">
                    <a16:creationId xmlns:a16="http://schemas.microsoft.com/office/drawing/2014/main" id="{29C2DECF-A6F2-2CF2-64F7-28B36180555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3142104" y="2574758"/>
                <a:ext cx="967672" cy="4510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230" name="잉크 229">
                <a:extLst>
                  <a:ext uri="{FF2B5EF4-FFF2-40B4-BE49-F238E27FC236}">
                    <a16:creationId xmlns:a16="http://schemas.microsoft.com/office/drawing/2014/main" id="{5344134A-010A-39F0-46DA-1E127D9BDAD1}"/>
                  </a:ext>
                </a:extLst>
              </p14:cNvPr>
              <p14:cNvContentPartPr/>
              <p14:nvPr/>
            </p14:nvContentPartPr>
            <p14:xfrm>
              <a:off x="17218020" y="2526869"/>
              <a:ext cx="1382400" cy="388800"/>
            </p14:xfrm>
          </p:contentPart>
        </mc:Choice>
        <mc:Fallback xmlns="">
          <p:pic>
            <p:nvPicPr>
              <p:cNvPr id="230" name="잉크 229">
                <a:extLst>
                  <a:ext uri="{FF2B5EF4-FFF2-40B4-BE49-F238E27FC236}">
                    <a16:creationId xmlns:a16="http://schemas.microsoft.com/office/drawing/2014/main" id="{5344134A-010A-39F0-46DA-1E127D9BDAD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7207220" y="2516079"/>
                <a:ext cx="1403640" cy="4100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231" name="잉크 230">
                <a:extLst>
                  <a:ext uri="{FF2B5EF4-FFF2-40B4-BE49-F238E27FC236}">
                    <a16:creationId xmlns:a16="http://schemas.microsoft.com/office/drawing/2014/main" id="{26824AC1-D74D-350C-4126-CA9C21352C98}"/>
                  </a:ext>
                </a:extLst>
              </p14:cNvPr>
              <p14:cNvContentPartPr/>
              <p14:nvPr/>
            </p14:nvContentPartPr>
            <p14:xfrm>
              <a:off x="15730860" y="2600669"/>
              <a:ext cx="1281960" cy="389880"/>
            </p14:xfrm>
          </p:contentPart>
        </mc:Choice>
        <mc:Fallback xmlns="">
          <p:pic>
            <p:nvPicPr>
              <p:cNvPr id="231" name="잉크 230">
                <a:extLst>
                  <a:ext uri="{FF2B5EF4-FFF2-40B4-BE49-F238E27FC236}">
                    <a16:creationId xmlns:a16="http://schemas.microsoft.com/office/drawing/2014/main" id="{26824AC1-D74D-350C-4126-CA9C21352C98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5720060" y="2589859"/>
                <a:ext cx="1303200" cy="411140"/>
              </a:xfrm>
              <a:prstGeom prst="rect">
                <a:avLst/>
              </a:prstGeom>
            </p:spPr>
          </p:pic>
        </mc:Fallback>
      </mc:AlternateContent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B7953C90-31AB-7591-360A-853D51E5B3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6045953"/>
              </p:ext>
            </p:extLst>
          </p:nvPr>
        </p:nvGraphicFramePr>
        <p:xfrm>
          <a:off x="-3359586" y="654591"/>
          <a:ext cx="3136900" cy="1564005"/>
        </p:xfrm>
        <a:graphic>
          <a:graphicData uri="http://schemas.openxmlformats.org/drawingml/2006/table">
            <a:tbl>
              <a:tblPr/>
              <a:tblGrid>
                <a:gridCol w="698500">
                  <a:extLst>
                    <a:ext uri="{9D8B030D-6E8A-4147-A177-3AD203B41FA5}">
                      <a16:colId xmlns:a16="http://schemas.microsoft.com/office/drawing/2014/main" val="3840472240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3366887741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4011158167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516571755"/>
                    </a:ext>
                  </a:extLst>
                </a:gridCol>
              </a:tblGrid>
              <a:tr h="6699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암종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전암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조기 진단율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중기 진단율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국소 진행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말기 진단율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원격 전이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37512037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췌장암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15%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28%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51%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72059990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폐암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23%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21%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52%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99462165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간암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45%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24%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21%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12863763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대장암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34%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37%</a:t>
                      </a:r>
                      <a:endParaRPr lang="ko-KR" altLang="en-US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약 </a:t>
                      </a:r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23%</a:t>
                      </a:r>
                      <a:endParaRPr lang="ko-KR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6236020"/>
                  </a:ext>
                </a:extLst>
              </a:tr>
            </a:tbl>
          </a:graphicData>
        </a:graphic>
      </p:graphicFrame>
      <p:graphicFrame>
        <p:nvGraphicFramePr>
          <p:cNvPr id="3" name="표 2">
            <a:extLst>
              <a:ext uri="{FF2B5EF4-FFF2-40B4-BE49-F238E27FC236}">
                <a16:creationId xmlns:a16="http://schemas.microsoft.com/office/drawing/2014/main" id="{88E31B6D-62F8-6294-65E1-9D0E91A1084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1806082"/>
              </p:ext>
            </p:extLst>
          </p:nvPr>
        </p:nvGraphicFramePr>
        <p:xfrm>
          <a:off x="-4168644" y="2416071"/>
          <a:ext cx="3962400" cy="1564005"/>
        </p:xfrm>
        <a:graphic>
          <a:graphicData uri="http://schemas.openxmlformats.org/drawingml/2006/table">
            <a:tbl>
              <a:tblPr/>
              <a:tblGrid>
                <a:gridCol w="1168400">
                  <a:extLst>
                    <a:ext uri="{9D8B030D-6E8A-4147-A177-3AD203B41FA5}">
                      <a16:colId xmlns:a16="http://schemas.microsoft.com/office/drawing/2014/main" val="2428467029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719337674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3772318083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3379302885"/>
                    </a:ext>
                  </a:extLst>
                </a:gridCol>
                <a:gridCol w="698500">
                  <a:extLst>
                    <a:ext uri="{9D8B030D-6E8A-4147-A177-3AD203B41FA5}">
                      <a16:colId xmlns:a16="http://schemas.microsoft.com/office/drawing/2014/main" val="2469738713"/>
                    </a:ext>
                  </a:extLst>
                </a:gridCol>
              </a:tblGrid>
              <a:tr h="669925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암종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전암단계 진단시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생존율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조기 진단 시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생존율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중기 진단 시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생존율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말기 진단 시 </a:t>
                      </a:r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 생존율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57679245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췌장암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84%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43.60%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16.70%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3.20%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83713556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폐암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98~100%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64.70%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37.10%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9.70%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0404258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간암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71%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37.60%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13.20%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3.50%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6808473"/>
                  </a:ext>
                </a:extLst>
              </a:tr>
              <a:tr h="22352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대장암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99%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91.50%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74.60%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16.20%</a:t>
                      </a:r>
                    </a:p>
                  </a:txBody>
                  <a:tcPr marL="5443" marR="5443" marT="5443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81749781"/>
                  </a:ext>
                </a:extLst>
              </a:tr>
            </a:tbl>
          </a:graphicData>
        </a:graphic>
      </p:graphicFrame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27E52F87-DB49-E526-B0AB-C3B4789825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8570839"/>
              </p:ext>
            </p:extLst>
          </p:nvPr>
        </p:nvGraphicFramePr>
        <p:xfrm>
          <a:off x="566309" y="1174847"/>
          <a:ext cx="9990361" cy="5133098"/>
        </p:xfrm>
        <a:graphic>
          <a:graphicData uri="http://schemas.openxmlformats.org/drawingml/2006/table">
            <a:tbl>
              <a:tblPr/>
              <a:tblGrid>
                <a:gridCol w="2179428">
                  <a:extLst>
                    <a:ext uri="{9D8B030D-6E8A-4147-A177-3AD203B41FA5}">
                      <a16:colId xmlns:a16="http://schemas.microsoft.com/office/drawing/2014/main" val="1712167247"/>
                    </a:ext>
                  </a:extLst>
                </a:gridCol>
                <a:gridCol w="5011087">
                  <a:extLst>
                    <a:ext uri="{9D8B030D-6E8A-4147-A177-3AD203B41FA5}">
                      <a16:colId xmlns:a16="http://schemas.microsoft.com/office/drawing/2014/main" val="4163808513"/>
                    </a:ext>
                  </a:extLst>
                </a:gridCol>
                <a:gridCol w="2799846">
                  <a:extLst>
                    <a:ext uri="{9D8B030D-6E8A-4147-A177-3AD203B41FA5}">
                      <a16:colId xmlns:a16="http://schemas.microsoft.com/office/drawing/2014/main" val="4054638170"/>
                    </a:ext>
                  </a:extLst>
                </a:gridCol>
              </a:tblGrid>
              <a:tr h="557798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지표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C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핵심 수치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C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7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의의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C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467837"/>
                  </a:ext>
                </a:extLst>
              </a:tr>
              <a:tr h="8359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최대 건강 공포 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위</a:t>
                      </a:r>
                      <a:r>
                        <a:rPr lang="en-US" altLang="ko-KR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</a:t>
                      </a:r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암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영국 성인 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2,000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명 중 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66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 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%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가 “다른 어떤 질환보다 암 진단이 가장 </a:t>
                      </a:r>
                      <a:r>
                        <a:rPr lang="ko-KR" altLang="en-US" sz="1600" b="0" i="0" u="sng" strike="noStrike" dirty="0" err="1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두렵다”고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 응답 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(news-medical.net)</a:t>
                      </a:r>
                      <a:endParaRPr lang="ko-KR" altLang="en-US" sz="1600" b="0" i="0" u="sng" strike="noStrike" dirty="0">
                        <a:solidFill>
                          <a:srgbClr val="467886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암 공포는 보편적</a:t>
                      </a:r>
                      <a:r>
                        <a:rPr lang="en-US" altLang="ko-KR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강렬함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5212916"/>
                  </a:ext>
                </a:extLst>
              </a:tr>
              <a:tr h="8359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두려움의 본질</a:t>
                      </a:r>
                      <a:r>
                        <a:rPr lang="en-US" altLang="ko-KR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: ‘</a:t>
                      </a:r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늦은 진단’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같은 조사에서 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70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 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%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가 “너무 늦게 발견될까 </a:t>
                      </a:r>
                      <a:r>
                        <a:rPr lang="ko-KR" altLang="en-US" sz="1600" b="0" i="0" u="sng" strike="noStrike" dirty="0" err="1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봐”를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 가장 큰 걱정으로 꼽음 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(news-medical.net)</a:t>
                      </a:r>
                      <a:endParaRPr lang="ko-KR" altLang="en-US" sz="1600" b="0" i="0" u="sng" strike="noStrike" dirty="0">
                        <a:solidFill>
                          <a:srgbClr val="467886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조기 탐지 욕구의 직접적 근거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42770644"/>
                  </a:ext>
                </a:extLst>
              </a:tr>
              <a:tr h="10338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무료</a:t>
                      </a:r>
                      <a:r>
                        <a:rPr lang="en-US" altLang="ko-KR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 적용 시 </a:t>
                      </a:r>
                      <a:r>
                        <a:rPr lang="en-US" altLang="ko-KR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MCED(</a:t>
                      </a:r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다중암 혈액검사</a:t>
                      </a:r>
                      <a:r>
                        <a:rPr lang="en-US" altLang="ko-KR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 </a:t>
                      </a:r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수용 의향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미국 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45–80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세 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1,043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 중 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75.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</a:rPr>
                        <a:t>2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 </a:t>
                      </a:r>
                      <a:r>
                        <a:rPr lang="en-US" altLang="ko-KR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%</a:t>
                      </a:r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 “검사 받겠다”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6" tooltip="(PDF) Willingness of adults in the United States to have a multicancer detection test"/>
                        </a:rPr>
                        <a:t>비용 장벽만 해소되면 대중적 수요 높음 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6" tooltip="(PDF) Willingness of adults in the United States to have a multicancer detection test"/>
                        </a:rPr>
                        <a:t>(researchgate.net)</a:t>
                      </a:r>
                      <a:endParaRPr lang="ko-KR" altLang="en-US" sz="1600" b="0" i="0" u="sng" strike="noStrike" dirty="0">
                        <a:solidFill>
                          <a:srgbClr val="467886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98925613"/>
                  </a:ext>
                </a:extLst>
              </a:tr>
              <a:tr h="10338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‘주어지면 받겠다’ 의향</a:t>
                      </a:r>
                      <a:r>
                        <a:rPr lang="en-US" altLang="ko-KR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</a:t>
                      </a:r>
                      <a:r>
                        <a:rPr lang="ko-KR" altLang="en-US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英</a:t>
                      </a:r>
                      <a:r>
                        <a:rPr lang="en-US" altLang="ko-KR" sz="1600" b="1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영국 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50–77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세 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958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명 조사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: 93.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8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 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%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가 “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MCED</a:t>
                      </a:r>
                      <a:r>
                        <a:rPr lang="ko-KR" altLang="en-US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혈액 기반 다중 암 조기 발견</a:t>
                      </a:r>
                      <a:r>
                        <a:rPr lang="en-US" altLang="ko-KR" sz="16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ko-KR" altLang="en-US" sz="1600" b="1" i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 fontAlgn="ctr"/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 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검사를 ‘확실히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/</a:t>
                      </a:r>
                      <a:r>
                        <a:rPr lang="ko-KR" altLang="en-US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아마도’ 받겠다” </a:t>
                      </a:r>
                      <a:r>
                        <a:rPr lang="en-US" altLang="ko-KR" sz="1600" b="0" i="0" u="sng" strike="noStrike" dirty="0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7" tooltip="Intention to have blood-based multi-cancer early detection (MCED) screening: a cross-sectional population-based survey in England | British Journal of Cancer"/>
                        </a:rPr>
                        <a:t>(nature.com)</a:t>
                      </a:r>
                      <a:endParaRPr lang="ko-KR" altLang="en-US" sz="1600" b="0" i="0" u="sng" strike="noStrike" dirty="0">
                        <a:solidFill>
                          <a:srgbClr val="467886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7554201"/>
                  </a:ext>
                </a:extLst>
              </a:tr>
              <a:tr h="835900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미래에 가장 바라는 의료 혁신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sng" strike="noStrike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同 영국 조사에서 </a:t>
                      </a:r>
                      <a:r>
                        <a:rPr lang="en-US" altLang="ko-KR" sz="1600" b="0" i="0" u="sng" strike="noStrike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55</a:t>
                      </a:r>
                      <a:r>
                        <a:rPr lang="ko-KR" altLang="en-US" sz="1600" b="0" i="0" u="sng" strike="noStrike">
                          <a:solidFill>
                            <a:srgbClr val="467886"/>
                          </a:solidFill>
                          <a:effectLst/>
                          <a:latin typeface="Cambria Math" panose="02040503050406030204" pitchFamily="18" charset="0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 </a:t>
                      </a:r>
                      <a:r>
                        <a:rPr lang="en-US" altLang="ko-KR" sz="1600" b="0" i="0" u="sng" strike="noStrike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%</a:t>
                      </a:r>
                      <a:r>
                        <a:rPr lang="ko-KR" altLang="en-US" sz="1600" b="0" i="0" u="sng" strike="noStrike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가 “아무도 암으로 죽지 않게 조기 발견</a:t>
                      </a:r>
                      <a:r>
                        <a:rPr lang="en-US" altLang="ko-KR" sz="1600" b="0" i="0" u="sng" strike="noStrike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·</a:t>
                      </a:r>
                      <a:r>
                        <a:rPr lang="ko-KR" altLang="en-US" sz="1600" b="0" i="0" u="sng" strike="noStrike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치료”를 </a:t>
                      </a:r>
                      <a:r>
                        <a:rPr lang="en-US" altLang="ko-KR" sz="1600" b="0" i="0" u="sng" strike="noStrike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1</a:t>
                      </a:r>
                      <a:r>
                        <a:rPr lang="ko-KR" altLang="en-US" sz="1600" b="0" i="0" u="sng" strike="noStrike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순위로 선택 </a:t>
                      </a:r>
                      <a:r>
                        <a:rPr lang="en-US" altLang="ko-KR" sz="1600" b="0" i="0" u="sng" strike="noStrike">
                          <a:solidFill>
                            <a:srgbClr val="467886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  <a:hlinkClick r:id="rId55" tooltip="&#10; Poll: Majority of Brits fear cancer diagnosis more than any other condition&#10;"/>
                        </a:rPr>
                        <a:t>(news-medical.net)</a:t>
                      </a:r>
                      <a:endParaRPr lang="ko-KR" altLang="en-US" sz="1600" b="0" i="0" u="sng" strike="noStrike">
                        <a:solidFill>
                          <a:srgbClr val="467886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　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8492596"/>
                  </a:ext>
                </a:extLst>
              </a:tr>
            </a:tbl>
          </a:graphicData>
        </a:graphic>
      </p:graphicFrame>
      <p:sp>
        <p:nvSpPr>
          <p:cNvPr id="9" name="직사각형 1">
            <a:extLst>
              <a:ext uri="{FF2B5EF4-FFF2-40B4-BE49-F238E27FC236}">
                <a16:creationId xmlns:a16="http://schemas.microsoft.com/office/drawing/2014/main" id="{A20EACE1-2C9E-CECB-E6DE-BB60548D0F50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85971306-5467-7719-60F2-D8383440912F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Solution 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1: </a:t>
            </a:r>
            <a:r>
              <a: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방식과의 비교</a:t>
            </a:r>
            <a:endParaRPr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692619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4534B6B7-E7E8-AC11-CEB0-A0DAF59A4669}"/>
              </a:ext>
            </a:extLst>
          </p:cNvPr>
          <p:cNvSpPr/>
          <p:nvPr/>
        </p:nvSpPr>
        <p:spPr>
          <a:xfrm>
            <a:off x="-555170" y="405406"/>
            <a:ext cx="12253684" cy="6822708"/>
          </a:xfrm>
          <a:prstGeom prst="rect">
            <a:avLst/>
          </a:prstGeom>
          <a:solidFill>
            <a:schemeClr val="bg1">
              <a:lumMod val="95000"/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4" name="차트 3">
            <a:extLst>
              <a:ext uri="{FF2B5EF4-FFF2-40B4-BE49-F238E27FC236}">
                <a16:creationId xmlns:a16="http://schemas.microsoft.com/office/drawing/2014/main" id="{FD07A5E0-1459-4F55-4C17-51A6532942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6145040"/>
              </p:ext>
            </p:extLst>
          </p:nvPr>
        </p:nvGraphicFramePr>
        <p:xfrm>
          <a:off x="381000" y="1578428"/>
          <a:ext cx="6248400" cy="4869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차트 4">
            <a:extLst>
              <a:ext uri="{FF2B5EF4-FFF2-40B4-BE49-F238E27FC236}">
                <a16:creationId xmlns:a16="http://schemas.microsoft.com/office/drawing/2014/main" id="{9774D026-D043-05F7-75A3-6D1C37B949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970102"/>
              </p:ext>
            </p:extLst>
          </p:nvPr>
        </p:nvGraphicFramePr>
        <p:xfrm>
          <a:off x="6912429" y="1578428"/>
          <a:ext cx="4506686" cy="4869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직사각형 1">
            <a:extLst>
              <a:ext uri="{FF2B5EF4-FFF2-40B4-BE49-F238E27FC236}">
                <a16:creationId xmlns:a16="http://schemas.microsoft.com/office/drawing/2014/main" id="{B0D78BFD-9070-5EF2-3689-B3066BF4BD1F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F0903327-A9A5-B946-14C5-4D3D2AE359A2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400" b="1" dirty="0">
                <a:solidFill>
                  <a:schemeClr val="bg1"/>
                </a:solidFill>
                <a:latin typeface="+mn-ea"/>
              </a:rPr>
              <a:t>실현가능성</a:t>
            </a: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(Solution) 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1: </a:t>
            </a:r>
            <a:r>
              <a: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방식과의 비교</a:t>
            </a:r>
            <a:endParaRPr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71423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E3072CBF-02F5-C7DA-DA43-08D69E1D52A2}"/>
              </a:ext>
            </a:extLst>
          </p:cNvPr>
          <p:cNvSpPr/>
          <p:nvPr/>
        </p:nvSpPr>
        <p:spPr>
          <a:xfrm>
            <a:off x="-555170" y="405406"/>
            <a:ext cx="11794504" cy="6822708"/>
          </a:xfrm>
          <a:prstGeom prst="rect">
            <a:avLst/>
          </a:prstGeom>
          <a:solidFill>
            <a:schemeClr val="bg1">
              <a:lumMod val="95000"/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aphicFrame>
        <p:nvGraphicFramePr>
          <p:cNvPr id="6" name="표 5">
            <a:extLst>
              <a:ext uri="{FF2B5EF4-FFF2-40B4-BE49-F238E27FC236}">
                <a16:creationId xmlns:a16="http://schemas.microsoft.com/office/drawing/2014/main" id="{72F0D02D-BCFD-CF39-0E5B-17DAB3B87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430648"/>
              </p:ext>
            </p:extLst>
          </p:nvPr>
        </p:nvGraphicFramePr>
        <p:xfrm>
          <a:off x="462490" y="1226457"/>
          <a:ext cx="10111167" cy="5095506"/>
        </p:xfrm>
        <a:graphic>
          <a:graphicData uri="http://schemas.openxmlformats.org/drawingml/2006/table">
            <a:tbl>
              <a:tblPr/>
              <a:tblGrid>
                <a:gridCol w="2205780">
                  <a:extLst>
                    <a:ext uri="{9D8B030D-6E8A-4147-A177-3AD203B41FA5}">
                      <a16:colId xmlns:a16="http://schemas.microsoft.com/office/drawing/2014/main" val="1430057935"/>
                    </a:ext>
                  </a:extLst>
                </a:gridCol>
                <a:gridCol w="5071685">
                  <a:extLst>
                    <a:ext uri="{9D8B030D-6E8A-4147-A177-3AD203B41FA5}">
                      <a16:colId xmlns:a16="http://schemas.microsoft.com/office/drawing/2014/main" val="1316473180"/>
                    </a:ext>
                  </a:extLst>
                </a:gridCol>
                <a:gridCol w="2833702">
                  <a:extLst>
                    <a:ext uri="{9D8B030D-6E8A-4147-A177-3AD203B41FA5}">
                      <a16:colId xmlns:a16="http://schemas.microsoft.com/office/drawing/2014/main" val="633466274"/>
                    </a:ext>
                  </a:extLst>
                </a:gridCol>
              </a:tblGrid>
              <a:tr h="67617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근거 유형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C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내용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C5C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시사점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7C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1251160"/>
                  </a:ext>
                </a:extLst>
              </a:tr>
              <a:tr h="88403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미국 전국 성인 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1,043</a:t>
                      </a:r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 웹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‑</a:t>
                      </a:r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설문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(2024)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75.2 %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 </a:t>
                      </a:r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무료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/</a:t>
                      </a:r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 적용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이면 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MCED 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검사 의향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하지만 </a:t>
                      </a:r>
                      <a:r>
                        <a:rPr lang="en-US" altLang="ko-K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1,000 </a:t>
                      </a:r>
                      <a:r>
                        <a:rPr lang="ko-KR" altLang="en-US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달러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자부담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시 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16.9 %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 급락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고가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(≥$1,000)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가 수요를 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5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분의 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 축소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2720429"/>
                  </a:ext>
                </a:extLst>
              </a:tr>
              <a:tr h="88403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심층 인터뷰 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27</a:t>
                      </a:r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명 질적 연구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(2024)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참가자 다수가 “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$200(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; 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범위 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$20‑$500)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이면 부담 가능”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“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현재 </a:t>
                      </a:r>
                      <a:r>
                        <a:rPr lang="ko-KR" altLang="en-US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거의 </a:t>
                      </a:r>
                      <a:r>
                        <a:rPr lang="en-US" altLang="ko-KR" sz="1500" b="0" i="1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$1,000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은 장벽” 언급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‘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$200 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선’이 </a:t>
                      </a:r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심리적 수용 가격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으로 반복 등장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53888609"/>
                  </a:ext>
                </a:extLst>
              </a:tr>
              <a:tr h="58907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학술 논평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(2024, </a:t>
                      </a:r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Cambridge Quarterly)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“자동화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대량처리로 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$200‑$500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까지 내려오면 비용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접근성 면에서 ‘비현실적이지 않다’” 분석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공공</a:t>
                      </a:r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 적용 가능선을 </a:t>
                      </a:r>
                      <a:r>
                        <a:rPr lang="en-US" altLang="ko-KR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~$200‑$500</a:t>
                      </a:r>
                      <a:r>
                        <a:rPr lang="ko-KR" alt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로 제시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0245121"/>
                  </a:ext>
                </a:extLst>
              </a:tr>
              <a:tr h="117815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비용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‑</a:t>
                      </a:r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효용 시뮬레이션 모델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(2022, </a:t>
                      </a:r>
                      <a:r>
                        <a:rPr lang="en-US" altLang="ko-KR" sz="1500" b="1" i="1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Cancer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MCED 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비용을 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$200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으로 가정했을 때 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QALY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당 비용효과성 개선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, 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전체 의료비 절감 가능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정책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·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보험 분석에서도 ‘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$200 </a:t>
                      </a:r>
                      <a:r>
                        <a:rPr lang="ko-KR" alt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시나리오’가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</a:t>
                      </a:r>
                      <a:r>
                        <a:rPr lang="ko-KR" alt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기준값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38974823"/>
                  </a:ext>
                </a:extLst>
              </a:tr>
              <a:tr h="884034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선행 대장내시경 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WTP </a:t>
                      </a:r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연구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(Colonoscopy, n = 110)</a:t>
                      </a:r>
                    </a:p>
                  </a:txBody>
                  <a:tcPr marL="5443" marR="5443" marT="5443" marB="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새롭고 덜 불편한 대체검사라면 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WTP </a:t>
                      </a:r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평균 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$263 / </a:t>
                      </a:r>
                      <a:r>
                        <a:rPr lang="ko-KR" alt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중앙값 </a:t>
                      </a:r>
                      <a:r>
                        <a:rPr lang="en-US" altLang="ko-KR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$200</a:t>
                      </a:r>
                      <a:endParaRPr lang="ko-KR" altLang="en-US" sz="15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건강검진류에서 </a:t>
                      </a:r>
                      <a:r>
                        <a:rPr lang="en-US" altLang="ko-KR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$200 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내외가 ‘지불용의 </a:t>
                      </a:r>
                      <a:r>
                        <a:rPr lang="ko-KR" altLang="en-US" sz="15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중앙값’으로</a:t>
                      </a:r>
                      <a:r>
                        <a:rPr lang="ko-KR" alt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 반복 확인</a:t>
                      </a:r>
                    </a:p>
                  </a:txBody>
                  <a:tcPr marL="5443" marR="5443" marT="544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483516"/>
                  </a:ext>
                </a:extLst>
              </a:tr>
            </a:tbl>
          </a:graphicData>
        </a:graphic>
      </p:graphicFrame>
      <p:sp>
        <p:nvSpPr>
          <p:cNvPr id="3" name="직사각형 1">
            <a:extLst>
              <a:ext uri="{FF2B5EF4-FFF2-40B4-BE49-F238E27FC236}">
                <a16:creationId xmlns:a16="http://schemas.microsoft.com/office/drawing/2014/main" id="{FB746D19-6924-2F1F-B170-40D7D4DEE20A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8F031C61-555F-F821-1F2B-74539B013A66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실현가능성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(Solution) 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1: </a:t>
            </a: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방식과의 비교</a:t>
            </a:r>
            <a:endParaRPr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55446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598AE-E749-228F-2364-C4F2AED1C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B27798F2-B6E2-3E43-C5A1-54D75B7ABB07}"/>
              </a:ext>
            </a:extLst>
          </p:cNvPr>
          <p:cNvSpPr/>
          <p:nvPr/>
        </p:nvSpPr>
        <p:spPr>
          <a:xfrm>
            <a:off x="-5043437" y="9145614"/>
            <a:ext cx="5178770" cy="18129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비정상적 유전자 메틸화는 임상단계에서 가장 먼저 일어나 조기진단 가능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1BEF76A-D52A-A492-F3B6-ED9CB2F0F512}"/>
              </a:ext>
            </a:extLst>
          </p:cNvPr>
          <p:cNvSpPr/>
          <p:nvPr/>
        </p:nvSpPr>
        <p:spPr>
          <a:xfrm>
            <a:off x="-3001821" y="769440"/>
            <a:ext cx="2853434" cy="1410286"/>
          </a:xfrm>
          <a:prstGeom prst="rect">
            <a:avLst/>
          </a:prstGeom>
          <a:solidFill>
            <a:srgbClr val="FFFEF8"/>
          </a:solidFill>
          <a:ln>
            <a:solidFill>
              <a:srgbClr val="FFFE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FFFF5-D1D2-F3B5-A991-8EC90B7F40D3}"/>
              </a:ext>
            </a:extLst>
          </p:cNvPr>
          <p:cNvSpPr txBox="1"/>
          <p:nvPr/>
        </p:nvSpPr>
        <p:spPr>
          <a:xfrm>
            <a:off x="-2285011" y="1604580"/>
            <a:ext cx="254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대장암 </a:t>
            </a:r>
            <a:r>
              <a:rPr lang="en-US" altLang="ko-KR" dirty="0"/>
              <a:t>160</a:t>
            </a:r>
            <a:r>
              <a:rPr lang="ko-KR" altLang="en-US" dirty="0"/>
              <a:t>일 일찍 검출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23167F-DDEE-1653-C308-3E397C0630D0}"/>
              </a:ext>
            </a:extLst>
          </p:cNvPr>
          <p:cNvSpPr txBox="1"/>
          <p:nvPr/>
        </p:nvSpPr>
        <p:spPr>
          <a:xfrm>
            <a:off x="-2339439" y="2336506"/>
            <a:ext cx="22642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암발생</a:t>
            </a:r>
            <a:r>
              <a:rPr lang="ko-KR" altLang="en-US" dirty="0"/>
              <a:t> 후에 추적에만 쓰임</a:t>
            </a:r>
            <a:r>
              <a:rPr lang="en-US" altLang="ko-KR" dirty="0"/>
              <a:t>. </a:t>
            </a:r>
            <a:r>
              <a:rPr lang="ko-KR" altLang="en-US" dirty="0"/>
              <a:t>가격이 너무 비싸서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이 암의 발전 전 </a:t>
            </a:r>
            <a:r>
              <a:rPr lang="ko-KR" altLang="en-US" dirty="0" err="1"/>
              <a:t>과정중에</a:t>
            </a:r>
            <a:r>
              <a:rPr lang="ko-KR" altLang="en-US" dirty="0"/>
              <a:t> 치료 후 재발에 주로 쓰이는 것임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 err="1"/>
              <a:t>요때</a:t>
            </a:r>
            <a:r>
              <a:rPr lang="ko-KR" altLang="en-US" dirty="0"/>
              <a:t> 검사를 해서 치료를 하면 얼마나 좋을까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건강검진을 통해서</a:t>
            </a:r>
            <a:endParaRPr lang="en-US" altLang="ko-KR" dirty="0"/>
          </a:p>
          <a:p>
            <a:endParaRPr lang="ko-KR" altLang="en-US" dirty="0"/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DACACD51-2F94-F26B-7A67-1769D470A811}"/>
              </a:ext>
            </a:extLst>
          </p:cNvPr>
          <p:cNvGrpSpPr/>
          <p:nvPr/>
        </p:nvGrpSpPr>
        <p:grpSpPr>
          <a:xfrm>
            <a:off x="1109784" y="7141233"/>
            <a:ext cx="9972431" cy="5860357"/>
            <a:chOff x="0" y="809171"/>
            <a:chExt cx="10416450" cy="6027660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503A9810-83D9-0E68-029B-E4A33EF7B693}"/>
                </a:ext>
              </a:extLst>
            </p:cNvPr>
            <p:cNvGrpSpPr/>
            <p:nvPr/>
          </p:nvGrpSpPr>
          <p:grpSpPr>
            <a:xfrm>
              <a:off x="0" y="1833774"/>
              <a:ext cx="10416450" cy="5003057"/>
              <a:chOff x="762000" y="1451087"/>
              <a:chExt cx="10668000" cy="5305955"/>
            </a:xfrm>
          </p:grpSpPr>
          <p:pic>
            <p:nvPicPr>
              <p:cNvPr id="57" name="Picture 2" descr="지노믹트리] 분기보고서(일반법인)">
                <a:extLst>
                  <a:ext uri="{FF2B5EF4-FFF2-40B4-BE49-F238E27FC236}">
                    <a16:creationId xmlns:a16="http://schemas.microsoft.com/office/drawing/2014/main" id="{6F91C3A9-0452-5605-01BA-E91F232C1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384"/>
              <a:stretch/>
            </p:blipFill>
            <p:spPr bwMode="auto">
              <a:xfrm>
                <a:off x="762000" y="1451087"/>
                <a:ext cx="10668000" cy="5305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그림 2156">
                <a:extLst>
                  <a:ext uri="{FF2B5EF4-FFF2-40B4-BE49-F238E27FC236}">
                    <a16:creationId xmlns:a16="http://schemas.microsoft.com/office/drawing/2014/main" id="{15F045D1-C947-CC3D-F192-34FE1B427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07034" y="3160150"/>
                <a:ext cx="1634811" cy="450331"/>
              </a:xfrm>
              <a:prstGeom prst="flowChartAlternateProcess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59" name="Picture 2" descr="임프리메드코리아 | 암 환자의 맞춤형 치료를 위한 항암제 효능 예측 서비스">
                <a:extLst>
                  <a:ext uri="{FF2B5EF4-FFF2-40B4-BE49-F238E27FC236}">
                    <a16:creationId xmlns:a16="http://schemas.microsoft.com/office/drawing/2014/main" id="{D0338726-0846-E7BC-7F44-E999449E26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667"/>
              <a:stretch/>
            </p:blipFill>
            <p:spPr bwMode="auto">
              <a:xfrm>
                <a:off x="4441845" y="3129143"/>
                <a:ext cx="843912" cy="737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D47058B4-61C5-BDBD-8DB2-906B5144C339}"/>
                </a:ext>
              </a:extLst>
            </p:cNvPr>
            <p:cNvSpPr/>
            <p:nvPr/>
          </p:nvSpPr>
          <p:spPr>
            <a:xfrm>
              <a:off x="697751" y="1291623"/>
              <a:ext cx="4745627" cy="483960"/>
            </a:xfrm>
            <a:prstGeom prst="rect">
              <a:avLst/>
            </a:prstGeom>
            <a:solidFill>
              <a:srgbClr val="F8CB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DD30FF96-C6C8-D8DF-A9CA-D21C6EC3EBBA}"/>
                </a:ext>
              </a:extLst>
            </p:cNvPr>
            <p:cNvSpPr/>
            <p:nvPr/>
          </p:nvSpPr>
          <p:spPr>
            <a:xfrm>
              <a:off x="5443379" y="1291623"/>
              <a:ext cx="4889296" cy="483960"/>
            </a:xfrm>
            <a:prstGeom prst="rect">
              <a:avLst/>
            </a:prstGeom>
            <a:solidFill>
              <a:srgbClr val="EA5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C13D8B-31CA-BE79-4C1B-02B316EE9D11}"/>
                </a:ext>
              </a:extLst>
            </p:cNvPr>
            <p:cNvSpPr txBox="1"/>
            <p:nvPr/>
          </p:nvSpPr>
          <p:spPr>
            <a:xfrm>
              <a:off x="1284848" y="1365562"/>
              <a:ext cx="4326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>
                  <a:solidFill>
                    <a:srgbClr val="E70B14"/>
                  </a:solidFill>
                </a:rPr>
                <a:t>무증상 일반인 대상</a:t>
              </a:r>
              <a:r>
                <a:rPr lang="en-US" altLang="ko-KR" sz="1600" b="1" dirty="0">
                  <a:solidFill>
                    <a:srgbClr val="E70B14"/>
                  </a:solidFill>
                </a:rPr>
                <a:t>(~99% in Population</a:t>
              </a:r>
              <a:endParaRPr lang="ko-KR" altLang="en-US" sz="1600" b="1" dirty="0">
                <a:solidFill>
                  <a:srgbClr val="E70B14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FBB1C03-5B4B-484C-663E-ABB368A88A4B}"/>
                </a:ext>
              </a:extLst>
            </p:cNvPr>
            <p:cNvSpPr txBox="1"/>
            <p:nvPr/>
          </p:nvSpPr>
          <p:spPr>
            <a:xfrm>
              <a:off x="6064666" y="1365562"/>
              <a:ext cx="4326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err="1">
                  <a:solidFill>
                    <a:schemeClr val="bg1"/>
                  </a:solidFill>
                </a:rPr>
                <a:t>확진된</a:t>
              </a:r>
              <a:r>
                <a:rPr lang="ko-KR" altLang="en-US" sz="1600" b="1" dirty="0">
                  <a:solidFill>
                    <a:schemeClr val="bg1"/>
                  </a:solidFill>
                </a:rPr>
                <a:t> 암환자 대상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(~1% in Population)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46" name="Picture 2" descr="지노믹트리] 분기보고서(일반법인)">
              <a:extLst>
                <a:ext uri="{FF2B5EF4-FFF2-40B4-BE49-F238E27FC236}">
                  <a16:creationId xmlns:a16="http://schemas.microsoft.com/office/drawing/2014/main" id="{83D17A39-D1D3-B372-6B3B-8B23CD72C0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84" r="93999"/>
            <a:stretch/>
          </p:blipFill>
          <p:spPr bwMode="auto">
            <a:xfrm>
              <a:off x="116381" y="2505721"/>
              <a:ext cx="451264" cy="3611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C1B93566-2D21-5C6A-2805-DD7A452DAFB7}"/>
                </a:ext>
              </a:extLst>
            </p:cNvPr>
            <p:cNvSpPr/>
            <p:nvPr/>
          </p:nvSpPr>
          <p:spPr>
            <a:xfrm>
              <a:off x="451168" y="2797629"/>
              <a:ext cx="179614" cy="3918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30E7224A-6211-1CD2-2D31-30D75EB1E561}"/>
                </a:ext>
              </a:extLst>
            </p:cNvPr>
            <p:cNvCxnSpPr/>
            <p:nvPr/>
          </p:nvCxnSpPr>
          <p:spPr>
            <a:xfrm flipV="1">
              <a:off x="701380" y="809171"/>
              <a:ext cx="0" cy="1024603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7263C3E1-8F3B-01A1-9885-8774966CA9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8865" y="809171"/>
              <a:ext cx="0" cy="1204217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112FF80A-CDD0-402D-7FF3-BEBD864073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3377" y="1775583"/>
              <a:ext cx="0" cy="58191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D56D83AE-BFD9-D96C-46CE-16A21AB94A19}"/>
                </a:ext>
              </a:extLst>
            </p:cNvPr>
            <p:cNvSpPr/>
            <p:nvPr/>
          </p:nvSpPr>
          <p:spPr>
            <a:xfrm>
              <a:off x="2442542" y="6479361"/>
              <a:ext cx="1633415" cy="304800"/>
            </a:xfrm>
            <a:prstGeom prst="rect">
              <a:avLst/>
            </a:prstGeom>
            <a:solidFill>
              <a:srgbClr val="3D96B8"/>
            </a:solidFill>
            <a:ln>
              <a:solidFill>
                <a:srgbClr val="3F95B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0FC14C7-D49A-C508-31DB-C3AEAC5FC1B0}"/>
                </a:ext>
              </a:extLst>
            </p:cNvPr>
            <p:cNvSpPr txBox="1"/>
            <p:nvPr/>
          </p:nvSpPr>
          <p:spPr>
            <a:xfrm>
              <a:off x="2337554" y="644769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체액</a:t>
              </a:r>
              <a:r>
                <a:rPr lang="en-US" altLang="ko-KR" sz="1600" dirty="0">
                  <a:solidFill>
                    <a:schemeClr val="bg1"/>
                  </a:solidFill>
                </a:rPr>
                <a:t>(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액체생검</a:t>
              </a:r>
              <a:r>
                <a:rPr lang="en-US" altLang="ko-KR" sz="1600" dirty="0">
                  <a:solidFill>
                    <a:schemeClr val="bg1"/>
                  </a:solidFill>
                </a:rPr>
                <a:t>)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FBF2B21E-F460-D4F7-294B-B05E98FE5705}"/>
                </a:ext>
              </a:extLst>
            </p:cNvPr>
            <p:cNvSpPr/>
            <p:nvPr/>
          </p:nvSpPr>
          <p:spPr>
            <a:xfrm>
              <a:off x="5769158" y="6477276"/>
              <a:ext cx="1633415" cy="304800"/>
            </a:xfrm>
            <a:prstGeom prst="rect">
              <a:avLst/>
            </a:prstGeom>
            <a:solidFill>
              <a:srgbClr val="8FAB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6DF6017-2451-9906-F779-7117DD6491C6}"/>
                </a:ext>
              </a:extLst>
            </p:cNvPr>
            <p:cNvSpPr txBox="1"/>
            <p:nvPr/>
          </p:nvSpPr>
          <p:spPr>
            <a:xfrm>
              <a:off x="5917495" y="644769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조직</a:t>
              </a:r>
              <a:r>
                <a:rPr lang="en-US" altLang="ko-KR" sz="1600" dirty="0">
                  <a:solidFill>
                    <a:schemeClr val="bg1"/>
                  </a:solidFill>
                </a:rPr>
                <a:t>/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생검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53FEF0BA-7A0D-B7A7-0356-3F65D24DE63A}"/>
                </a:ext>
              </a:extLst>
            </p:cNvPr>
            <p:cNvSpPr/>
            <p:nvPr/>
          </p:nvSpPr>
          <p:spPr>
            <a:xfrm>
              <a:off x="8197792" y="6479361"/>
              <a:ext cx="1633415" cy="304800"/>
            </a:xfrm>
            <a:prstGeom prst="rect">
              <a:avLst/>
            </a:prstGeom>
            <a:solidFill>
              <a:srgbClr val="9D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5A37784-3A55-6023-A822-008AECC62B8A}"/>
                </a:ext>
              </a:extLst>
            </p:cNvPr>
            <p:cNvSpPr txBox="1"/>
            <p:nvPr/>
          </p:nvSpPr>
          <p:spPr>
            <a:xfrm>
              <a:off x="8197792" y="644352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체액</a:t>
              </a:r>
              <a:r>
                <a:rPr lang="en-US" altLang="ko-KR" sz="1600" dirty="0">
                  <a:solidFill>
                    <a:schemeClr val="bg1"/>
                  </a:solidFill>
                </a:rPr>
                <a:t>(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액체생검</a:t>
              </a:r>
              <a:r>
                <a:rPr lang="en-US" altLang="ko-KR" sz="1600" dirty="0">
                  <a:solidFill>
                    <a:schemeClr val="bg1"/>
                  </a:solidFill>
                </a:rPr>
                <a:t>)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2063" name="직사각형 2062">
            <a:extLst>
              <a:ext uri="{FF2B5EF4-FFF2-40B4-BE49-F238E27FC236}">
                <a16:creationId xmlns:a16="http://schemas.microsoft.com/office/drawing/2014/main" id="{DE6A7B74-8274-6427-72F2-096A24F80F99}"/>
              </a:ext>
            </a:extLst>
          </p:cNvPr>
          <p:cNvSpPr/>
          <p:nvPr/>
        </p:nvSpPr>
        <p:spPr>
          <a:xfrm>
            <a:off x="4539527" y="820276"/>
            <a:ext cx="3907970" cy="5162310"/>
          </a:xfrm>
          <a:prstGeom prst="rect">
            <a:avLst/>
          </a:prstGeom>
          <a:solidFill>
            <a:srgbClr val="F8CBAC">
              <a:alpha val="21961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8" name="TextBox 2067">
            <a:extLst>
              <a:ext uri="{FF2B5EF4-FFF2-40B4-BE49-F238E27FC236}">
                <a16:creationId xmlns:a16="http://schemas.microsoft.com/office/drawing/2014/main" id="{B72F2EDB-DC54-3957-4963-DC1D3966C18C}"/>
              </a:ext>
            </a:extLst>
          </p:cNvPr>
          <p:cNvSpPr txBox="1"/>
          <p:nvPr/>
        </p:nvSpPr>
        <p:spPr>
          <a:xfrm>
            <a:off x="10418952" y="2614760"/>
            <a:ext cx="3032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모니터링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0D95F98-6660-414C-F837-AD9473644FA7}"/>
              </a:ext>
            </a:extLst>
          </p:cNvPr>
          <p:cNvSpPr/>
          <p:nvPr/>
        </p:nvSpPr>
        <p:spPr>
          <a:xfrm>
            <a:off x="12387482" y="1388591"/>
            <a:ext cx="3827003" cy="41591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/>
              <a:t>우리기술이</a:t>
            </a:r>
            <a:r>
              <a:rPr lang="ko-KR" altLang="en-US" dirty="0"/>
              <a:t> 더 저렴하고</a:t>
            </a:r>
            <a:r>
              <a:rPr lang="en-US" altLang="ko-KR" dirty="0"/>
              <a:t>, </a:t>
            </a:r>
            <a:r>
              <a:rPr lang="ko-KR" altLang="en-US" dirty="0"/>
              <a:t>빠르고 </a:t>
            </a:r>
            <a:endParaRPr lang="en-US" altLang="ko-KR" dirty="0"/>
          </a:p>
          <a:p>
            <a:r>
              <a:rPr lang="ko-KR" altLang="en-US" dirty="0"/>
              <a:t>오류가능성도 적고 </a:t>
            </a:r>
            <a:r>
              <a:rPr lang="en-US" altLang="ko-KR" dirty="0"/>
              <a:t>32</a:t>
            </a:r>
            <a:r>
              <a:rPr lang="ko-KR" altLang="en-US" dirty="0"/>
              <a:t>배 더 많이 </a:t>
            </a:r>
            <a:r>
              <a:rPr lang="ko-KR" altLang="en-US" dirty="0" err="1"/>
              <a:t>할수</a:t>
            </a:r>
            <a:r>
              <a:rPr lang="ko-KR" altLang="en-US" dirty="0"/>
              <a:t> 있는데</a:t>
            </a:r>
            <a:r>
              <a:rPr lang="en-US" altLang="ko-KR" dirty="0"/>
              <a:t>, </a:t>
            </a:r>
            <a:r>
              <a:rPr lang="ko-KR" altLang="en-US" dirty="0"/>
              <a:t>한번에 </a:t>
            </a:r>
            <a:r>
              <a:rPr lang="ko-KR" altLang="en-US" dirty="0" err="1"/>
              <a:t>할수</a:t>
            </a:r>
            <a:r>
              <a:rPr lang="ko-KR" altLang="en-US" dirty="0"/>
              <a:t> </a:t>
            </a:r>
            <a:r>
              <a:rPr lang="ko-KR" altLang="en-US" dirty="0" err="1"/>
              <a:t>있는양을</a:t>
            </a:r>
            <a:r>
              <a:rPr lang="ko-KR" altLang="en-US" dirty="0"/>
              <a:t> 더 쉽게 </a:t>
            </a:r>
            <a:r>
              <a:rPr lang="ko-KR" altLang="en-US" dirty="0" err="1"/>
              <a:t>늘릴수</a:t>
            </a:r>
            <a:r>
              <a:rPr lang="ko-KR" altLang="en-US" dirty="0"/>
              <a:t> 있음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가격이 건강검진 수준으로 </a:t>
            </a:r>
            <a:r>
              <a:rPr lang="ko-KR" altLang="en-US" dirty="0" err="1"/>
              <a:t>낮아질수</a:t>
            </a:r>
            <a:r>
              <a:rPr lang="ko-KR" altLang="en-US" dirty="0"/>
              <a:t> 있다면 무증상 일반인 대상으로 사용가능 </a:t>
            </a:r>
          </a:p>
          <a:p>
            <a:pPr algn="ctr"/>
            <a:endParaRPr lang="ko-KR" altLang="en-US" dirty="0"/>
          </a:p>
        </p:txBody>
      </p:sp>
      <p:sp>
        <p:nvSpPr>
          <p:cNvPr id="13" name="직사각형 1">
            <a:extLst>
              <a:ext uri="{FF2B5EF4-FFF2-40B4-BE49-F238E27FC236}">
                <a16:creationId xmlns:a16="http://schemas.microsoft.com/office/drawing/2014/main" id="{5553C1D4-D186-114F-B69F-859422E45B3C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2987C547-8049-928F-6BBD-A7B8C555FCCF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Solution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솔루션 </a:t>
            </a:r>
            <a:r>
              <a:rPr lang="en-US" altLang="ko-KR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 : </a:t>
            </a:r>
            <a:r>
              <a:rPr lang="ko-KR" altLang="en-US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r>
              <a:rPr lang="en-US" altLang="ko-KR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pdPCR</a:t>
            </a: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184B2C8D-AFB8-226A-07A9-614FEBA99687}"/>
              </a:ext>
            </a:extLst>
          </p:cNvPr>
          <p:cNvGrpSpPr/>
          <p:nvPr/>
        </p:nvGrpSpPr>
        <p:grpSpPr>
          <a:xfrm>
            <a:off x="4049460" y="977424"/>
            <a:ext cx="8290953" cy="5863698"/>
            <a:chOff x="4049460" y="977424"/>
            <a:chExt cx="8290953" cy="5863698"/>
          </a:xfrm>
        </p:grpSpPr>
        <p:grpSp>
          <p:nvGrpSpPr>
            <p:cNvPr id="2058" name="그룹 2057">
              <a:extLst>
                <a:ext uri="{FF2B5EF4-FFF2-40B4-BE49-F238E27FC236}">
                  <a16:creationId xmlns:a16="http://schemas.microsoft.com/office/drawing/2014/main" id="{6F676D11-3DF8-80C6-F058-DBEE0D350751}"/>
                </a:ext>
              </a:extLst>
            </p:cNvPr>
            <p:cNvGrpSpPr/>
            <p:nvPr/>
          </p:nvGrpSpPr>
          <p:grpSpPr>
            <a:xfrm>
              <a:off x="4049460" y="977424"/>
              <a:ext cx="8290953" cy="5863698"/>
              <a:chOff x="3853335" y="727567"/>
              <a:chExt cx="8290953" cy="5863698"/>
            </a:xfrm>
          </p:grpSpPr>
          <p:pic>
            <p:nvPicPr>
              <p:cNvPr id="2055" name="그림 2054" descr="스크린샷, 라인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CE540B32-6D18-470E-9200-C06142AAC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3335" y="727567"/>
                <a:ext cx="8290953" cy="5863698"/>
              </a:xfrm>
              <a:prstGeom prst="rect">
                <a:avLst/>
              </a:prstGeom>
            </p:spPr>
          </p:pic>
          <p:pic>
            <p:nvPicPr>
              <p:cNvPr id="2049" name="그림 2048" descr="어둠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787DAEB4-9F92-53D7-4422-A16666DA1B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81" t="29631" r="18466" b="54427"/>
              <a:stretch/>
            </p:blipFill>
            <p:spPr>
              <a:xfrm>
                <a:off x="7148202" y="4611281"/>
                <a:ext cx="775954" cy="756085"/>
              </a:xfrm>
              <a:prstGeom prst="rect">
                <a:avLst/>
              </a:prstGeom>
            </p:spPr>
          </p:pic>
          <p:pic>
            <p:nvPicPr>
              <p:cNvPr id="63" name="그림 62" descr="어둠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28768438-6A2B-F039-FDA0-AD250D4327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0" t="21240" r="69278" b="48635"/>
              <a:stretch/>
            </p:blipFill>
            <p:spPr>
              <a:xfrm>
                <a:off x="7730186" y="2830347"/>
                <a:ext cx="1395359" cy="1156067"/>
              </a:xfrm>
              <a:prstGeom prst="rect">
                <a:avLst/>
              </a:prstGeom>
            </p:spPr>
          </p:pic>
          <p:sp>
            <p:nvSpPr>
              <p:cNvPr id="36" name="사각형: 둥근 모서리 35">
                <a:extLst>
                  <a:ext uri="{FF2B5EF4-FFF2-40B4-BE49-F238E27FC236}">
                    <a16:creationId xmlns:a16="http://schemas.microsoft.com/office/drawing/2014/main" id="{B8A9F512-46B5-01AA-8206-5C91813CB300}"/>
                  </a:ext>
                </a:extLst>
              </p:cNvPr>
              <p:cNvSpPr/>
              <p:nvPr/>
            </p:nvSpPr>
            <p:spPr>
              <a:xfrm>
                <a:off x="4348844" y="5749421"/>
                <a:ext cx="3907970" cy="355656"/>
              </a:xfrm>
              <a:prstGeom prst="roundRect">
                <a:avLst/>
              </a:prstGeom>
              <a:solidFill>
                <a:srgbClr val="3F95B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/>
                  <a:t>체액</a:t>
                </a:r>
                <a:r>
                  <a:rPr lang="en-US" altLang="ko-KR" dirty="0"/>
                  <a:t>(</a:t>
                </a:r>
                <a:r>
                  <a:rPr lang="ko-KR" altLang="en-US" dirty="0" err="1"/>
                  <a:t>액체생검</a:t>
                </a:r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  <p:sp>
            <p:nvSpPr>
              <p:cNvPr id="37" name="사각형: 둥근 모서리 36">
                <a:extLst>
                  <a:ext uri="{FF2B5EF4-FFF2-40B4-BE49-F238E27FC236}">
                    <a16:creationId xmlns:a16="http://schemas.microsoft.com/office/drawing/2014/main" id="{389E049B-9E96-D032-B8D6-552479F5E1DA}"/>
                  </a:ext>
                </a:extLst>
              </p:cNvPr>
              <p:cNvSpPr/>
              <p:nvPr/>
            </p:nvSpPr>
            <p:spPr>
              <a:xfrm>
                <a:off x="8262257" y="5743464"/>
                <a:ext cx="1726576" cy="355656"/>
              </a:xfrm>
              <a:prstGeom prst="roundRect">
                <a:avLst/>
              </a:prstGeom>
              <a:solidFill>
                <a:srgbClr val="8FAA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err="1"/>
                  <a:t>조직생검</a:t>
                </a:r>
                <a:endParaRPr lang="ko-KR" altLang="en-US" dirty="0"/>
              </a:p>
            </p:txBody>
          </p:sp>
          <p:sp>
            <p:nvSpPr>
              <p:cNvPr id="38" name="사각형: 둥근 모서리 37">
                <a:extLst>
                  <a:ext uri="{FF2B5EF4-FFF2-40B4-BE49-F238E27FC236}">
                    <a16:creationId xmlns:a16="http://schemas.microsoft.com/office/drawing/2014/main" id="{8C2B6AF7-C319-F570-5360-093C3BCB50BB}"/>
                  </a:ext>
                </a:extLst>
              </p:cNvPr>
              <p:cNvSpPr/>
              <p:nvPr/>
            </p:nvSpPr>
            <p:spPr>
              <a:xfrm>
                <a:off x="9988833" y="5745491"/>
                <a:ext cx="1501038" cy="355656"/>
              </a:xfrm>
              <a:prstGeom prst="roundRect">
                <a:avLst/>
              </a:prstGeom>
              <a:solidFill>
                <a:srgbClr val="9DC3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/>
                  <a:t>체액</a:t>
                </a:r>
                <a:r>
                  <a:rPr lang="en-US" altLang="ko-KR" dirty="0"/>
                  <a:t>(</a:t>
                </a:r>
                <a:r>
                  <a:rPr lang="ko-KR" altLang="en-US" dirty="0" err="1"/>
                  <a:t>액체생검</a:t>
                </a:r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  <p:sp>
            <p:nvSpPr>
              <p:cNvPr id="60" name="직사각형 59">
                <a:extLst>
                  <a:ext uri="{FF2B5EF4-FFF2-40B4-BE49-F238E27FC236}">
                    <a16:creationId xmlns:a16="http://schemas.microsoft.com/office/drawing/2014/main" id="{7E2E9736-351A-50AE-AC9B-48F31764122A}"/>
                  </a:ext>
                </a:extLst>
              </p:cNvPr>
              <p:cNvSpPr/>
              <p:nvPr/>
            </p:nvSpPr>
            <p:spPr>
              <a:xfrm>
                <a:off x="4348844" y="1934458"/>
                <a:ext cx="3907970" cy="454894"/>
              </a:xfrm>
              <a:prstGeom prst="rect">
                <a:avLst/>
              </a:prstGeom>
              <a:solidFill>
                <a:srgbClr val="F8CB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/>
                  <a:t>무증상 일반인 대상</a:t>
                </a:r>
                <a:r>
                  <a:rPr lang="en-US" altLang="ko-KR" dirty="0"/>
                  <a:t>(~99 in Population)</a:t>
                </a:r>
                <a:endParaRPr lang="ko-KR" altLang="en-US" dirty="0"/>
              </a:p>
            </p:txBody>
          </p:sp>
          <p:pic>
            <p:nvPicPr>
              <p:cNvPr id="2048" name="그림 2047" descr="어둠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6BFF6BE0-25AC-63AA-88C1-F9DCBFE6F2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91" t="39948" r="42473" b="37995"/>
              <a:stretch/>
            </p:blipFill>
            <p:spPr>
              <a:xfrm>
                <a:off x="10464976" y="3218325"/>
                <a:ext cx="861610" cy="1020435"/>
              </a:xfrm>
              <a:prstGeom prst="rect">
                <a:avLst/>
              </a:prstGeom>
            </p:spPr>
          </p:pic>
          <p:pic>
            <p:nvPicPr>
              <p:cNvPr id="2057" name="그림 2056" descr="어둠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14F5EAA9-BF26-56D5-A6F0-E93624F5CE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788" t="64302" r="21726" b="25204"/>
              <a:stretch/>
            </p:blipFill>
            <p:spPr>
              <a:xfrm>
                <a:off x="4302736" y="4902209"/>
                <a:ext cx="775954" cy="671744"/>
              </a:xfrm>
              <a:prstGeom prst="rect">
                <a:avLst/>
              </a:prstGeom>
            </p:spPr>
          </p:pic>
          <p:sp>
            <p:nvSpPr>
              <p:cNvPr id="61" name="직사각형 60">
                <a:extLst>
                  <a:ext uri="{FF2B5EF4-FFF2-40B4-BE49-F238E27FC236}">
                    <a16:creationId xmlns:a16="http://schemas.microsoft.com/office/drawing/2014/main" id="{089E86F8-DA13-BFDC-E416-DDEB90DC699D}"/>
                  </a:ext>
                </a:extLst>
              </p:cNvPr>
              <p:cNvSpPr/>
              <p:nvPr/>
            </p:nvSpPr>
            <p:spPr>
              <a:xfrm>
                <a:off x="8262256" y="1934458"/>
                <a:ext cx="3227615" cy="454894"/>
              </a:xfrm>
              <a:prstGeom prst="rect">
                <a:avLst/>
              </a:prstGeom>
              <a:solidFill>
                <a:srgbClr val="EA5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err="1"/>
                  <a:t>확진된</a:t>
                </a:r>
                <a:r>
                  <a:rPr lang="ko-KR" altLang="en-US" dirty="0"/>
                  <a:t> 암환자 대상</a:t>
                </a:r>
                <a:r>
                  <a:rPr lang="en-US" altLang="ko-KR" dirty="0"/>
                  <a:t>(~1%)</a:t>
                </a:r>
                <a:endParaRPr lang="ko-KR" altLang="en-US" dirty="0"/>
              </a:p>
            </p:txBody>
          </p:sp>
        </p:grpSp>
        <p:sp>
          <p:nvSpPr>
            <p:cNvPr id="2066" name="TextBox 2065">
              <a:extLst>
                <a:ext uri="{FF2B5EF4-FFF2-40B4-BE49-F238E27FC236}">
                  <a16:creationId xmlns:a16="http://schemas.microsoft.com/office/drawing/2014/main" id="{11F7D9A2-5EA7-9AAC-EA80-55A7E4AD5685}"/>
                </a:ext>
              </a:extLst>
            </p:cNvPr>
            <p:cNvSpPr txBox="1"/>
            <p:nvPr/>
          </p:nvSpPr>
          <p:spPr>
            <a:xfrm>
              <a:off x="5898470" y="2629549"/>
              <a:ext cx="3032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암 조기진단</a:t>
              </a:r>
            </a:p>
          </p:txBody>
        </p:sp>
        <p:sp>
          <p:nvSpPr>
            <p:cNvPr id="2067" name="TextBox 2066">
              <a:extLst>
                <a:ext uri="{FF2B5EF4-FFF2-40B4-BE49-F238E27FC236}">
                  <a16:creationId xmlns:a16="http://schemas.microsoft.com/office/drawing/2014/main" id="{CBFD28B0-434A-C2F9-646A-0690C62B028E}"/>
                </a:ext>
              </a:extLst>
            </p:cNvPr>
            <p:cNvSpPr txBox="1"/>
            <p:nvPr/>
          </p:nvSpPr>
          <p:spPr>
            <a:xfrm>
              <a:off x="8808717" y="2616787"/>
              <a:ext cx="30328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동반진단</a:t>
              </a:r>
            </a:p>
          </p:txBody>
        </p:sp>
        <p:pic>
          <p:nvPicPr>
            <p:cNvPr id="8" name="Picture 2" descr="지노믹트리] 분기보고서(일반법인)">
              <a:extLst>
                <a:ext uri="{FF2B5EF4-FFF2-40B4-BE49-F238E27FC236}">
                  <a16:creationId xmlns:a16="http://schemas.microsoft.com/office/drawing/2014/main" id="{F8FA6CD5-92E6-C071-869C-6DA12BD7CFA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36" t="-1340" r="14383" b="90823"/>
            <a:stretch/>
          </p:blipFill>
          <p:spPr bwMode="auto">
            <a:xfrm>
              <a:off x="8489992" y="1559448"/>
              <a:ext cx="3032719" cy="555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4A09F94-2951-A546-84C3-2D325FA820BC}"/>
                </a:ext>
              </a:extLst>
            </p:cNvPr>
            <p:cNvSpPr txBox="1"/>
            <p:nvPr/>
          </p:nvSpPr>
          <p:spPr>
            <a:xfrm>
              <a:off x="5072877" y="1660818"/>
              <a:ext cx="28534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2000" dirty="0">
                  <a:solidFill>
                    <a:srgbClr val="FF0000"/>
                  </a:solidFill>
                </a:rPr>
                <a:t>“</a:t>
              </a:r>
              <a:r>
                <a:rPr lang="ko-KR" altLang="en-US" sz="2000" dirty="0" err="1">
                  <a:solidFill>
                    <a:srgbClr val="FF0000"/>
                  </a:solidFill>
                </a:rPr>
                <a:t>이머징</a:t>
              </a:r>
              <a:r>
                <a:rPr lang="ko-KR" altLang="en-US" sz="2000" dirty="0">
                  <a:solidFill>
                    <a:srgbClr val="FF0000"/>
                  </a:solidFill>
                </a:rPr>
                <a:t> </a:t>
              </a:r>
              <a:r>
                <a:rPr lang="ko-KR" altLang="en-US" sz="2000" dirty="0" err="1">
                  <a:solidFill>
                    <a:srgbClr val="FF0000"/>
                  </a:solidFill>
                </a:rPr>
                <a:t>블럭버스터</a:t>
              </a:r>
              <a:r>
                <a:rPr lang="ko-KR" altLang="en-US" sz="2000" dirty="0">
                  <a:solidFill>
                    <a:srgbClr val="FF0000"/>
                  </a:solidFill>
                </a:rPr>
                <a:t> 시장</a:t>
              </a:r>
              <a:r>
                <a:rPr lang="en-US" altLang="ko-KR" sz="2000" dirty="0">
                  <a:solidFill>
                    <a:srgbClr val="FF0000"/>
                  </a:solidFill>
                </a:rPr>
                <a:t>”</a:t>
              </a:r>
              <a:endParaRPr lang="ko-KR" altLang="en-US" sz="2000" dirty="0">
                <a:solidFill>
                  <a:srgbClr val="FF0000"/>
                </a:solidFill>
              </a:endParaRPr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4E24C3E7-D013-9BEA-01A6-B325B8C61E11}"/>
                </a:ext>
              </a:extLst>
            </p:cNvPr>
            <p:cNvSpPr/>
            <p:nvPr/>
          </p:nvSpPr>
          <p:spPr>
            <a:xfrm>
              <a:off x="10562548" y="4910790"/>
              <a:ext cx="1075312" cy="52997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bg1">
                      <a:lumMod val="85000"/>
                    </a:schemeClr>
                  </a:solidFill>
                </a:rPr>
                <a:t>모니터링</a:t>
              </a:r>
              <a:r>
                <a:rPr lang="en-US" altLang="ko-KR" dirty="0" err="1">
                  <a:solidFill>
                    <a:schemeClr val="tx1"/>
                  </a:solidFill>
                </a:rPr>
                <a:t>abott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16329014-5880-4856-6F16-7BB92DE09CDA}"/>
                </a:ext>
              </a:extLst>
            </p:cNvPr>
            <p:cNvSpPr/>
            <p:nvPr/>
          </p:nvSpPr>
          <p:spPr>
            <a:xfrm>
              <a:off x="8671031" y="4740648"/>
              <a:ext cx="1075312" cy="87657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bg1">
                      <a:lumMod val="85000"/>
                    </a:schemeClr>
                  </a:solidFill>
                </a:rPr>
                <a:t>예후진단</a:t>
              </a:r>
              <a:endParaRPr lang="en-US" altLang="ko-KR" dirty="0">
                <a:solidFill>
                  <a:schemeClr val="bg1">
                    <a:lumMod val="85000"/>
                  </a:schemeClr>
                </a:solidFill>
              </a:endParaRPr>
            </a:p>
            <a:p>
              <a:pPr algn="ctr"/>
              <a:r>
                <a:rPr lang="en-US" altLang="ko-KR" dirty="0" err="1">
                  <a:solidFill>
                    <a:schemeClr val="tx1"/>
                  </a:solidFill>
                </a:rPr>
                <a:t>Enomic</a:t>
              </a:r>
              <a:r>
                <a:rPr lang="en-US" altLang="ko-KR" dirty="0">
                  <a:solidFill>
                    <a:schemeClr val="tx1"/>
                  </a:solidFill>
                </a:rPr>
                <a:t> health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6146" name="Picture 2" descr="생성된 이미지">
            <a:extLst>
              <a:ext uri="{FF2B5EF4-FFF2-40B4-BE49-F238E27FC236}">
                <a16:creationId xmlns:a16="http://schemas.microsoft.com/office/drawing/2014/main" id="{2260E31F-35CE-AC71-C9E5-FCFE912E12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47" y="1232488"/>
            <a:ext cx="2809701" cy="1873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3846149-9612-875C-EC28-9617588AA5D2}"/>
              </a:ext>
            </a:extLst>
          </p:cNvPr>
          <p:cNvSpPr txBox="1"/>
          <p:nvPr/>
        </p:nvSpPr>
        <p:spPr>
          <a:xfrm>
            <a:off x="5497287" y="946072"/>
            <a:ext cx="19594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 err="1"/>
              <a:t>pdPCR</a:t>
            </a:r>
            <a:r>
              <a:rPr lang="ko-KR" altLang="en-US" dirty="0"/>
              <a:t>로 조기진단</a:t>
            </a: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B3A8A113-2B81-9703-1A45-E7674A07A9FE}"/>
              </a:ext>
            </a:extLst>
          </p:cNvPr>
          <p:cNvGrpSpPr/>
          <p:nvPr/>
        </p:nvGrpSpPr>
        <p:grpSpPr>
          <a:xfrm>
            <a:off x="569694" y="3340856"/>
            <a:ext cx="2824595" cy="2919978"/>
            <a:chOff x="740995" y="3428999"/>
            <a:chExt cx="2555579" cy="2686971"/>
          </a:xfrm>
        </p:grpSpPr>
        <p:cxnSp>
          <p:nvCxnSpPr>
            <p:cNvPr id="19" name="직선 연결선 18">
              <a:extLst>
                <a:ext uri="{FF2B5EF4-FFF2-40B4-BE49-F238E27FC236}">
                  <a16:creationId xmlns:a16="http://schemas.microsoft.com/office/drawing/2014/main" id="{8104580E-DB82-5DD5-B872-2259399425A0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4205515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B31BE26C-8E12-D29D-14C1-F4F7D94D7714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5169964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BD9429AE-C158-ED0B-78BC-B74A534F2522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6115970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33921347-E314-41AD-F7D3-7BF2DF8E60CE}"/>
                </a:ext>
              </a:extLst>
            </p:cNvPr>
            <p:cNvSpPr/>
            <p:nvPr/>
          </p:nvSpPr>
          <p:spPr>
            <a:xfrm>
              <a:off x="740995" y="3428999"/>
              <a:ext cx="2555579" cy="776514"/>
            </a:xfrm>
            <a:prstGeom prst="rect">
              <a:avLst/>
            </a:prstGeom>
            <a:solidFill>
              <a:srgbClr val="CEEA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 err="1">
                  <a:solidFill>
                    <a:schemeClr val="tx1"/>
                  </a:solidFill>
                </a:rPr>
                <a:t>ddPCR</a:t>
              </a:r>
              <a:r>
                <a:rPr lang="ko-KR" altLang="en-US" dirty="0">
                  <a:solidFill>
                    <a:schemeClr val="tx1"/>
                  </a:solidFill>
                </a:rPr>
                <a:t>대비 동일시간 </a:t>
              </a:r>
              <a:endParaRPr lang="en-US" altLang="ko-KR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36</a:t>
              </a:r>
              <a:r>
                <a:rPr lang="ko-KR" altLang="en-US" dirty="0">
                  <a:solidFill>
                    <a:schemeClr val="tx1"/>
                  </a:solidFill>
                </a:rPr>
                <a:t>배 많은 검사가능</a:t>
              </a: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265BC7EE-7A5C-5D59-2D05-C06FC3311CF4}"/>
                </a:ext>
              </a:extLst>
            </p:cNvPr>
            <p:cNvSpPr/>
            <p:nvPr/>
          </p:nvSpPr>
          <p:spPr>
            <a:xfrm>
              <a:off x="740995" y="4382868"/>
              <a:ext cx="2555579" cy="787094"/>
            </a:xfrm>
            <a:prstGeom prst="rect">
              <a:avLst/>
            </a:prstGeom>
            <a:solidFill>
              <a:srgbClr val="A1D7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1</a:t>
              </a:r>
              <a:r>
                <a:rPr lang="ko-KR" altLang="en-US" dirty="0">
                  <a:solidFill>
                    <a:schemeClr val="tx1"/>
                  </a:solidFill>
                </a:rPr>
                <a:t>회당 비용 건강검진 수준</a:t>
              </a: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FF78DCC8-E088-864D-4347-4EA876C202A8}"/>
                </a:ext>
              </a:extLst>
            </p:cNvPr>
            <p:cNvSpPr/>
            <p:nvPr/>
          </p:nvSpPr>
          <p:spPr>
            <a:xfrm>
              <a:off x="740995" y="5328873"/>
              <a:ext cx="2555579" cy="774570"/>
            </a:xfrm>
            <a:prstGeom prst="rect">
              <a:avLst/>
            </a:prstGeom>
            <a:solidFill>
              <a:srgbClr val="77C5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</a:rPr>
                <a:t>조기진단 시기에 진단 가능</a:t>
              </a:r>
            </a:p>
          </p:txBody>
        </p:sp>
      </p:grp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A2B8B1D0-A303-61FC-084D-3DBFD8B04EA2}"/>
              </a:ext>
            </a:extLst>
          </p:cNvPr>
          <p:cNvCxnSpPr/>
          <p:nvPr/>
        </p:nvCxnSpPr>
        <p:spPr>
          <a:xfrm>
            <a:off x="3884427" y="1604580"/>
            <a:ext cx="0" cy="394319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560715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0B57E165-8D4A-FFD8-7CED-FF55BDA86192}"/>
              </a:ext>
            </a:extLst>
          </p:cNvPr>
          <p:cNvSpPr/>
          <p:nvPr/>
        </p:nvSpPr>
        <p:spPr>
          <a:xfrm>
            <a:off x="-4829222" y="185057"/>
            <a:ext cx="4468091" cy="33805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조기진단을 하면 암에 </a:t>
            </a:r>
            <a:r>
              <a:rPr lang="ko-KR" altLang="en-US" dirty="0" err="1"/>
              <a:t>안걸리겠지만</a:t>
            </a:r>
            <a:r>
              <a:rPr lang="en-US" altLang="ko-KR" dirty="0"/>
              <a:t>,</a:t>
            </a:r>
          </a:p>
          <a:p>
            <a:pPr algn="ctr"/>
            <a:r>
              <a:rPr lang="ko-KR" altLang="en-US" dirty="0"/>
              <a:t>암에 </a:t>
            </a:r>
            <a:r>
              <a:rPr lang="ko-KR" altLang="en-US" dirty="0" err="1"/>
              <a:t>걸린경우</a:t>
            </a:r>
            <a:r>
              <a:rPr lang="ko-KR" altLang="en-US" dirty="0"/>
              <a:t> 가장 좋은 치료약을 </a:t>
            </a:r>
            <a:r>
              <a:rPr lang="ko-KR" altLang="en-US" dirty="0" err="1"/>
              <a:t>찾아야함</a:t>
            </a:r>
            <a:r>
              <a:rPr lang="en-US" altLang="ko-KR" dirty="0"/>
              <a:t>.</a:t>
            </a:r>
          </a:p>
          <a:p>
            <a:pPr algn="ctr"/>
            <a:endParaRPr lang="en-US" altLang="ko-KR" dirty="0"/>
          </a:p>
          <a:p>
            <a:pPr algn="ctr"/>
            <a:r>
              <a:rPr lang="ko-KR" altLang="en-US" dirty="0"/>
              <a:t>암에 </a:t>
            </a:r>
            <a:r>
              <a:rPr lang="ko-KR" altLang="en-US" dirty="0" err="1"/>
              <a:t>걸릴때</a:t>
            </a:r>
            <a:r>
              <a:rPr lang="ko-KR" altLang="en-US" dirty="0"/>
              <a:t> 치료약은 사람마다 </a:t>
            </a:r>
            <a:r>
              <a:rPr lang="ko-KR" altLang="en-US" dirty="0" err="1"/>
              <a:t>맞는게</a:t>
            </a:r>
            <a:r>
              <a:rPr lang="ko-KR" altLang="en-US" dirty="0"/>
              <a:t> 다름</a:t>
            </a:r>
            <a:endParaRPr lang="en-US" altLang="ko-KR" dirty="0"/>
          </a:p>
          <a:p>
            <a:pPr algn="ctr"/>
            <a:r>
              <a:rPr lang="ko-KR" altLang="en-US" dirty="0"/>
              <a:t>치료가 안되는 경우가 많은데 이게 </a:t>
            </a:r>
            <a:r>
              <a:rPr lang="ko-KR" altLang="en-US" dirty="0" err="1"/>
              <a:t>맞는약을</a:t>
            </a:r>
            <a:r>
              <a:rPr lang="ko-KR" altLang="en-US" dirty="0"/>
              <a:t> 쓰면 치료가 됐을 가능성도 많음</a:t>
            </a:r>
            <a:r>
              <a:rPr lang="en-US" altLang="ko-KR" dirty="0"/>
              <a:t>. </a:t>
            </a:r>
          </a:p>
          <a:p>
            <a:pPr algn="ctr"/>
            <a:endParaRPr lang="en-US" altLang="ko-KR" dirty="0"/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B9615DCF-F6B6-79CA-01E3-3F78E8C6CC8D}"/>
              </a:ext>
            </a:extLst>
          </p:cNvPr>
          <p:cNvGrpSpPr/>
          <p:nvPr/>
        </p:nvGrpSpPr>
        <p:grpSpPr>
          <a:xfrm>
            <a:off x="1180200" y="769440"/>
            <a:ext cx="9831599" cy="5692274"/>
            <a:chOff x="1011892" y="751193"/>
            <a:chExt cx="9831599" cy="5692274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80C9DCB-9314-3736-FB60-7F9B083F26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1892" y="751193"/>
              <a:ext cx="9831599" cy="5628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0402749D-43A1-7B89-EB37-956F37287125}"/>
                </a:ext>
              </a:extLst>
            </p:cNvPr>
            <p:cNvSpPr/>
            <p:nvPr/>
          </p:nvSpPr>
          <p:spPr>
            <a:xfrm>
              <a:off x="7340823" y="3847037"/>
              <a:ext cx="3149600" cy="66674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F7E2D3AB-6233-C1BA-37F9-B9CC0111C5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" t="57353" r="87220" b="35581"/>
            <a:stretch>
              <a:fillRect/>
            </a:stretch>
          </p:blipFill>
          <p:spPr bwMode="auto">
            <a:xfrm>
              <a:off x="8846399" y="3854356"/>
              <a:ext cx="616404" cy="3977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CF46553C-E720-F54D-2975-9057D0DB39C4}"/>
                </a:ext>
              </a:extLst>
            </p:cNvPr>
            <p:cNvGrpSpPr/>
            <p:nvPr/>
          </p:nvGrpSpPr>
          <p:grpSpPr>
            <a:xfrm>
              <a:off x="8872929" y="4270823"/>
              <a:ext cx="589874" cy="375558"/>
              <a:chOff x="8760612" y="3842656"/>
              <a:chExt cx="589874" cy="375558"/>
            </a:xfrm>
          </p:grpSpPr>
          <p:pic>
            <p:nvPicPr>
              <p:cNvPr id="10" name="Picture 2">
                <a:extLst>
                  <a:ext uri="{FF2B5EF4-FFF2-40B4-BE49-F238E27FC236}">
                    <a16:creationId xmlns:a16="http://schemas.microsoft.com/office/drawing/2014/main" id="{F03CD347-BC53-8A25-010F-AB185BC2BBE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916" t="57584" r="79175" b="35744"/>
              <a:stretch>
                <a:fillRect/>
              </a:stretch>
            </p:blipFill>
            <p:spPr bwMode="auto">
              <a:xfrm>
                <a:off x="8966200" y="3842657"/>
                <a:ext cx="384286" cy="3755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2">
                <a:extLst>
                  <a:ext uri="{FF2B5EF4-FFF2-40B4-BE49-F238E27FC236}">
                    <a16:creationId xmlns:a16="http://schemas.microsoft.com/office/drawing/2014/main" id="{8CB41C8A-B41F-9F2B-6C81-4290209450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358" t="57584" r="83065" b="35744"/>
              <a:stretch>
                <a:fillRect/>
              </a:stretch>
            </p:blipFill>
            <p:spPr bwMode="auto">
              <a:xfrm>
                <a:off x="8760612" y="3842656"/>
                <a:ext cx="155011" cy="37555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3" name="타원 12">
              <a:extLst>
                <a:ext uri="{FF2B5EF4-FFF2-40B4-BE49-F238E27FC236}">
                  <a16:creationId xmlns:a16="http://schemas.microsoft.com/office/drawing/2014/main" id="{0495751C-5938-5AE6-7636-7112571AA822}"/>
                </a:ext>
              </a:extLst>
            </p:cNvPr>
            <p:cNvSpPr/>
            <p:nvPr/>
          </p:nvSpPr>
          <p:spPr>
            <a:xfrm>
              <a:off x="7580814" y="3947643"/>
              <a:ext cx="598534" cy="585532"/>
            </a:xfrm>
            <a:prstGeom prst="ellipse">
              <a:avLst/>
            </a:prstGeom>
            <a:solidFill>
              <a:srgbClr val="EA5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/>
                <a:t>검사</a:t>
              </a:r>
            </a:p>
          </p:txBody>
        </p:sp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07C4388C-1592-93AB-9069-32F1982F8A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823" t="67138" r="2892"/>
            <a:stretch>
              <a:fillRect/>
            </a:stretch>
          </p:blipFill>
          <p:spPr bwMode="auto">
            <a:xfrm>
              <a:off x="7048721" y="4593770"/>
              <a:ext cx="3441701" cy="18496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직선 화살표 연결선 16">
              <a:extLst>
                <a:ext uri="{FF2B5EF4-FFF2-40B4-BE49-F238E27FC236}">
                  <a16:creationId xmlns:a16="http://schemas.microsoft.com/office/drawing/2014/main" id="{EBEB6D1E-4C91-191D-7095-D449334C0650}"/>
                </a:ext>
              </a:extLst>
            </p:cNvPr>
            <p:cNvCxnSpPr/>
            <p:nvPr/>
          </p:nvCxnSpPr>
          <p:spPr>
            <a:xfrm flipV="1">
              <a:off x="8273143" y="4053114"/>
              <a:ext cx="533400" cy="157114"/>
            </a:xfrm>
            <a:prstGeom prst="straightConnector1">
              <a:avLst/>
            </a:prstGeom>
            <a:ln>
              <a:solidFill>
                <a:srgbClr val="EA5F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직선 화살표 연결선 17">
              <a:extLst>
                <a:ext uri="{FF2B5EF4-FFF2-40B4-BE49-F238E27FC236}">
                  <a16:creationId xmlns:a16="http://schemas.microsoft.com/office/drawing/2014/main" id="{D7BCE3B4-4EE0-B76D-B0C7-99F4C111FB98}"/>
                </a:ext>
              </a:extLst>
            </p:cNvPr>
            <p:cNvCxnSpPr>
              <a:cxnSpLocks/>
            </p:cNvCxnSpPr>
            <p:nvPr/>
          </p:nvCxnSpPr>
          <p:spPr>
            <a:xfrm>
              <a:off x="8273143" y="4316279"/>
              <a:ext cx="533400" cy="185650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>
              <a:extLst>
                <a:ext uri="{FF2B5EF4-FFF2-40B4-BE49-F238E27FC236}">
                  <a16:creationId xmlns:a16="http://schemas.microsoft.com/office/drawing/2014/main" id="{C334D734-522D-0CFB-24DF-66CCD1ADEF51}"/>
                </a:ext>
              </a:extLst>
            </p:cNvPr>
            <p:cNvCxnSpPr/>
            <p:nvPr/>
          </p:nvCxnSpPr>
          <p:spPr>
            <a:xfrm flipH="1">
              <a:off x="8403771" y="4305300"/>
              <a:ext cx="195943" cy="193221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직사각형 1">
            <a:extLst>
              <a:ext uri="{FF2B5EF4-FFF2-40B4-BE49-F238E27FC236}">
                <a16:creationId xmlns:a16="http://schemas.microsoft.com/office/drawing/2014/main" id="{1BE495FB-A807-3871-BF81-E916F85929C2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" name="TextBox 5">
            <a:extLst>
              <a:ext uri="{FF2B5EF4-FFF2-40B4-BE49-F238E27FC236}">
                <a16:creationId xmlns:a16="http://schemas.microsoft.com/office/drawing/2014/main" id="{9C458AFD-6524-1F89-C1F7-807BC3976908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Solution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솔루션 </a:t>
            </a:r>
            <a:r>
              <a:rPr lang="en-US" altLang="ko-KR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 : </a:t>
            </a: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동반진단 활용 </a:t>
            </a:r>
            <a:r>
              <a:rPr lang="en-US" altLang="ko-KR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pdPCR</a:t>
            </a:r>
            <a:endParaRPr lang="ko-KR" altLang="en-US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878B2991-EEE5-8644-C52B-DED23E2056DF}"/>
              </a:ext>
            </a:extLst>
          </p:cNvPr>
          <p:cNvSpPr/>
          <p:nvPr/>
        </p:nvSpPr>
        <p:spPr>
          <a:xfrm>
            <a:off x="6562374" y="-2078278"/>
            <a:ext cx="5521069" cy="18922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페이지 새로</a:t>
            </a:r>
          </a:p>
        </p:txBody>
      </p:sp>
    </p:spTree>
    <p:extLst>
      <p:ext uri="{BB962C8B-B14F-4D97-AF65-F5344CB8AC3E}">
        <p14:creationId xmlns:p14="http://schemas.microsoft.com/office/powerpoint/2010/main" val="555878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D0C50-F7E2-C015-0620-47B56CD63C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직사각형 23">
            <a:extLst>
              <a:ext uri="{FF2B5EF4-FFF2-40B4-BE49-F238E27FC236}">
                <a16:creationId xmlns:a16="http://schemas.microsoft.com/office/drawing/2014/main" id="{F5C7B03D-3761-39C3-6F58-67141D5B539E}"/>
              </a:ext>
            </a:extLst>
          </p:cNvPr>
          <p:cNvSpPr/>
          <p:nvPr/>
        </p:nvSpPr>
        <p:spPr>
          <a:xfrm>
            <a:off x="-5043437" y="9145614"/>
            <a:ext cx="5178770" cy="18129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비정상적 유전자 메틸화는 임상단계에서 가장 먼저 일어나 조기진단 가능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814AF9AD-FE9F-4270-C800-9D4E74544529}"/>
              </a:ext>
            </a:extLst>
          </p:cNvPr>
          <p:cNvSpPr/>
          <p:nvPr/>
        </p:nvSpPr>
        <p:spPr>
          <a:xfrm>
            <a:off x="-3001821" y="769440"/>
            <a:ext cx="2853434" cy="1410286"/>
          </a:xfrm>
          <a:prstGeom prst="rect">
            <a:avLst/>
          </a:prstGeom>
          <a:solidFill>
            <a:srgbClr val="FFFEF8"/>
          </a:solidFill>
          <a:ln>
            <a:solidFill>
              <a:srgbClr val="FFFE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2F2688-1313-34AC-6E45-3D8432DBB2F4}"/>
              </a:ext>
            </a:extLst>
          </p:cNvPr>
          <p:cNvSpPr txBox="1"/>
          <p:nvPr/>
        </p:nvSpPr>
        <p:spPr>
          <a:xfrm>
            <a:off x="-2285011" y="1604580"/>
            <a:ext cx="254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대장암 </a:t>
            </a:r>
            <a:r>
              <a:rPr lang="en-US" altLang="ko-KR" dirty="0"/>
              <a:t>160</a:t>
            </a:r>
            <a:r>
              <a:rPr lang="ko-KR" altLang="en-US" dirty="0"/>
              <a:t>일 일찍 검출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429A28-09F7-DF06-7287-1B0A793FC3B8}"/>
              </a:ext>
            </a:extLst>
          </p:cNvPr>
          <p:cNvSpPr txBox="1"/>
          <p:nvPr/>
        </p:nvSpPr>
        <p:spPr>
          <a:xfrm>
            <a:off x="-2339439" y="2336506"/>
            <a:ext cx="22642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암발생</a:t>
            </a:r>
            <a:r>
              <a:rPr lang="ko-KR" altLang="en-US" dirty="0"/>
              <a:t> 후에 추적에만 쓰임</a:t>
            </a:r>
            <a:r>
              <a:rPr lang="en-US" altLang="ko-KR" dirty="0"/>
              <a:t>. </a:t>
            </a:r>
            <a:r>
              <a:rPr lang="ko-KR" altLang="en-US" dirty="0"/>
              <a:t>가격이 너무 비싸서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이 암의 발전 전 </a:t>
            </a:r>
            <a:r>
              <a:rPr lang="ko-KR" altLang="en-US" dirty="0" err="1"/>
              <a:t>과정중에</a:t>
            </a:r>
            <a:r>
              <a:rPr lang="ko-KR" altLang="en-US" dirty="0"/>
              <a:t> 치료 후 재발에 주로 쓰이는 것임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 err="1"/>
              <a:t>요때</a:t>
            </a:r>
            <a:r>
              <a:rPr lang="ko-KR" altLang="en-US" dirty="0"/>
              <a:t> 검사를 해서 치료를 하면 얼마나 좋을까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건강검진을 통해서</a:t>
            </a:r>
            <a:endParaRPr lang="en-US" altLang="ko-KR" dirty="0"/>
          </a:p>
          <a:p>
            <a:endParaRPr lang="ko-KR" altLang="en-US" dirty="0"/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B4052F90-DFFE-8693-8B56-C0A5B6ADB43C}"/>
              </a:ext>
            </a:extLst>
          </p:cNvPr>
          <p:cNvGrpSpPr/>
          <p:nvPr/>
        </p:nvGrpSpPr>
        <p:grpSpPr>
          <a:xfrm>
            <a:off x="1109784" y="7141233"/>
            <a:ext cx="9972431" cy="5860357"/>
            <a:chOff x="0" y="809171"/>
            <a:chExt cx="10416450" cy="6027660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8FA54886-8AD4-88D5-6764-014148271340}"/>
                </a:ext>
              </a:extLst>
            </p:cNvPr>
            <p:cNvGrpSpPr/>
            <p:nvPr/>
          </p:nvGrpSpPr>
          <p:grpSpPr>
            <a:xfrm>
              <a:off x="0" y="1833774"/>
              <a:ext cx="10416450" cy="5003057"/>
              <a:chOff x="762000" y="1451087"/>
              <a:chExt cx="10668000" cy="5305955"/>
            </a:xfrm>
          </p:grpSpPr>
          <p:pic>
            <p:nvPicPr>
              <p:cNvPr id="57" name="Picture 2" descr="지노믹트리] 분기보고서(일반법인)">
                <a:extLst>
                  <a:ext uri="{FF2B5EF4-FFF2-40B4-BE49-F238E27FC236}">
                    <a16:creationId xmlns:a16="http://schemas.microsoft.com/office/drawing/2014/main" id="{44321AED-2B93-07F7-978F-00E12D6F87A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384"/>
              <a:stretch/>
            </p:blipFill>
            <p:spPr bwMode="auto">
              <a:xfrm>
                <a:off x="762000" y="1451087"/>
                <a:ext cx="10668000" cy="5305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그림 2156">
                <a:extLst>
                  <a:ext uri="{FF2B5EF4-FFF2-40B4-BE49-F238E27FC236}">
                    <a16:creationId xmlns:a16="http://schemas.microsoft.com/office/drawing/2014/main" id="{7C73EF14-BDE6-9815-2EA7-72ED7E841A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07034" y="3160150"/>
                <a:ext cx="1634811" cy="450331"/>
              </a:xfrm>
              <a:prstGeom prst="flowChartAlternateProcess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59" name="Picture 2" descr="임프리메드코리아 | 암 환자의 맞춤형 치료를 위한 항암제 효능 예측 서비스">
                <a:extLst>
                  <a:ext uri="{FF2B5EF4-FFF2-40B4-BE49-F238E27FC236}">
                    <a16:creationId xmlns:a16="http://schemas.microsoft.com/office/drawing/2014/main" id="{307449BA-4046-8DF3-9BC3-A66BC386F5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667"/>
              <a:stretch/>
            </p:blipFill>
            <p:spPr bwMode="auto">
              <a:xfrm>
                <a:off x="4441845" y="3129143"/>
                <a:ext cx="843912" cy="737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D8CE7934-9245-F757-AFFD-E90E9C17DAAE}"/>
                </a:ext>
              </a:extLst>
            </p:cNvPr>
            <p:cNvSpPr/>
            <p:nvPr/>
          </p:nvSpPr>
          <p:spPr>
            <a:xfrm>
              <a:off x="697751" y="1291623"/>
              <a:ext cx="4745627" cy="483960"/>
            </a:xfrm>
            <a:prstGeom prst="rect">
              <a:avLst/>
            </a:prstGeom>
            <a:solidFill>
              <a:srgbClr val="F8CB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5E6A91DA-0323-72FC-F504-964663D3C9E2}"/>
                </a:ext>
              </a:extLst>
            </p:cNvPr>
            <p:cNvSpPr/>
            <p:nvPr/>
          </p:nvSpPr>
          <p:spPr>
            <a:xfrm>
              <a:off x="5443379" y="1291623"/>
              <a:ext cx="4889296" cy="483960"/>
            </a:xfrm>
            <a:prstGeom prst="rect">
              <a:avLst/>
            </a:prstGeom>
            <a:solidFill>
              <a:srgbClr val="EA5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728AD33-E43C-AE6E-46C0-EC7AF2FC649A}"/>
                </a:ext>
              </a:extLst>
            </p:cNvPr>
            <p:cNvSpPr txBox="1"/>
            <p:nvPr/>
          </p:nvSpPr>
          <p:spPr>
            <a:xfrm>
              <a:off x="1284848" y="1365562"/>
              <a:ext cx="4326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>
                  <a:solidFill>
                    <a:srgbClr val="E70B14"/>
                  </a:solidFill>
                </a:rPr>
                <a:t>무증상 일반인 대상</a:t>
              </a:r>
              <a:r>
                <a:rPr lang="en-US" altLang="ko-KR" sz="1600" b="1" dirty="0">
                  <a:solidFill>
                    <a:srgbClr val="E70B14"/>
                  </a:solidFill>
                </a:rPr>
                <a:t>(~99% in Population</a:t>
              </a:r>
              <a:endParaRPr lang="ko-KR" altLang="en-US" sz="1600" b="1" dirty="0">
                <a:solidFill>
                  <a:srgbClr val="E70B14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54721373-4AB1-6989-4A5B-959FC9A58AD3}"/>
                </a:ext>
              </a:extLst>
            </p:cNvPr>
            <p:cNvSpPr txBox="1"/>
            <p:nvPr/>
          </p:nvSpPr>
          <p:spPr>
            <a:xfrm>
              <a:off x="6064666" y="1365562"/>
              <a:ext cx="4326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err="1">
                  <a:solidFill>
                    <a:schemeClr val="bg1"/>
                  </a:solidFill>
                </a:rPr>
                <a:t>확진된</a:t>
              </a:r>
              <a:r>
                <a:rPr lang="ko-KR" altLang="en-US" sz="1600" b="1" dirty="0">
                  <a:solidFill>
                    <a:schemeClr val="bg1"/>
                  </a:solidFill>
                </a:rPr>
                <a:t> 암환자 대상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(~1% in Population)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46" name="Picture 2" descr="지노믹트리] 분기보고서(일반법인)">
              <a:extLst>
                <a:ext uri="{FF2B5EF4-FFF2-40B4-BE49-F238E27FC236}">
                  <a16:creationId xmlns:a16="http://schemas.microsoft.com/office/drawing/2014/main" id="{6329FAC6-9A22-5F3A-B557-6BE81EDCAE2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84" r="93999"/>
            <a:stretch/>
          </p:blipFill>
          <p:spPr bwMode="auto">
            <a:xfrm>
              <a:off x="116381" y="2505721"/>
              <a:ext cx="451264" cy="3611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AD58FD65-3BA3-3327-98D9-E723DA87186C}"/>
                </a:ext>
              </a:extLst>
            </p:cNvPr>
            <p:cNvSpPr/>
            <p:nvPr/>
          </p:nvSpPr>
          <p:spPr>
            <a:xfrm>
              <a:off x="451168" y="2797629"/>
              <a:ext cx="179614" cy="3918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7613A522-961E-4236-7744-F26A1C0EAA49}"/>
                </a:ext>
              </a:extLst>
            </p:cNvPr>
            <p:cNvCxnSpPr/>
            <p:nvPr/>
          </p:nvCxnSpPr>
          <p:spPr>
            <a:xfrm flipV="1">
              <a:off x="701380" y="809171"/>
              <a:ext cx="0" cy="1024603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8183EC96-B7CE-0E99-AF74-BBC7907867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8865" y="809171"/>
              <a:ext cx="0" cy="1204217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083F5C16-51A8-1C0D-FF55-B37000D405B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3377" y="1775583"/>
              <a:ext cx="0" cy="58191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0DA555AE-08AC-F9AF-41B4-4DAEA020AF71}"/>
                </a:ext>
              </a:extLst>
            </p:cNvPr>
            <p:cNvSpPr/>
            <p:nvPr/>
          </p:nvSpPr>
          <p:spPr>
            <a:xfrm>
              <a:off x="2442542" y="6479361"/>
              <a:ext cx="1633415" cy="304800"/>
            </a:xfrm>
            <a:prstGeom prst="rect">
              <a:avLst/>
            </a:prstGeom>
            <a:solidFill>
              <a:srgbClr val="3D96B8"/>
            </a:solidFill>
            <a:ln>
              <a:solidFill>
                <a:srgbClr val="3F95B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3188D56-B9F8-FB72-D078-EEAEA91C8CAA}"/>
                </a:ext>
              </a:extLst>
            </p:cNvPr>
            <p:cNvSpPr txBox="1"/>
            <p:nvPr/>
          </p:nvSpPr>
          <p:spPr>
            <a:xfrm>
              <a:off x="2337554" y="644769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체액</a:t>
              </a:r>
              <a:r>
                <a:rPr lang="en-US" altLang="ko-KR" sz="1600" dirty="0">
                  <a:solidFill>
                    <a:schemeClr val="bg1"/>
                  </a:solidFill>
                </a:rPr>
                <a:t>(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액체생검</a:t>
              </a:r>
              <a:r>
                <a:rPr lang="en-US" altLang="ko-KR" sz="1600" dirty="0">
                  <a:solidFill>
                    <a:schemeClr val="bg1"/>
                  </a:solidFill>
                </a:rPr>
                <a:t>)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744C8F7C-E260-CA07-01C6-2AFE9CC959E2}"/>
                </a:ext>
              </a:extLst>
            </p:cNvPr>
            <p:cNvSpPr/>
            <p:nvPr/>
          </p:nvSpPr>
          <p:spPr>
            <a:xfrm>
              <a:off x="5769158" y="6477276"/>
              <a:ext cx="1633415" cy="304800"/>
            </a:xfrm>
            <a:prstGeom prst="rect">
              <a:avLst/>
            </a:prstGeom>
            <a:solidFill>
              <a:srgbClr val="8FAB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1227A23-0325-0973-9AC3-79EDA4B9CFE9}"/>
                </a:ext>
              </a:extLst>
            </p:cNvPr>
            <p:cNvSpPr txBox="1"/>
            <p:nvPr/>
          </p:nvSpPr>
          <p:spPr>
            <a:xfrm>
              <a:off x="5917495" y="644769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조직</a:t>
              </a:r>
              <a:r>
                <a:rPr lang="en-US" altLang="ko-KR" sz="1600" dirty="0">
                  <a:solidFill>
                    <a:schemeClr val="bg1"/>
                  </a:solidFill>
                </a:rPr>
                <a:t>/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생검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13B20DAB-9977-4AC6-18B9-57BB43EE3CBB}"/>
                </a:ext>
              </a:extLst>
            </p:cNvPr>
            <p:cNvSpPr/>
            <p:nvPr/>
          </p:nvSpPr>
          <p:spPr>
            <a:xfrm>
              <a:off x="8197792" y="6479361"/>
              <a:ext cx="1633415" cy="304800"/>
            </a:xfrm>
            <a:prstGeom prst="rect">
              <a:avLst/>
            </a:prstGeom>
            <a:solidFill>
              <a:srgbClr val="9D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D5E53308-1FA0-D5DD-2A71-F2C786EBAB5C}"/>
                </a:ext>
              </a:extLst>
            </p:cNvPr>
            <p:cNvSpPr txBox="1"/>
            <p:nvPr/>
          </p:nvSpPr>
          <p:spPr>
            <a:xfrm>
              <a:off x="8197792" y="644352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체액</a:t>
              </a:r>
              <a:r>
                <a:rPr lang="en-US" altLang="ko-KR" sz="1600" dirty="0">
                  <a:solidFill>
                    <a:schemeClr val="bg1"/>
                  </a:solidFill>
                </a:rPr>
                <a:t>(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액체생검</a:t>
              </a:r>
              <a:r>
                <a:rPr lang="en-US" altLang="ko-KR" sz="1600" dirty="0">
                  <a:solidFill>
                    <a:schemeClr val="bg1"/>
                  </a:solidFill>
                </a:rPr>
                <a:t>)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C314F6C-2EBA-BF00-8A5B-FF785B0F9415}"/>
              </a:ext>
            </a:extLst>
          </p:cNvPr>
          <p:cNvSpPr/>
          <p:nvPr/>
        </p:nvSpPr>
        <p:spPr>
          <a:xfrm>
            <a:off x="-3902213" y="1400582"/>
            <a:ext cx="3827003" cy="415918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dirty="0" err="1"/>
              <a:t>우리기술이</a:t>
            </a:r>
            <a:r>
              <a:rPr lang="ko-KR" altLang="en-US" dirty="0"/>
              <a:t> 더 저렴하고</a:t>
            </a:r>
            <a:r>
              <a:rPr lang="en-US" altLang="ko-KR" dirty="0"/>
              <a:t>, </a:t>
            </a:r>
            <a:r>
              <a:rPr lang="ko-KR" altLang="en-US" dirty="0"/>
              <a:t>빠르고 </a:t>
            </a:r>
            <a:endParaRPr lang="en-US" altLang="ko-KR" dirty="0"/>
          </a:p>
          <a:p>
            <a:r>
              <a:rPr lang="ko-KR" altLang="en-US" dirty="0"/>
              <a:t>오류가능성도 적고 </a:t>
            </a:r>
            <a:r>
              <a:rPr lang="en-US" altLang="ko-KR" dirty="0"/>
              <a:t>32</a:t>
            </a:r>
            <a:r>
              <a:rPr lang="ko-KR" altLang="en-US" dirty="0"/>
              <a:t>배 더 많이 </a:t>
            </a:r>
            <a:r>
              <a:rPr lang="ko-KR" altLang="en-US" dirty="0" err="1"/>
              <a:t>할수</a:t>
            </a:r>
            <a:r>
              <a:rPr lang="ko-KR" altLang="en-US" dirty="0"/>
              <a:t> 있는데</a:t>
            </a:r>
            <a:r>
              <a:rPr lang="en-US" altLang="ko-KR" dirty="0"/>
              <a:t>, </a:t>
            </a:r>
            <a:r>
              <a:rPr lang="ko-KR" altLang="en-US" dirty="0"/>
              <a:t>한번에 </a:t>
            </a:r>
            <a:r>
              <a:rPr lang="ko-KR" altLang="en-US" dirty="0" err="1"/>
              <a:t>할수</a:t>
            </a:r>
            <a:r>
              <a:rPr lang="ko-KR" altLang="en-US" dirty="0"/>
              <a:t> </a:t>
            </a:r>
            <a:r>
              <a:rPr lang="ko-KR" altLang="en-US" dirty="0" err="1"/>
              <a:t>있는양을</a:t>
            </a:r>
            <a:r>
              <a:rPr lang="ko-KR" altLang="en-US" dirty="0"/>
              <a:t> 더 쉽게 </a:t>
            </a:r>
            <a:r>
              <a:rPr lang="ko-KR" altLang="en-US" dirty="0" err="1"/>
              <a:t>늘릴수</a:t>
            </a:r>
            <a:r>
              <a:rPr lang="ko-KR" altLang="en-US" dirty="0"/>
              <a:t> 있음</a:t>
            </a:r>
            <a:r>
              <a:rPr lang="en-US" altLang="ko-KR" dirty="0"/>
              <a:t>. </a:t>
            </a:r>
          </a:p>
          <a:p>
            <a:r>
              <a:rPr lang="ko-KR" altLang="en-US" dirty="0"/>
              <a:t>가격이 건강검진 수준으로 </a:t>
            </a:r>
            <a:r>
              <a:rPr lang="ko-KR" altLang="en-US" dirty="0" err="1"/>
              <a:t>낮아질수</a:t>
            </a:r>
            <a:r>
              <a:rPr lang="ko-KR" altLang="en-US" dirty="0"/>
              <a:t> 있다면 무증상 일반인 대상으로 사용가능 </a:t>
            </a:r>
          </a:p>
          <a:p>
            <a:pPr algn="ctr"/>
            <a:endParaRPr lang="ko-KR" altLang="en-US" dirty="0"/>
          </a:p>
        </p:txBody>
      </p:sp>
      <p:sp>
        <p:nvSpPr>
          <p:cNvPr id="13" name="직사각형 1">
            <a:extLst>
              <a:ext uri="{FF2B5EF4-FFF2-40B4-BE49-F238E27FC236}">
                <a16:creationId xmlns:a16="http://schemas.microsoft.com/office/drawing/2014/main" id="{00EA88C7-1431-1964-AA67-448BF67183CF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7666EB8C-85FD-36F1-3306-71431C329BFE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Solution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lang="ko-KR" altLang="en-US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altLang="ko-KR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1: </a:t>
            </a:r>
            <a:r>
              <a:rPr lang="en-US" altLang="ko-KR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pdPCR</a:t>
            </a: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588EA660-1AE6-A276-71DB-31C7F5EBF0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7090490" y="739797"/>
            <a:ext cx="1510387" cy="5241636"/>
          </a:xfrm>
          <a:prstGeom prst="rect">
            <a:avLst/>
          </a:prstGeom>
        </p:spPr>
      </p:pic>
      <p:grpSp>
        <p:nvGrpSpPr>
          <p:cNvPr id="19" name="그룹 18">
            <a:extLst>
              <a:ext uri="{FF2B5EF4-FFF2-40B4-BE49-F238E27FC236}">
                <a16:creationId xmlns:a16="http://schemas.microsoft.com/office/drawing/2014/main" id="{F5E7218A-70F7-624F-1CBD-89BD116325C0}"/>
              </a:ext>
            </a:extLst>
          </p:cNvPr>
          <p:cNvGrpSpPr/>
          <p:nvPr/>
        </p:nvGrpSpPr>
        <p:grpSpPr>
          <a:xfrm>
            <a:off x="-11494523" y="6064077"/>
            <a:ext cx="8290953" cy="6020846"/>
            <a:chOff x="-130916" y="1027604"/>
            <a:chExt cx="8290953" cy="6020846"/>
          </a:xfrm>
        </p:grpSpPr>
        <p:sp>
          <p:nvSpPr>
            <p:cNvPr id="2063" name="직사각형 2062">
              <a:extLst>
                <a:ext uri="{FF2B5EF4-FFF2-40B4-BE49-F238E27FC236}">
                  <a16:creationId xmlns:a16="http://schemas.microsoft.com/office/drawing/2014/main" id="{EAC9A5D4-1BE7-5F46-E241-381DA6DD7D70}"/>
                </a:ext>
              </a:extLst>
            </p:cNvPr>
            <p:cNvSpPr/>
            <p:nvPr/>
          </p:nvSpPr>
          <p:spPr>
            <a:xfrm>
              <a:off x="359150" y="1027604"/>
              <a:ext cx="7146469" cy="5162310"/>
            </a:xfrm>
            <a:prstGeom prst="rect">
              <a:avLst/>
            </a:prstGeom>
            <a:solidFill>
              <a:srgbClr val="F8CBAC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68" name="TextBox 2067">
              <a:extLst>
                <a:ext uri="{FF2B5EF4-FFF2-40B4-BE49-F238E27FC236}">
                  <a16:creationId xmlns:a16="http://schemas.microsoft.com/office/drawing/2014/main" id="{F1063EC7-C659-CE9F-1425-0F85EDFD7163}"/>
                </a:ext>
              </a:extLst>
            </p:cNvPr>
            <p:cNvSpPr txBox="1"/>
            <p:nvPr/>
          </p:nvSpPr>
          <p:spPr>
            <a:xfrm>
              <a:off x="6238576" y="2822088"/>
              <a:ext cx="11037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모니터링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D5F2A2BB-F355-A5B7-09FD-D1B10F8766B4}"/>
                </a:ext>
              </a:extLst>
            </p:cNvPr>
            <p:cNvGrpSpPr/>
            <p:nvPr/>
          </p:nvGrpSpPr>
          <p:grpSpPr>
            <a:xfrm>
              <a:off x="-130916" y="1184752"/>
              <a:ext cx="8290953" cy="5863698"/>
              <a:chOff x="4049460" y="977424"/>
              <a:chExt cx="8290953" cy="5863698"/>
            </a:xfrm>
          </p:grpSpPr>
          <p:grpSp>
            <p:nvGrpSpPr>
              <p:cNvPr id="2058" name="그룹 2057">
                <a:extLst>
                  <a:ext uri="{FF2B5EF4-FFF2-40B4-BE49-F238E27FC236}">
                    <a16:creationId xmlns:a16="http://schemas.microsoft.com/office/drawing/2014/main" id="{3A7E044E-CB40-AF52-EED1-832D3FF65375}"/>
                  </a:ext>
                </a:extLst>
              </p:cNvPr>
              <p:cNvGrpSpPr/>
              <p:nvPr/>
            </p:nvGrpSpPr>
            <p:grpSpPr>
              <a:xfrm>
                <a:off x="4049460" y="977424"/>
                <a:ext cx="8290953" cy="5863698"/>
                <a:chOff x="3853335" y="727567"/>
                <a:chExt cx="8290953" cy="5863698"/>
              </a:xfrm>
            </p:grpSpPr>
            <p:pic>
              <p:nvPicPr>
                <p:cNvPr id="2055" name="그림 2054" descr="스크린샷, 라인이(가) 표시된 사진&#10;&#10;AI가 생성한 콘텐츠는 부정확할 수 있습니다.">
                  <a:extLst>
                    <a:ext uri="{FF2B5EF4-FFF2-40B4-BE49-F238E27FC236}">
                      <a16:creationId xmlns:a16="http://schemas.microsoft.com/office/drawing/2014/main" id="{5F59343C-178A-5916-70B2-D902660A51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853335" y="727567"/>
                  <a:ext cx="8290953" cy="5863698"/>
                </a:xfrm>
                <a:prstGeom prst="rect">
                  <a:avLst/>
                </a:prstGeom>
              </p:spPr>
            </p:pic>
            <p:pic>
              <p:nvPicPr>
                <p:cNvPr id="2049" name="그림 2048" descr="어둠이(가) 표시된 사진&#10;&#10;AI가 생성한 콘텐츠는 부정확할 수 있습니다.">
                  <a:extLst>
                    <a:ext uri="{FF2B5EF4-FFF2-40B4-BE49-F238E27FC236}">
                      <a16:creationId xmlns:a16="http://schemas.microsoft.com/office/drawing/2014/main" id="{78A543A7-634D-9FBB-FDC5-5DFE0C96E1B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0081" t="29631" r="18466" b="54427"/>
                <a:stretch/>
              </p:blipFill>
              <p:spPr>
                <a:xfrm>
                  <a:off x="7148202" y="4611281"/>
                  <a:ext cx="775954" cy="756085"/>
                </a:xfrm>
                <a:prstGeom prst="rect">
                  <a:avLst/>
                </a:prstGeom>
              </p:spPr>
            </p:pic>
            <p:pic>
              <p:nvPicPr>
                <p:cNvPr id="63" name="그림 62" descr="어둠이(가) 표시된 사진&#10;&#10;AI가 생성한 콘텐츠는 부정확할 수 있습니다.">
                  <a:extLst>
                    <a:ext uri="{FF2B5EF4-FFF2-40B4-BE49-F238E27FC236}">
                      <a16:creationId xmlns:a16="http://schemas.microsoft.com/office/drawing/2014/main" id="{1C7202DB-4B54-20A4-CA5D-3936C733A13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270" t="21240" r="69278" b="48635"/>
                <a:stretch/>
              </p:blipFill>
              <p:spPr>
                <a:xfrm>
                  <a:off x="7730186" y="2830347"/>
                  <a:ext cx="1395359" cy="1156067"/>
                </a:xfrm>
                <a:prstGeom prst="rect">
                  <a:avLst/>
                </a:prstGeom>
              </p:spPr>
            </p:pic>
            <p:sp>
              <p:nvSpPr>
                <p:cNvPr id="36" name="사각형: 둥근 모서리 35">
                  <a:extLst>
                    <a:ext uri="{FF2B5EF4-FFF2-40B4-BE49-F238E27FC236}">
                      <a16:creationId xmlns:a16="http://schemas.microsoft.com/office/drawing/2014/main" id="{B1D466E8-60BD-B36A-BBB4-A9A2779DF080}"/>
                    </a:ext>
                  </a:extLst>
                </p:cNvPr>
                <p:cNvSpPr/>
                <p:nvPr/>
              </p:nvSpPr>
              <p:spPr>
                <a:xfrm>
                  <a:off x="4348844" y="5749421"/>
                  <a:ext cx="3907970" cy="355656"/>
                </a:xfrm>
                <a:prstGeom prst="roundRect">
                  <a:avLst/>
                </a:prstGeom>
                <a:solidFill>
                  <a:srgbClr val="3F95B6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dirty="0"/>
                    <a:t>체액</a:t>
                  </a:r>
                  <a:r>
                    <a:rPr lang="en-US" altLang="ko-KR" dirty="0"/>
                    <a:t>(</a:t>
                  </a:r>
                  <a:r>
                    <a:rPr lang="ko-KR" altLang="en-US" dirty="0" err="1"/>
                    <a:t>액체생검</a:t>
                  </a:r>
                  <a:r>
                    <a:rPr lang="en-US" altLang="ko-KR" dirty="0"/>
                    <a:t>)</a:t>
                  </a:r>
                  <a:endParaRPr lang="ko-KR" altLang="en-US" dirty="0"/>
                </a:p>
              </p:txBody>
            </p:sp>
            <p:sp>
              <p:nvSpPr>
                <p:cNvPr id="37" name="사각형: 둥근 모서리 36">
                  <a:extLst>
                    <a:ext uri="{FF2B5EF4-FFF2-40B4-BE49-F238E27FC236}">
                      <a16:creationId xmlns:a16="http://schemas.microsoft.com/office/drawing/2014/main" id="{91CD3B74-25A1-1D7A-552E-1C772DE6AEFF}"/>
                    </a:ext>
                  </a:extLst>
                </p:cNvPr>
                <p:cNvSpPr/>
                <p:nvPr/>
              </p:nvSpPr>
              <p:spPr>
                <a:xfrm>
                  <a:off x="8262257" y="5743464"/>
                  <a:ext cx="1726576" cy="355656"/>
                </a:xfrm>
                <a:prstGeom prst="roundRect">
                  <a:avLst/>
                </a:prstGeom>
                <a:solidFill>
                  <a:srgbClr val="8FAADD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dirty="0" err="1"/>
                    <a:t>조직생검</a:t>
                  </a:r>
                  <a:endParaRPr lang="ko-KR" altLang="en-US" dirty="0"/>
                </a:p>
              </p:txBody>
            </p:sp>
            <p:sp>
              <p:nvSpPr>
                <p:cNvPr id="38" name="사각형: 둥근 모서리 37">
                  <a:extLst>
                    <a:ext uri="{FF2B5EF4-FFF2-40B4-BE49-F238E27FC236}">
                      <a16:creationId xmlns:a16="http://schemas.microsoft.com/office/drawing/2014/main" id="{98BCF44E-0794-0468-C33A-1E334480C200}"/>
                    </a:ext>
                  </a:extLst>
                </p:cNvPr>
                <p:cNvSpPr/>
                <p:nvPr/>
              </p:nvSpPr>
              <p:spPr>
                <a:xfrm>
                  <a:off x="9988833" y="5745491"/>
                  <a:ext cx="1501038" cy="355656"/>
                </a:xfrm>
                <a:prstGeom prst="roundRect">
                  <a:avLst/>
                </a:prstGeom>
                <a:solidFill>
                  <a:srgbClr val="9DC3E7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dirty="0"/>
                    <a:t>체액</a:t>
                  </a:r>
                  <a:r>
                    <a:rPr lang="en-US" altLang="ko-KR" dirty="0"/>
                    <a:t>(</a:t>
                  </a:r>
                  <a:r>
                    <a:rPr lang="ko-KR" altLang="en-US" dirty="0" err="1"/>
                    <a:t>액체생검</a:t>
                  </a:r>
                  <a:r>
                    <a:rPr lang="en-US" altLang="ko-KR" dirty="0"/>
                    <a:t>)</a:t>
                  </a:r>
                  <a:endParaRPr lang="ko-KR" altLang="en-US" dirty="0"/>
                </a:p>
              </p:txBody>
            </p:sp>
            <p:sp>
              <p:nvSpPr>
                <p:cNvPr id="60" name="직사각형 59">
                  <a:extLst>
                    <a:ext uri="{FF2B5EF4-FFF2-40B4-BE49-F238E27FC236}">
                      <a16:creationId xmlns:a16="http://schemas.microsoft.com/office/drawing/2014/main" id="{EF5E38C3-8064-4589-205C-30F3D7DF285F}"/>
                    </a:ext>
                  </a:extLst>
                </p:cNvPr>
                <p:cNvSpPr/>
                <p:nvPr/>
              </p:nvSpPr>
              <p:spPr>
                <a:xfrm>
                  <a:off x="4348844" y="1934458"/>
                  <a:ext cx="3907970" cy="454894"/>
                </a:xfrm>
                <a:prstGeom prst="rect">
                  <a:avLst/>
                </a:prstGeom>
                <a:solidFill>
                  <a:srgbClr val="F8CBA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dirty="0"/>
                    <a:t>무증상 일반인 대상</a:t>
                  </a:r>
                  <a:r>
                    <a:rPr lang="en-US" altLang="ko-KR" dirty="0"/>
                    <a:t>(~99 in Population)</a:t>
                  </a:r>
                  <a:endParaRPr lang="ko-KR" altLang="en-US" dirty="0"/>
                </a:p>
              </p:txBody>
            </p:sp>
            <p:pic>
              <p:nvPicPr>
                <p:cNvPr id="2048" name="그림 2047" descr="어둠이(가) 표시된 사진&#10;&#10;AI가 생성한 콘텐츠는 부정확할 수 있습니다.">
                  <a:extLst>
                    <a:ext uri="{FF2B5EF4-FFF2-40B4-BE49-F238E27FC236}">
                      <a16:creationId xmlns:a16="http://schemas.microsoft.com/office/drawing/2014/main" id="{48FCE4D7-2A51-0673-CE81-A7AAEE45756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491" t="39948" r="42473" b="37995"/>
                <a:stretch/>
              </p:blipFill>
              <p:spPr>
                <a:xfrm>
                  <a:off x="10464976" y="3218325"/>
                  <a:ext cx="861610" cy="1020435"/>
                </a:xfrm>
                <a:prstGeom prst="rect">
                  <a:avLst/>
                </a:prstGeom>
              </p:spPr>
            </p:pic>
            <p:pic>
              <p:nvPicPr>
                <p:cNvPr id="2057" name="그림 2056" descr="어둠이(가) 표시된 사진&#10;&#10;AI가 생성한 콘텐츠는 부정확할 수 있습니다.">
                  <a:extLst>
                    <a:ext uri="{FF2B5EF4-FFF2-40B4-BE49-F238E27FC236}">
                      <a16:creationId xmlns:a16="http://schemas.microsoft.com/office/drawing/2014/main" id="{0188D58C-695D-D520-17E4-13232FF00E2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788" t="64302" r="21726" b="25204"/>
                <a:stretch/>
              </p:blipFill>
              <p:spPr>
                <a:xfrm>
                  <a:off x="4302736" y="4902209"/>
                  <a:ext cx="775954" cy="671744"/>
                </a:xfrm>
                <a:prstGeom prst="rect">
                  <a:avLst/>
                </a:prstGeom>
              </p:spPr>
            </p:pic>
            <p:sp>
              <p:nvSpPr>
                <p:cNvPr id="61" name="직사각형 60">
                  <a:extLst>
                    <a:ext uri="{FF2B5EF4-FFF2-40B4-BE49-F238E27FC236}">
                      <a16:creationId xmlns:a16="http://schemas.microsoft.com/office/drawing/2014/main" id="{BCE55B48-B74B-CE2F-EA27-66C7155CE735}"/>
                    </a:ext>
                  </a:extLst>
                </p:cNvPr>
                <p:cNvSpPr/>
                <p:nvPr/>
              </p:nvSpPr>
              <p:spPr>
                <a:xfrm>
                  <a:off x="8262256" y="1934458"/>
                  <a:ext cx="3227615" cy="454894"/>
                </a:xfrm>
                <a:prstGeom prst="rect">
                  <a:avLst/>
                </a:prstGeom>
                <a:solidFill>
                  <a:srgbClr val="EA5F00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ko-KR" altLang="en-US" dirty="0" err="1"/>
                    <a:t>확진된</a:t>
                  </a:r>
                  <a:r>
                    <a:rPr lang="ko-KR" altLang="en-US" dirty="0"/>
                    <a:t> 암환자 대상</a:t>
                  </a:r>
                  <a:r>
                    <a:rPr lang="en-US" altLang="ko-KR" dirty="0"/>
                    <a:t>(~1%)</a:t>
                  </a:r>
                  <a:endParaRPr lang="ko-KR" altLang="en-US" dirty="0"/>
                </a:p>
              </p:txBody>
            </p:sp>
          </p:grpSp>
          <p:sp>
            <p:nvSpPr>
              <p:cNvPr id="2066" name="TextBox 2065">
                <a:extLst>
                  <a:ext uri="{FF2B5EF4-FFF2-40B4-BE49-F238E27FC236}">
                    <a16:creationId xmlns:a16="http://schemas.microsoft.com/office/drawing/2014/main" id="{BF2CB6AA-F0BF-2F4D-E2BB-17F5FAACF51C}"/>
                  </a:ext>
                </a:extLst>
              </p:cNvPr>
              <p:cNvSpPr txBox="1"/>
              <p:nvPr/>
            </p:nvSpPr>
            <p:spPr>
              <a:xfrm>
                <a:off x="5898470" y="2629549"/>
                <a:ext cx="30328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dirty="0"/>
                  <a:t>암 조기진단</a:t>
                </a:r>
              </a:p>
            </p:txBody>
          </p:sp>
          <p:sp>
            <p:nvSpPr>
              <p:cNvPr id="2067" name="TextBox 2066">
                <a:extLst>
                  <a:ext uri="{FF2B5EF4-FFF2-40B4-BE49-F238E27FC236}">
                    <a16:creationId xmlns:a16="http://schemas.microsoft.com/office/drawing/2014/main" id="{48F9041A-6997-6DB1-569D-9E5E146974E6}"/>
                  </a:ext>
                </a:extLst>
              </p:cNvPr>
              <p:cNvSpPr txBox="1"/>
              <p:nvPr/>
            </p:nvSpPr>
            <p:spPr>
              <a:xfrm>
                <a:off x="8808717" y="2616787"/>
                <a:ext cx="13064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dirty="0"/>
                  <a:t>동반진단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77AA092-56C0-ED8E-33BB-6585696CB5C2}"/>
                  </a:ext>
                </a:extLst>
              </p:cNvPr>
              <p:cNvSpPr txBox="1"/>
              <p:nvPr/>
            </p:nvSpPr>
            <p:spPr>
              <a:xfrm>
                <a:off x="5072877" y="1660818"/>
                <a:ext cx="285343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2000" dirty="0">
                    <a:solidFill>
                      <a:srgbClr val="FF0000"/>
                    </a:solidFill>
                  </a:rPr>
                  <a:t>“</a:t>
                </a:r>
                <a:r>
                  <a:rPr lang="ko-KR" altLang="en-US" sz="2000" dirty="0" err="1">
                    <a:solidFill>
                      <a:srgbClr val="FF0000"/>
                    </a:solidFill>
                  </a:rPr>
                  <a:t>이머징</a:t>
                </a:r>
                <a:r>
                  <a:rPr lang="ko-KR" alt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ko-KR" altLang="en-US" sz="2000" dirty="0" err="1">
                    <a:solidFill>
                      <a:srgbClr val="FF0000"/>
                    </a:solidFill>
                  </a:rPr>
                  <a:t>블럭버스터</a:t>
                </a:r>
                <a:r>
                  <a:rPr lang="ko-KR" altLang="en-US" sz="2000" dirty="0">
                    <a:solidFill>
                      <a:srgbClr val="FF0000"/>
                    </a:solidFill>
                  </a:rPr>
                  <a:t> 시장</a:t>
                </a:r>
                <a:r>
                  <a:rPr lang="en-US" altLang="ko-KR" sz="2000" dirty="0">
                    <a:solidFill>
                      <a:srgbClr val="FF0000"/>
                    </a:solidFill>
                  </a:rPr>
                  <a:t>”</a:t>
                </a:r>
                <a:endParaRPr lang="ko-KR" altLang="en-US" sz="20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BC60566-9DDC-96CD-60DE-FE774B7A30FA}"/>
                </a:ext>
              </a:extLst>
            </p:cNvPr>
            <p:cNvSpPr txBox="1"/>
            <p:nvPr/>
          </p:nvSpPr>
          <p:spPr>
            <a:xfrm>
              <a:off x="5042389" y="1895891"/>
              <a:ext cx="16836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기존 </a:t>
              </a:r>
              <a:r>
                <a:rPr lang="ko-KR" altLang="en-US" dirty="0" err="1"/>
                <a:t>암진단</a:t>
              </a:r>
              <a:r>
                <a:rPr lang="ko-KR" altLang="en-US" dirty="0"/>
                <a:t> 시장</a:t>
              </a: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FD161D75-526B-30BD-2E2D-C7FB149DBAE4}"/>
                </a:ext>
              </a:extLst>
            </p:cNvPr>
            <p:cNvSpPr/>
            <p:nvPr/>
          </p:nvSpPr>
          <p:spPr>
            <a:xfrm>
              <a:off x="6382172" y="5118118"/>
              <a:ext cx="1075312" cy="52997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bg1">
                      <a:lumMod val="85000"/>
                    </a:schemeClr>
                  </a:solidFill>
                </a:rPr>
                <a:t>모니터링</a:t>
              </a:r>
              <a:r>
                <a:rPr lang="en-US" altLang="ko-KR" dirty="0" err="1">
                  <a:solidFill>
                    <a:schemeClr val="tx1"/>
                  </a:solidFill>
                </a:rPr>
                <a:t>abott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F8BFA67A-DBBF-1314-13E5-CB682CFE61F2}"/>
                </a:ext>
              </a:extLst>
            </p:cNvPr>
            <p:cNvSpPr/>
            <p:nvPr/>
          </p:nvSpPr>
          <p:spPr>
            <a:xfrm>
              <a:off x="4490655" y="4947976"/>
              <a:ext cx="1075312" cy="87657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bg1">
                      <a:lumMod val="85000"/>
                    </a:schemeClr>
                  </a:solidFill>
                </a:rPr>
                <a:t>예후진단</a:t>
              </a:r>
              <a:endParaRPr lang="en-US" altLang="ko-KR" dirty="0">
                <a:solidFill>
                  <a:schemeClr val="bg1">
                    <a:lumMod val="85000"/>
                  </a:schemeClr>
                </a:solidFill>
              </a:endParaRPr>
            </a:p>
            <a:p>
              <a:pPr algn="ctr"/>
              <a:r>
                <a:rPr lang="en-US" altLang="ko-KR" dirty="0" err="1">
                  <a:solidFill>
                    <a:schemeClr val="tx1"/>
                  </a:solidFill>
                </a:rPr>
                <a:t>Enomic</a:t>
              </a:r>
              <a:r>
                <a:rPr lang="en-US" altLang="ko-KR" dirty="0">
                  <a:solidFill>
                    <a:schemeClr val="tx1"/>
                  </a:solidFill>
                </a:rPr>
                <a:t> health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9AD86EE-6A73-6F0A-1B8C-B065D33327E8}"/>
                </a:ext>
              </a:extLst>
            </p:cNvPr>
            <p:cNvSpPr txBox="1"/>
            <p:nvPr/>
          </p:nvSpPr>
          <p:spPr>
            <a:xfrm>
              <a:off x="1551565" y="1161196"/>
              <a:ext cx="53942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 err="1"/>
                <a:t>pdPCR</a:t>
              </a:r>
              <a:r>
                <a:rPr lang="ko-KR" altLang="en-US" dirty="0"/>
                <a:t>로 조기동반진단을 포함 전범위에서 검사가능</a:t>
              </a:r>
            </a:p>
          </p:txBody>
        </p:sp>
      </p:grpSp>
      <p:pic>
        <p:nvPicPr>
          <p:cNvPr id="20" name="그림 19">
            <a:extLst>
              <a:ext uri="{FF2B5EF4-FFF2-40B4-BE49-F238E27FC236}">
                <a16:creationId xmlns:a16="http://schemas.microsoft.com/office/drawing/2014/main" id="{2E98FFC2-AF37-2BCC-B6BC-BE115B40C25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07349" y="1131242"/>
            <a:ext cx="7948845" cy="5768758"/>
          </a:xfrm>
          <a:prstGeom prst="rect">
            <a:avLst/>
          </a:prstGeom>
        </p:spPr>
      </p:pic>
      <p:pic>
        <p:nvPicPr>
          <p:cNvPr id="7170" name="Picture 2" descr="Global Multi Cancer Early Detection Market Size">
            <a:extLst>
              <a:ext uri="{FF2B5EF4-FFF2-40B4-BE49-F238E27FC236}">
                <a16:creationId xmlns:a16="http://schemas.microsoft.com/office/drawing/2014/main" id="{EA04250B-37E5-83F5-8C81-BFC17E8F3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1732" y="420948"/>
            <a:ext cx="4015084" cy="2645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ancer Diagnostics Market Size and growth rate 2025 to 2029: Graph">
            <a:extLst>
              <a:ext uri="{FF2B5EF4-FFF2-40B4-BE49-F238E27FC236}">
                <a16:creationId xmlns:a16="http://schemas.microsoft.com/office/drawing/2014/main" id="{32A04518-CAB2-4910-DA56-514E142FB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654" y="3535399"/>
            <a:ext cx="3827003" cy="287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01E32B7-6D0F-A01E-3AA4-599E58ED58FA}"/>
              </a:ext>
            </a:extLst>
          </p:cNvPr>
          <p:cNvSpPr txBox="1"/>
          <p:nvPr/>
        </p:nvSpPr>
        <p:spPr>
          <a:xfrm>
            <a:off x="8723438" y="3167743"/>
            <a:ext cx="243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/>
              <a:t>북미 </a:t>
            </a:r>
            <a:r>
              <a:rPr lang="ko-KR" altLang="en-US" dirty="0" err="1"/>
              <a:t>조기암진단시장</a:t>
            </a:r>
            <a:endParaRPr lang="ko-KR" alt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C7209B2-676B-490C-DD63-CDFB3D847B4D}"/>
              </a:ext>
            </a:extLst>
          </p:cNvPr>
          <p:cNvSpPr txBox="1"/>
          <p:nvPr/>
        </p:nvSpPr>
        <p:spPr>
          <a:xfrm>
            <a:off x="8723438" y="6318302"/>
            <a:ext cx="2434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북미 암진단시장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73FBE5C8-EC49-E66F-84FD-B1EB09D0118F}"/>
              </a:ext>
            </a:extLst>
          </p:cNvPr>
          <p:cNvGrpSpPr/>
          <p:nvPr/>
        </p:nvGrpSpPr>
        <p:grpSpPr>
          <a:xfrm>
            <a:off x="796841" y="3360615"/>
            <a:ext cx="2014280" cy="1981200"/>
            <a:chOff x="740995" y="3428999"/>
            <a:chExt cx="2555579" cy="2686971"/>
          </a:xfrm>
        </p:grpSpPr>
        <p:cxnSp>
          <p:nvCxnSpPr>
            <p:cNvPr id="4" name="직선 연결선 3">
              <a:extLst>
                <a:ext uri="{FF2B5EF4-FFF2-40B4-BE49-F238E27FC236}">
                  <a16:creationId xmlns:a16="http://schemas.microsoft.com/office/drawing/2014/main" id="{85BC91E9-8F18-A15D-4886-3457B3911B32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4205515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직선 연결선 5">
              <a:extLst>
                <a:ext uri="{FF2B5EF4-FFF2-40B4-BE49-F238E27FC236}">
                  <a16:creationId xmlns:a16="http://schemas.microsoft.com/office/drawing/2014/main" id="{605D1DD7-4A85-B2E2-F25E-2048DC101FD2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5169964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직선 연결선 7">
              <a:extLst>
                <a:ext uri="{FF2B5EF4-FFF2-40B4-BE49-F238E27FC236}">
                  <a16:creationId xmlns:a16="http://schemas.microsoft.com/office/drawing/2014/main" id="{BFD77D9A-A954-2190-D5C7-8CF0BB2454A0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6115970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직사각형 15">
              <a:extLst>
                <a:ext uri="{FF2B5EF4-FFF2-40B4-BE49-F238E27FC236}">
                  <a16:creationId xmlns:a16="http://schemas.microsoft.com/office/drawing/2014/main" id="{385B1C84-E60E-4DE0-1CB4-BE2A41CF13A1}"/>
                </a:ext>
              </a:extLst>
            </p:cNvPr>
            <p:cNvSpPr/>
            <p:nvPr/>
          </p:nvSpPr>
          <p:spPr>
            <a:xfrm>
              <a:off x="740995" y="3428999"/>
              <a:ext cx="2555579" cy="776514"/>
            </a:xfrm>
            <a:prstGeom prst="rect">
              <a:avLst/>
            </a:prstGeom>
            <a:solidFill>
              <a:srgbClr val="F1F9F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 err="1">
                  <a:solidFill>
                    <a:schemeClr val="tx1"/>
                  </a:solidFill>
                </a:rPr>
                <a:t>ddPCR</a:t>
              </a:r>
              <a:r>
                <a:rPr lang="ko-KR" altLang="en-US" sz="1400" dirty="0">
                  <a:solidFill>
                    <a:schemeClr val="tx1"/>
                  </a:solidFill>
                </a:rPr>
                <a:t>대비 동일시간 </a:t>
              </a:r>
              <a:endParaRPr lang="en-US" altLang="ko-KR" sz="14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400" dirty="0">
                  <a:solidFill>
                    <a:schemeClr val="tx1"/>
                  </a:solidFill>
                </a:rPr>
                <a:t>36</a:t>
              </a:r>
              <a:r>
                <a:rPr lang="ko-KR" altLang="en-US" sz="1400" dirty="0">
                  <a:solidFill>
                    <a:schemeClr val="tx1"/>
                  </a:solidFill>
                </a:rPr>
                <a:t>배 많은 검사가능</a:t>
              </a:r>
            </a:p>
          </p:txBody>
        </p:sp>
        <p:sp>
          <p:nvSpPr>
            <p:cNvPr id="21" name="직사각형 20">
              <a:extLst>
                <a:ext uri="{FF2B5EF4-FFF2-40B4-BE49-F238E27FC236}">
                  <a16:creationId xmlns:a16="http://schemas.microsoft.com/office/drawing/2014/main" id="{DFD1EA53-B1A0-ADD4-9FE0-0E0AF0C92531}"/>
                </a:ext>
              </a:extLst>
            </p:cNvPr>
            <p:cNvSpPr/>
            <p:nvPr/>
          </p:nvSpPr>
          <p:spPr>
            <a:xfrm>
              <a:off x="740995" y="4382868"/>
              <a:ext cx="2555579" cy="787094"/>
            </a:xfrm>
            <a:prstGeom prst="rect">
              <a:avLst/>
            </a:prstGeom>
            <a:solidFill>
              <a:srgbClr val="CEEA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400" dirty="0">
                  <a:solidFill>
                    <a:schemeClr val="tx1"/>
                  </a:solidFill>
                </a:rPr>
                <a:t>1</a:t>
              </a:r>
              <a:r>
                <a:rPr lang="ko-KR" altLang="en-US" sz="1400" dirty="0">
                  <a:solidFill>
                    <a:schemeClr val="tx1"/>
                  </a:solidFill>
                </a:rPr>
                <a:t>회당 비용 건강검진 수준</a:t>
              </a:r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76B76592-2F56-8B43-54C1-CEC964DF283E}"/>
                </a:ext>
              </a:extLst>
            </p:cNvPr>
            <p:cNvSpPr/>
            <p:nvPr/>
          </p:nvSpPr>
          <p:spPr>
            <a:xfrm>
              <a:off x="740995" y="5328873"/>
              <a:ext cx="2555579" cy="774570"/>
            </a:xfrm>
            <a:prstGeom prst="rect">
              <a:avLst/>
            </a:prstGeom>
            <a:solidFill>
              <a:srgbClr val="77C5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400" dirty="0">
                  <a:solidFill>
                    <a:schemeClr val="tx1"/>
                  </a:solidFill>
                </a:rPr>
                <a:t>조기진단 시기에 진단 가능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4773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4">
            <a:extLst>
              <a:ext uri="{FF2B5EF4-FFF2-40B4-BE49-F238E27FC236}">
                <a16:creationId xmlns:a16="http://schemas.microsoft.com/office/drawing/2014/main" id="{FE48A83B-9B04-0688-45C8-4F8CEF9401B1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C558E4B-1666-0DEE-E4D3-FD1FE6ED1AF8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Solution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lang="ko-KR" altLang="en-US" sz="1800"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lang="ko-KR" altLang="en-US" sz="1800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altLang="ko-KR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</a:t>
            </a:r>
            <a:r>
              <a:rPr lang="en-US" altLang="ko-KR" sz="1800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: </a:t>
            </a:r>
            <a:r>
              <a:rPr lang="ko-KR" altLang="en-US" sz="1800"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간편핵산정제</a:t>
            </a:r>
            <a:r>
              <a:rPr lang="ko-KR" altLang="en-US" sz="1800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</a:p>
        </p:txBody>
      </p:sp>
      <p:pic>
        <p:nvPicPr>
          <p:cNvPr id="8" name="그림 7" descr="텍스트, 스크린샷, 디자인, 일러스트레이션이(가) 표시된 사진&#10;&#10;자동 생성된 설명">
            <a:extLst>
              <a:ext uri="{FF2B5EF4-FFF2-40B4-BE49-F238E27FC236}">
                <a16:creationId xmlns:a16="http://schemas.microsoft.com/office/drawing/2014/main" id="{BE082FDA-3156-9883-DD72-0192DC53B4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07" y="1163197"/>
            <a:ext cx="7398691" cy="318035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EA7C78-2111-2D5B-55A7-DAB5C7E2C0BF}"/>
              </a:ext>
            </a:extLst>
          </p:cNvPr>
          <p:cNvSpPr txBox="1"/>
          <p:nvPr/>
        </p:nvSpPr>
        <p:spPr>
          <a:xfrm>
            <a:off x="426555" y="4159054"/>
            <a:ext cx="253419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ko-KR" altLang="en-US" sz="1200" dirty="0" err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라이시스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버퍼에 포함된 </a:t>
            </a:r>
            <a:b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Lipid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에 의해 </a:t>
            </a:r>
            <a: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DNA, RNA </a:t>
            </a:r>
            <a:r>
              <a:rPr lang="ko-KR" altLang="en-US" sz="1200" dirty="0" err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리포좀화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endParaRPr lang="en-US" altLang="ko-KR" sz="12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D4E41663-45B1-5FE6-245E-49500DCEEB9F}"/>
              </a:ext>
            </a:extLst>
          </p:cNvPr>
          <p:cNvSpPr/>
          <p:nvPr/>
        </p:nvSpPr>
        <p:spPr>
          <a:xfrm>
            <a:off x="3165067" y="875082"/>
            <a:ext cx="2280930" cy="468458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/>
                <a:cs typeface="Pretendard Black" panose="02000A03000000020004" pitchFamily="50" charset="-127"/>
              </a:rPr>
              <a:t>지질 기반 정제기술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E0F0E48-7E6D-D402-72B3-E67A6A4B4615}"/>
              </a:ext>
            </a:extLst>
          </p:cNvPr>
          <p:cNvSpPr txBox="1"/>
          <p:nvPr/>
        </p:nvSpPr>
        <p:spPr>
          <a:xfrm>
            <a:off x="2960749" y="4159054"/>
            <a:ext cx="2833646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ko-KR" altLang="en-US" sz="1200" dirty="0" err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리포좀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코팅된 </a:t>
            </a:r>
            <a:r>
              <a:rPr lang="ko-KR" altLang="en-US" sz="1200" dirty="0" err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멤브레인에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의해 </a:t>
            </a:r>
            <a:r>
              <a:rPr lang="ko-KR" altLang="en-US" sz="1200" dirty="0" err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리포좀화된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RNA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 필터를 통과 하여 정제</a:t>
            </a:r>
            <a: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5F0E4C-106F-E5EE-59DD-A16A14C3C57B}"/>
              </a:ext>
            </a:extLst>
          </p:cNvPr>
          <p:cNvSpPr txBox="1"/>
          <p:nvPr/>
        </p:nvSpPr>
        <p:spPr>
          <a:xfrm>
            <a:off x="5617324" y="4159054"/>
            <a:ext cx="2534194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ko-KR" altLang="en-US" sz="1200" dirty="0" err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열방출된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DNA, RNA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는 일반적인 </a:t>
            </a:r>
            <a: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PCR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증폭 방법으로 증폭</a:t>
            </a:r>
            <a:endParaRPr lang="en-US" altLang="ko-KR" sz="12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7540AAA-9AEC-3488-64D2-DFEBAAC770D1}"/>
              </a:ext>
            </a:extLst>
          </p:cNvPr>
          <p:cNvSpPr txBox="1"/>
          <p:nvPr/>
        </p:nvSpPr>
        <p:spPr>
          <a:xfrm>
            <a:off x="2102263" y="5570745"/>
            <a:ext cx="4406538" cy="106182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ko-KR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화학적 방식의 정제는 양산 시 경제성이 높음</a:t>
            </a:r>
            <a:endParaRPr lang="en-US" altLang="ko-KR" sz="1400" dirty="0">
              <a:solidFill>
                <a:srgbClr val="00000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400" dirty="0" err="1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전처리</a:t>
            </a:r>
            <a:r>
              <a:rPr lang="ko-KR" altLang="en-US" sz="14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시간이 짧아 더 신속한 결과 리포트 가능</a:t>
            </a:r>
            <a:endParaRPr lang="en-US" altLang="ko-KR" sz="1400" dirty="0">
              <a:solidFill>
                <a:srgbClr val="00000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0" lang="ko-KR" altLang="en-US" sz="1400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비인두</a:t>
            </a:r>
            <a:r>
              <a:rPr kumimoji="0" lang="en-US" altLang="ko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, </a:t>
            </a:r>
            <a:r>
              <a:rPr kumimoji="0" lang="ko-KR" altLang="en-US" sz="1400" b="0" i="0" u="none" strike="noStrike" cap="none" spc="0" normalizeH="0" baseline="0" dirty="0">
                <a:ln>
                  <a:noFill/>
                </a:ln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곰팡이</a:t>
            </a:r>
            <a:r>
              <a:rPr kumimoji="0" lang="en-US" altLang="ko-KR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, </a:t>
            </a:r>
            <a:r>
              <a:rPr kumimoji="0" lang="ko-KR" altLang="en-US" sz="1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혈액 샘플에 사용 가능</a:t>
            </a:r>
          </a:p>
        </p:txBody>
      </p:sp>
      <p:sp>
        <p:nvSpPr>
          <p:cNvPr id="18" name="사각형: 둥근 모서리 17">
            <a:extLst>
              <a:ext uri="{FF2B5EF4-FFF2-40B4-BE49-F238E27FC236}">
                <a16:creationId xmlns:a16="http://schemas.microsoft.com/office/drawing/2014/main" id="{3DE7B05F-CBF2-8B33-62BB-DC82AAF8D619}"/>
              </a:ext>
            </a:extLst>
          </p:cNvPr>
          <p:cNvSpPr/>
          <p:nvPr/>
        </p:nvSpPr>
        <p:spPr>
          <a:xfrm>
            <a:off x="426555" y="5232942"/>
            <a:ext cx="7491743" cy="1454150"/>
          </a:xfrm>
          <a:prstGeom prst="roundRect">
            <a:avLst>
              <a:gd name="adj" fmla="val 9700"/>
            </a:avLst>
          </a:prstGeom>
          <a:noFill/>
          <a:ln w="38100">
            <a:solidFill>
              <a:srgbClr val="BD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19" name="사각형: 둥근 모서리 18">
            <a:extLst>
              <a:ext uri="{FF2B5EF4-FFF2-40B4-BE49-F238E27FC236}">
                <a16:creationId xmlns:a16="http://schemas.microsoft.com/office/drawing/2014/main" id="{16260E5F-D679-18E8-AC18-E4D8301865E8}"/>
              </a:ext>
            </a:extLst>
          </p:cNvPr>
          <p:cNvSpPr/>
          <p:nvPr/>
        </p:nvSpPr>
        <p:spPr>
          <a:xfrm>
            <a:off x="2573754" y="5047768"/>
            <a:ext cx="3449996" cy="468458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카트리지식 방법에 비교한 장점</a:t>
            </a:r>
          </a:p>
        </p:txBody>
      </p:sp>
      <p:sp>
        <p:nvSpPr>
          <p:cNvPr id="20" name="TextBox 29">
            <a:extLst>
              <a:ext uri="{FF2B5EF4-FFF2-40B4-BE49-F238E27FC236}">
                <a16:creationId xmlns:a16="http://schemas.microsoft.com/office/drawing/2014/main" id="{70044CF1-C42C-FDA6-61C3-CD45DF06CC2A}"/>
              </a:ext>
            </a:extLst>
          </p:cNvPr>
          <p:cNvSpPr txBox="1"/>
          <p:nvPr/>
        </p:nvSpPr>
        <p:spPr>
          <a:xfrm>
            <a:off x="7439891" y="6127717"/>
            <a:ext cx="2759843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lvl="1" algn="ctr">
              <a:defRPr sz="1600"/>
            </a:pPr>
            <a:r>
              <a:rPr lang="ko-KR" altLang="en-US" b="1">
                <a:ea typeface="+mn-lt"/>
                <a:cs typeface="+mn-lt"/>
              </a:rPr>
              <a:t>등록특허</a:t>
            </a:r>
            <a:endParaRPr lang="en-US" b="1">
              <a:ea typeface="+mn-lt"/>
              <a:cs typeface="+mn-lt"/>
            </a:endParaRPr>
          </a:p>
          <a:p>
            <a:pPr lvl="1" algn="ctr">
              <a:defRPr sz="1600"/>
            </a:pPr>
            <a:r>
              <a:rPr lang="en-US" b="1">
                <a:ea typeface="+mn-lt"/>
                <a:cs typeface="+mn-lt"/>
              </a:rPr>
              <a:t>KR 10-2794448</a:t>
            </a:r>
            <a:endParaRPr lang="en-US" altLang="ko-KR" b="1">
              <a:latin typeface="Pretendard Medium" panose="02000603000000020004" pitchFamily="50" charset="-127"/>
              <a:ea typeface="Pretendard Medium"/>
              <a:cs typeface="Pretendard Medium" panose="02000603000000020004" pitchFamily="50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0863F998-DC89-B51B-1597-4522FB406834}"/>
              </a:ext>
            </a:extLst>
          </p:cNvPr>
          <p:cNvGrpSpPr/>
          <p:nvPr/>
        </p:nvGrpSpPr>
        <p:grpSpPr>
          <a:xfrm>
            <a:off x="8633039" y="1423577"/>
            <a:ext cx="2824595" cy="2919978"/>
            <a:chOff x="740995" y="3428999"/>
            <a:chExt cx="2555579" cy="2686971"/>
          </a:xfrm>
        </p:grpSpPr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0268A4D2-9738-8CB9-4F9B-583E4455A832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4205515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573B7F40-3DBE-2D2B-8002-986ED4662125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5169964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28487947-A198-84C2-118E-1C6FB825EE88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6115970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B94C0878-2448-04EB-3363-5373F42172A7}"/>
                </a:ext>
              </a:extLst>
            </p:cNvPr>
            <p:cNvSpPr/>
            <p:nvPr/>
          </p:nvSpPr>
          <p:spPr>
            <a:xfrm>
              <a:off x="740995" y="3428999"/>
              <a:ext cx="2555579" cy="776514"/>
            </a:xfrm>
            <a:prstGeom prst="rect">
              <a:avLst/>
            </a:prstGeom>
            <a:solidFill>
              <a:srgbClr val="CEEA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</a:rPr>
                <a:t>코로나</a:t>
              </a:r>
              <a:r>
                <a:rPr lang="en-US" altLang="ko-KR" dirty="0">
                  <a:solidFill>
                    <a:schemeClr val="tx1"/>
                  </a:solidFill>
                </a:rPr>
                <a:t>, </a:t>
              </a:r>
              <a:r>
                <a:rPr lang="ko-KR" altLang="en-US" dirty="0">
                  <a:solidFill>
                    <a:schemeClr val="tx1"/>
                  </a:solidFill>
                </a:rPr>
                <a:t>독감 등 샘플을 </a:t>
              </a:r>
              <a:r>
                <a:rPr lang="en-US" altLang="ko-KR" dirty="0" err="1">
                  <a:solidFill>
                    <a:schemeClr val="tx1"/>
                  </a:solidFill>
                </a:rPr>
                <a:t>sti</a:t>
              </a:r>
              <a:r>
                <a:rPr lang="ko-KR" altLang="en-US" dirty="0">
                  <a:solidFill>
                    <a:schemeClr val="tx1"/>
                  </a:solidFill>
                </a:rPr>
                <a:t>검사 정제수준 난이도로 낮게</a:t>
              </a: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A6C89C0B-1520-EA79-5917-A4694BBEDBC7}"/>
                </a:ext>
              </a:extLst>
            </p:cNvPr>
            <p:cNvSpPr/>
            <p:nvPr/>
          </p:nvSpPr>
          <p:spPr>
            <a:xfrm>
              <a:off x="740995" y="4382868"/>
              <a:ext cx="2555579" cy="787091"/>
            </a:xfrm>
            <a:prstGeom prst="rect">
              <a:avLst/>
            </a:prstGeom>
            <a:solidFill>
              <a:srgbClr val="CEEA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dirty="0">
                  <a:solidFill>
                    <a:schemeClr val="tx1"/>
                  </a:solidFill>
                </a:rPr>
                <a:t>1</a:t>
              </a:r>
              <a:r>
                <a:rPr lang="ko-KR" altLang="en-US" dirty="0">
                  <a:solidFill>
                    <a:schemeClr val="tx1"/>
                  </a:solidFill>
                </a:rPr>
                <a:t>회당 비용 </a:t>
              </a:r>
              <a:r>
                <a:rPr lang="en-US" altLang="ko-KR" dirty="0" err="1">
                  <a:solidFill>
                    <a:schemeClr val="tx1"/>
                  </a:solidFill>
                </a:rPr>
                <a:t>sti</a:t>
              </a:r>
              <a:r>
                <a:rPr lang="ko-KR" altLang="en-US" dirty="0">
                  <a:solidFill>
                    <a:schemeClr val="tx1"/>
                  </a:solidFill>
                </a:rPr>
                <a:t>검사 수준</a:t>
              </a: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B7004249-6454-EFDE-E2DE-32CE4CAE9754}"/>
                </a:ext>
              </a:extLst>
            </p:cNvPr>
            <p:cNvSpPr/>
            <p:nvPr/>
          </p:nvSpPr>
          <p:spPr>
            <a:xfrm>
              <a:off x="740995" y="5328874"/>
              <a:ext cx="2555579" cy="787090"/>
            </a:xfrm>
            <a:prstGeom prst="rect">
              <a:avLst/>
            </a:prstGeom>
            <a:solidFill>
              <a:srgbClr val="CEEA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tx1"/>
                  </a:solidFill>
                </a:rPr>
                <a:t>현장진단 기술</a:t>
              </a:r>
            </a:p>
          </p:txBody>
        </p:sp>
      </p:grpSp>
    </p:spTree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" descr="그림 2">
            <a:extLst>
              <a:ext uri="{FF2B5EF4-FFF2-40B4-BE49-F238E27FC236}">
                <a16:creationId xmlns:a16="http://schemas.microsoft.com/office/drawing/2014/main" id="{FC6C2DB5-25D0-8E41-BE74-449E80FF01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6873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860F2036-8AF7-323A-BF16-23BA21042461}"/>
              </a:ext>
            </a:extLst>
          </p:cNvPr>
          <p:cNvSpPr/>
          <p:nvPr/>
        </p:nvSpPr>
        <p:spPr>
          <a:xfrm>
            <a:off x="6537960" y="0"/>
            <a:ext cx="565404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282F2496-A38C-3681-E0E8-C72727CC0DB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28460" y="1396205"/>
            <a:ext cx="5273040" cy="4065588"/>
          </a:xfrm>
        </p:spPr>
        <p:txBody>
          <a:bodyPr lIns="45719" tIns="45720" rIns="45719" bIns="45720" anchor="ctr">
            <a:noAutofit/>
          </a:bodyPr>
          <a:lstStyle/>
          <a:p>
            <a:pPr algn="ctr">
              <a:lnSpc>
                <a:spcPct val="150000"/>
              </a:lnSpc>
              <a:spcAft>
                <a:spcPts val="726"/>
              </a:spcAft>
            </a:pPr>
            <a:r>
              <a:rPr lang="ko-KR" altLang="en-US" sz="3250" b="1" kern="0">
                <a:solidFill>
                  <a:schemeClr val="tx2">
                    <a:lumMod val="50000"/>
                  </a:schemeClr>
                </a:solidFill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</a:t>
            </a:r>
            <a:r>
              <a:rPr lang="ko-KR" altLang="en-US" sz="3250" b="1" kern="0">
                <a:solidFill>
                  <a:schemeClr val="tx2">
                    <a:lumMod val="5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진단 시장</a:t>
            </a:r>
            <a:r>
              <a:rPr lang="ko-KR" altLang="en-US" sz="3250" b="1" kern="0">
                <a:solidFill>
                  <a:schemeClr val="tx2">
                    <a:lumMod val="50000"/>
                  </a:schemeClr>
                </a:solidFill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의 </a:t>
            </a:r>
            <a:r>
              <a:rPr lang="ko-KR" altLang="en-US" sz="3250" b="1" kern="0" err="1">
                <a:solidFill>
                  <a:schemeClr val="tx2">
                    <a:lumMod val="50000"/>
                  </a:schemeClr>
                </a:solidFill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미충족</a:t>
            </a:r>
            <a:r>
              <a:rPr lang="ko-KR" altLang="en-US" sz="3250" b="1" kern="0">
                <a:solidFill>
                  <a:schemeClr val="tx2">
                    <a:lumMod val="50000"/>
                  </a:schemeClr>
                </a:solidFill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수요</a:t>
            </a:r>
            <a:br>
              <a:rPr lang="en-US" altLang="ko-KR" sz="3250" b="1" kern="0"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en-US" altLang="ko-KR" sz="3250" b="1" kern="0" err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Alwaygen</a:t>
            </a:r>
            <a:r>
              <a:rPr lang="ko-KR" altLang="en-US" sz="3250" b="1" kern="0">
                <a:solidFill>
                  <a:schemeClr val="bg2">
                    <a:lumMod val="90000"/>
                  </a:schemeClr>
                </a:solidFill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의 솔루션</a:t>
            </a:r>
            <a:br>
              <a:rPr lang="en-US" altLang="ko-KR" sz="3250" b="1" kern="0">
                <a:solidFill>
                  <a:schemeClr val="bg2">
                    <a:lumMod val="90000"/>
                  </a:schemeClr>
                </a:solidFill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3250" b="1" kern="0">
                <a:solidFill>
                  <a:schemeClr val="bg2">
                    <a:lumMod val="90000"/>
                  </a:schemeClr>
                </a:solidFill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사업화 </a:t>
            </a:r>
            <a: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로드맵</a:t>
            </a:r>
            <a:b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핵심 인력</a:t>
            </a:r>
            <a:endParaRPr lang="ko-KR" altLang="en-US" sz="3250" b="1" kern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C89419E6-C214-ED43-2037-8CAFBE3331E9}"/>
              </a:ext>
            </a:extLst>
          </p:cNvPr>
          <p:cNvSpPr txBox="1">
            <a:spLocks/>
          </p:cNvSpPr>
          <p:nvPr/>
        </p:nvSpPr>
        <p:spPr>
          <a:xfrm>
            <a:off x="10759089" y="6614584"/>
            <a:ext cx="1422400" cy="243417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011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CR 기기 홍보영상 F2">
            <a:hlinkClick r:id="" action="ppaction://media"/>
            <a:extLst>
              <a:ext uri="{FF2B5EF4-FFF2-40B4-BE49-F238E27FC236}">
                <a16:creationId xmlns:a16="http://schemas.microsoft.com/office/drawing/2014/main" id="{D264246C-582E-3BAA-6598-EBE93C8941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5270" y="875514"/>
            <a:ext cx="10501460" cy="5907071"/>
          </a:xfrm>
          <a:prstGeom prst="rect">
            <a:avLst/>
          </a:prstGeom>
        </p:spPr>
      </p:pic>
      <p:sp>
        <p:nvSpPr>
          <p:cNvPr id="4" name="직사각형 4">
            <a:extLst>
              <a:ext uri="{FF2B5EF4-FFF2-40B4-BE49-F238E27FC236}">
                <a16:creationId xmlns:a16="http://schemas.microsoft.com/office/drawing/2014/main" id="{8FC65080-167A-34A1-F434-8C34A5B30A06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FC7D7B9F-BC09-AB73-EC6A-E8BF9A5ED433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Solution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lang="ko-KR" altLang="en-US" sz="1800"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lang="ko-KR" altLang="en-US" sz="1800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altLang="ko-KR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</a:t>
            </a:r>
            <a:r>
              <a:rPr lang="en-US" altLang="ko-KR" sz="1800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: </a:t>
            </a:r>
            <a:r>
              <a:rPr lang="ko-KR" altLang="en-US" sz="1800"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간편핵산정제</a:t>
            </a:r>
            <a:r>
              <a:rPr lang="ko-KR" altLang="en-US" sz="1800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</a:p>
        </p:txBody>
      </p:sp>
    </p:spTree>
    <p:extLst>
      <p:ext uri="{BB962C8B-B14F-4D97-AF65-F5344CB8AC3E}">
        <p14:creationId xmlns:p14="http://schemas.microsoft.com/office/powerpoint/2010/main" val="62840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2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1">
            <a:extLst>
              <a:ext uri="{FF2B5EF4-FFF2-40B4-BE49-F238E27FC236}">
                <a16:creationId xmlns:a16="http://schemas.microsoft.com/office/drawing/2014/main" id="{0B54626D-997E-89C2-98CE-0BE3463FEF75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3547897B-6504-8CEC-AFC2-C4884A136A37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Solution</a:t>
            </a:r>
            <a:endParaRPr lang="en-US" altLang="ko-KR"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r>
              <a:rPr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기술</a:t>
            </a:r>
            <a:r>
              <a:rPr 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: </a:t>
            </a:r>
            <a:r>
              <a: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증폭 검출 반응 단순화</a:t>
            </a:r>
            <a:endParaRPr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5C8ADFE4-1E4D-B98D-8522-A5B2F16751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1137" y="853329"/>
            <a:ext cx="3771900" cy="274594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6BF37BA-571B-C47A-2BCC-0A9EBCB56A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801" y="3904581"/>
            <a:ext cx="3699424" cy="22295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3C542-77B8-E47D-76A0-E332AA50A28D}"/>
              </a:ext>
            </a:extLst>
          </p:cNvPr>
          <p:cNvSpPr txBox="1"/>
          <p:nvPr/>
        </p:nvSpPr>
        <p:spPr>
          <a:xfrm>
            <a:off x="4775950" y="6261740"/>
            <a:ext cx="38822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Zhang, X., Li, Q., Jin, X. </a:t>
            </a:r>
            <a:r>
              <a:rPr lang="en-US" altLang="ko-KR" sz="1600" b="0" i="1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et al.</a:t>
            </a:r>
            <a:r>
              <a:rPr lang="en-US" altLang="ko-KR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 </a:t>
            </a:r>
            <a:r>
              <a:rPr lang="en-US" altLang="ko-KR" sz="1600" b="0" i="1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Sci Rep</a:t>
            </a:r>
            <a:r>
              <a:rPr lang="en-US" altLang="ko-KR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 </a:t>
            </a:r>
            <a:r>
              <a:rPr lang="en-US" altLang="ko-KR" sz="1600" b="1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5</a:t>
            </a:r>
            <a:r>
              <a:rPr lang="en-US" altLang="ko-KR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+mn-ea"/>
              </a:rPr>
              <a:t>, 12539 (2015)</a:t>
            </a:r>
            <a:endParaRPr lang="ko-KR" altLang="en-US" sz="1600" dirty="0">
              <a:solidFill>
                <a:schemeClr val="bg1">
                  <a:lumMod val="50000"/>
                </a:schemeClr>
              </a:solidFill>
              <a:latin typeface="+mn-ea"/>
            </a:endParaRPr>
          </a:p>
        </p:txBody>
      </p:sp>
      <p:pic>
        <p:nvPicPr>
          <p:cNvPr id="2" name="그림 1" descr="도표, 라인, 텍스트, 평행이(가) 표시된 사진&#10;&#10;자동 생성된 설명">
            <a:extLst>
              <a:ext uri="{FF2B5EF4-FFF2-40B4-BE49-F238E27FC236}">
                <a16:creationId xmlns:a16="http://schemas.microsoft.com/office/drawing/2014/main" id="{9A21C134-8A7B-872D-B156-CEBA809805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r="48971" b="10394"/>
          <a:stretch/>
        </p:blipFill>
        <p:spPr>
          <a:xfrm>
            <a:off x="301463" y="853329"/>
            <a:ext cx="3932148" cy="539096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4FD282-FDD3-DD7E-D2A7-5FD0AAA517FD}"/>
              </a:ext>
            </a:extLst>
          </p:cNvPr>
          <p:cNvSpPr txBox="1"/>
          <p:nvPr/>
        </p:nvSpPr>
        <p:spPr>
          <a:xfrm>
            <a:off x="3736883" y="2095551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FL 10^6</a:t>
            </a:r>
            <a:endParaRPr lang="ko-KR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48FD15-BECB-EE38-4595-4296FCDB4036}"/>
              </a:ext>
            </a:extLst>
          </p:cNvPr>
          <p:cNvSpPr txBox="1"/>
          <p:nvPr/>
        </p:nvSpPr>
        <p:spPr>
          <a:xfrm>
            <a:off x="3307109" y="4828667"/>
            <a:ext cx="1047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H</a:t>
            </a:r>
            <a:r>
              <a:rPr lang="en-US" altLang="ko-KR" b="1" baseline="30000" dirty="0"/>
              <a:t>+  </a:t>
            </a:r>
            <a:r>
              <a:rPr lang="en-US" altLang="ko-KR" b="1" dirty="0"/>
              <a:t>10^8</a:t>
            </a:r>
            <a:endParaRPr lang="ko-KR" alt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5A5C787-76EA-4B48-2183-BAB25C526E30}"/>
              </a:ext>
            </a:extLst>
          </p:cNvPr>
          <p:cNvSpPr txBox="1"/>
          <p:nvPr/>
        </p:nvSpPr>
        <p:spPr>
          <a:xfrm>
            <a:off x="534826" y="6221498"/>
            <a:ext cx="42411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Veigas</a:t>
            </a:r>
            <a:r>
              <a:rPr lang="en-US" altLang="ko-KR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Bruno, et al. Biosensors and Bioelectronics 52 (2014): 50-55.</a:t>
            </a:r>
            <a:endParaRPr lang="ko-KR" altLang="en-US" sz="1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3A2DCA0C-44DF-99CF-7EF6-6EE33D642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56"/>
          <a:stretch>
            <a:fillRect/>
          </a:stretch>
        </p:blipFill>
        <p:spPr bwMode="auto">
          <a:xfrm>
            <a:off x="8359992" y="1718185"/>
            <a:ext cx="3832008" cy="4375673"/>
          </a:xfrm>
          <a:prstGeom prst="rect">
            <a:avLst/>
          </a:prstGeom>
          <a:noFill/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747695AE-DF08-CA52-9D5F-9D925F3718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03037" y="1170709"/>
            <a:ext cx="3410426" cy="2029108"/>
          </a:xfrm>
          <a:prstGeom prst="rect">
            <a:avLst/>
          </a:prstGeom>
        </p:spPr>
      </p:pic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EFDEC9C0-FB9E-648A-A298-2E7076590A4B}"/>
              </a:ext>
            </a:extLst>
          </p:cNvPr>
          <p:cNvSpPr/>
          <p:nvPr/>
        </p:nvSpPr>
        <p:spPr>
          <a:xfrm>
            <a:off x="9039319" y="6259960"/>
            <a:ext cx="2968651" cy="468458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Alwaygen</a:t>
            </a:r>
            <a:r>
              <a:rPr lang="ko-KR" alt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의 고민감도 전기화학 </a:t>
            </a:r>
            <a:r>
              <a:rPr lang="ko-KR" altLang="en-US" sz="1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검출법</a:t>
            </a:r>
            <a:endParaRPr lang="ko-KR" alt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6E21B-E45D-70A1-B1B1-F324C515A28D}"/>
              </a:ext>
            </a:extLst>
          </p:cNvPr>
          <p:cNvSpPr txBox="1"/>
          <p:nvPr/>
        </p:nvSpPr>
        <p:spPr>
          <a:xfrm>
            <a:off x="9101971" y="811395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b="1" dirty="0"/>
              <a:t>EIS &lt; 10^5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14925205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1F32A1-9F07-ADD3-421F-1B9AA23B7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4F79B1C8-1054-959B-4804-06C40595C029}"/>
              </a:ext>
            </a:extLst>
          </p:cNvPr>
          <p:cNvSpPr/>
          <p:nvPr/>
        </p:nvSpPr>
        <p:spPr>
          <a:xfrm>
            <a:off x="7895681" y="1261560"/>
            <a:ext cx="4031080" cy="5361812"/>
          </a:xfrm>
          <a:prstGeom prst="roundRect">
            <a:avLst>
              <a:gd name="adj" fmla="val 9700"/>
            </a:avLst>
          </a:prstGeom>
          <a:noFill/>
          <a:ln w="38100">
            <a:solidFill>
              <a:srgbClr val="BD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70A5C914-A15A-514C-F723-C5E0709D18C1}"/>
              </a:ext>
            </a:extLst>
          </p:cNvPr>
          <p:cNvSpPr/>
          <p:nvPr/>
        </p:nvSpPr>
        <p:spPr>
          <a:xfrm>
            <a:off x="460118" y="1260630"/>
            <a:ext cx="7296031" cy="5361812"/>
          </a:xfrm>
          <a:prstGeom prst="roundRect">
            <a:avLst>
              <a:gd name="adj" fmla="val 9700"/>
            </a:avLst>
          </a:prstGeom>
          <a:noFill/>
          <a:ln w="38100">
            <a:solidFill>
              <a:srgbClr val="BD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/>
          </a:p>
        </p:txBody>
      </p:sp>
      <p:sp>
        <p:nvSpPr>
          <p:cNvPr id="27" name="직사각형 1">
            <a:extLst>
              <a:ext uri="{FF2B5EF4-FFF2-40B4-BE49-F238E27FC236}">
                <a16:creationId xmlns:a16="http://schemas.microsoft.com/office/drawing/2014/main" id="{8744FFCC-E925-F1CC-AAE0-776AA1C93D50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B2D4D437-ADD0-94D0-B301-E213B97539CC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Solution</a:t>
            </a:r>
            <a:endParaRPr lang="en-US" altLang="ko-KR"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r>
              <a:rPr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기술</a:t>
            </a:r>
            <a:r>
              <a:rPr 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: </a:t>
            </a:r>
            <a:r>
              <a: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증폭 검출 반응 단순화</a:t>
            </a:r>
            <a:endParaRPr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pic>
        <p:nvPicPr>
          <p:cNvPr id="5" name="그림 4" descr="텍스트, 스크린샷, 도표, 번호이(가) 표시된 사진&#10;&#10;자동 생성된 설명">
            <a:extLst>
              <a:ext uri="{FF2B5EF4-FFF2-40B4-BE49-F238E27FC236}">
                <a16:creationId xmlns:a16="http://schemas.microsoft.com/office/drawing/2014/main" id="{BD892890-13C9-0764-1A65-A8619B487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577" y="1482763"/>
            <a:ext cx="6928665" cy="2178341"/>
          </a:xfrm>
          <a:prstGeom prst="rect">
            <a:avLst/>
          </a:prstGeom>
        </p:spPr>
      </p:pic>
      <p:pic>
        <p:nvPicPr>
          <p:cNvPr id="11" name="그림 10" descr="텍스트, 스크린샷, 폰트, 번호이(가) 표시된 사진&#10;&#10;자동 생성된 설명">
            <a:extLst>
              <a:ext uri="{FF2B5EF4-FFF2-40B4-BE49-F238E27FC236}">
                <a16:creationId xmlns:a16="http://schemas.microsoft.com/office/drawing/2014/main" id="{7DE49F5E-FA83-2B90-635C-DEFD0B20B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1498" y="1541219"/>
            <a:ext cx="3394573" cy="3423148"/>
          </a:xfrm>
          <a:prstGeom prst="rect">
            <a:avLst/>
          </a:prstGeom>
        </p:spPr>
      </p:pic>
      <p:sp>
        <p:nvSpPr>
          <p:cNvPr id="14" name="TextBox 29">
            <a:extLst>
              <a:ext uri="{FF2B5EF4-FFF2-40B4-BE49-F238E27FC236}">
                <a16:creationId xmlns:a16="http://schemas.microsoft.com/office/drawing/2014/main" id="{2CB46686-24B3-7DA7-A3F3-BC307A18D293}"/>
              </a:ext>
            </a:extLst>
          </p:cNvPr>
          <p:cNvSpPr txBox="1"/>
          <p:nvPr/>
        </p:nvSpPr>
        <p:spPr>
          <a:xfrm>
            <a:off x="8720503" y="6009386"/>
            <a:ext cx="307241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457200" lvl="1" indent="0" algn="ctr">
              <a:buSzPct val="100000"/>
              <a:defRPr sz="1600"/>
            </a:pPr>
            <a:r>
              <a:rPr lang="en-US" altLang="ko-KR" sz="1600" b="1" i="0" u="none" strike="noStrike">
                <a:solidFill>
                  <a:srgbClr val="000000"/>
                </a:solidFill>
                <a:effectLst/>
                <a:latin typeface="Pretendard Medium" panose="02000603000000020004" pitchFamily="50" charset="-127"/>
              </a:rPr>
              <a:t>KR 10-2023-0069187</a:t>
            </a:r>
          </a:p>
          <a:p>
            <a:pPr marL="457200" lvl="1" indent="0" algn="ctr">
              <a:buSzPct val="100000"/>
              <a:defRPr sz="1600"/>
            </a:pPr>
            <a:r>
              <a:rPr lang="en-US" altLang="ko-KR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PCT </a:t>
            </a:r>
            <a:r>
              <a:rPr lang="ko-KR" altLang="en-US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출원 </a:t>
            </a:r>
            <a:r>
              <a:rPr lang="en-US" altLang="ko-KR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KR2024/007404</a:t>
            </a:r>
            <a:endParaRPr b="1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4D0DCCA1-F537-2C83-AD2B-F71D940E264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353"/>
          <a:stretch/>
        </p:blipFill>
        <p:spPr>
          <a:xfrm>
            <a:off x="4748636" y="3950384"/>
            <a:ext cx="2892100" cy="2331719"/>
          </a:xfrm>
          <a:prstGeom prst="rect">
            <a:avLst/>
          </a:prstGeom>
        </p:spPr>
      </p:pic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D322777D-2A8A-7633-9BF5-FF7D2ACC097F}"/>
              </a:ext>
            </a:extLst>
          </p:cNvPr>
          <p:cNvSpPr/>
          <p:nvPr/>
        </p:nvSpPr>
        <p:spPr>
          <a:xfrm>
            <a:off x="2407205" y="1001747"/>
            <a:ext cx="3507766" cy="468458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증폭 산물의 전기화학적 검출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CF93ECE-A858-5E60-764C-9FA9FA91225C}"/>
              </a:ext>
            </a:extLst>
          </p:cNvPr>
          <p:cNvSpPr txBox="1"/>
          <p:nvPr/>
        </p:nvSpPr>
        <p:spPr>
          <a:xfrm>
            <a:off x="717556" y="4612353"/>
            <a:ext cx="3968955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ko-KR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기존 형광 </a:t>
            </a:r>
            <a:r>
              <a:rPr lang="en-US" altLang="ko-KR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probe</a:t>
            </a:r>
            <a:r>
              <a:rPr kumimoji="0" lang="ko-KR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가 필요하지 않아</a:t>
            </a:r>
            <a:r>
              <a:rPr kumimoji="0" lang="en-US" altLang="ko-KR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</a:t>
            </a:r>
            <a:r>
              <a:rPr kumimoji="0" lang="ko-KR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증폭 반응 간소화</a:t>
            </a:r>
            <a:endParaRPr kumimoji="0" lang="en-US" altLang="ko-KR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ko-KR" altLang="en-US" sz="16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복잡한 광학기구부가 불필요해 장비 단가를 비약적으로 낮추고 소형화 가능</a:t>
            </a:r>
            <a:endParaRPr kumimoji="0" lang="en-US" altLang="ko-KR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en-US" altLang="ko-KR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DNA </a:t>
            </a:r>
            <a:r>
              <a:rPr lang="ko-KR" altLang="en-US" sz="1600" err="1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증폭량에</a:t>
            </a:r>
            <a:r>
              <a:rPr lang="ko-KR" altLang="en-US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비례해 증폭되는 전기적 신호 변화로 높은 민감도</a:t>
            </a:r>
            <a:endParaRPr kumimoji="0" lang="en-US" altLang="ko-KR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</p:txBody>
      </p:sp>
      <p:cxnSp>
        <p:nvCxnSpPr>
          <p:cNvPr id="10" name="직선 연결선 9">
            <a:extLst>
              <a:ext uri="{FF2B5EF4-FFF2-40B4-BE49-F238E27FC236}">
                <a16:creationId xmlns:a16="http://schemas.microsoft.com/office/drawing/2014/main" id="{4583A5F4-DF76-2659-28FD-72A62FB28442}"/>
              </a:ext>
            </a:extLst>
          </p:cNvPr>
          <p:cNvCxnSpPr/>
          <p:nvPr/>
        </p:nvCxnSpPr>
        <p:spPr>
          <a:xfrm flipH="1">
            <a:off x="7157425" y="3529370"/>
            <a:ext cx="438452" cy="852257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4B5C8C2F-D83C-85C0-3B60-117C117B83CC}"/>
              </a:ext>
            </a:extLst>
          </p:cNvPr>
          <p:cNvCxnSpPr>
            <a:cxnSpLocks/>
          </p:cNvCxnSpPr>
          <p:nvPr/>
        </p:nvCxnSpPr>
        <p:spPr>
          <a:xfrm>
            <a:off x="1553592" y="3610045"/>
            <a:ext cx="3724850" cy="976042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BA1D3F70-404B-056B-9509-9D441D5B8C32}"/>
              </a:ext>
            </a:extLst>
          </p:cNvPr>
          <p:cNvSpPr/>
          <p:nvPr/>
        </p:nvSpPr>
        <p:spPr>
          <a:xfrm>
            <a:off x="8520976" y="1040489"/>
            <a:ext cx="2968651" cy="468458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방식과 검출 한계 비교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CEBBE-20F4-90B6-D5E3-F4A3044DC361}"/>
              </a:ext>
            </a:extLst>
          </p:cNvPr>
          <p:cNvSpPr txBox="1"/>
          <p:nvPr/>
        </p:nvSpPr>
        <p:spPr>
          <a:xfrm>
            <a:off x="8075712" y="5049889"/>
            <a:ext cx="3968955" cy="5847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indent="-2857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lang="ko-KR" altLang="en-US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기존 형광 </a:t>
            </a:r>
            <a:r>
              <a:rPr lang="en-US" altLang="ko-KR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probe </a:t>
            </a:r>
            <a:r>
              <a:rPr lang="ko-KR" altLang="en-US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기반 </a:t>
            </a:r>
            <a:r>
              <a:rPr lang="en-US" altLang="ko-KR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PCR </a:t>
            </a:r>
            <a:r>
              <a:rPr lang="ko-KR" altLang="en-US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검출 민감도와 동등한 수준의 </a:t>
            </a:r>
            <a:r>
              <a:rPr lang="en-US" altLang="ko-KR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DNA </a:t>
            </a:r>
            <a:r>
              <a:rPr lang="ko-KR" altLang="en-US" sz="160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검출 한계</a:t>
            </a:r>
            <a:endParaRPr kumimoji="0" lang="en-US" altLang="ko-KR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</p:txBody>
      </p:sp>
    </p:spTree>
    <p:extLst>
      <p:ext uri="{BB962C8B-B14F-4D97-AF65-F5344CB8AC3E}">
        <p14:creationId xmlns:p14="http://schemas.microsoft.com/office/powerpoint/2010/main" val="39240846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F3B540CD-96F5-2E60-A36D-4283914EDA71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사각형: 둥근 위쪽 모서리 31">
            <a:extLst>
              <a:ext uri="{FF2B5EF4-FFF2-40B4-BE49-F238E27FC236}">
                <a16:creationId xmlns:a16="http://schemas.microsoft.com/office/drawing/2014/main" id="{B4AB81D6-0EFC-7A15-0702-74E808320C80}"/>
              </a:ext>
            </a:extLst>
          </p:cNvPr>
          <p:cNvSpPr/>
          <p:nvPr/>
        </p:nvSpPr>
        <p:spPr>
          <a:xfrm>
            <a:off x="5732299" y="414358"/>
            <a:ext cx="5955139" cy="3587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0" y="0"/>
                </a:moveTo>
                <a:lnTo>
                  <a:pt x="21040" y="0"/>
                </a:lnTo>
                <a:cubicBezTo>
                  <a:pt x="21349" y="0"/>
                  <a:pt x="21600" y="4296"/>
                  <a:pt x="21600" y="959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9596"/>
                </a:lnTo>
                <a:cubicBezTo>
                  <a:pt x="0" y="4296"/>
                  <a:pt x="251" y="0"/>
                  <a:pt x="560" y="0"/>
                </a:cubicBezTo>
                <a:close/>
              </a:path>
            </a:pathLst>
          </a:custGeom>
          <a:solidFill>
            <a:srgbClr val="77ADB0"/>
          </a:solidFill>
          <a:ln w="38100">
            <a:solidFill>
              <a:srgbClr val="77ADB0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간편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PCR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rPr>
              <a:t>키트 핵심 성능과 차별성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F1D9CC14-C0A4-20BD-BAA7-867CC3E246EF}"/>
              </a:ext>
            </a:extLst>
          </p:cNvPr>
          <p:cNvGrpSpPr/>
          <p:nvPr/>
        </p:nvGrpSpPr>
        <p:grpSpPr>
          <a:xfrm>
            <a:off x="0" y="-1"/>
            <a:ext cx="4302736" cy="830997"/>
            <a:chOff x="0" y="-1"/>
            <a:chExt cx="4302736" cy="830997"/>
          </a:xfrm>
        </p:grpSpPr>
        <p:sp>
          <p:nvSpPr>
            <p:cNvPr id="6" name="직사각형 4">
              <a:extLst>
                <a:ext uri="{FF2B5EF4-FFF2-40B4-BE49-F238E27FC236}">
                  <a16:creationId xmlns:a16="http://schemas.microsoft.com/office/drawing/2014/main" id="{62924A69-3AAE-5A3A-E7FC-23E3C8D32D9B}"/>
                </a:ext>
              </a:extLst>
            </p:cNvPr>
            <p:cNvSpPr/>
            <p:nvPr/>
          </p:nvSpPr>
          <p:spPr>
            <a:xfrm>
              <a:off x="0" y="-1"/>
              <a:ext cx="4302736" cy="769442"/>
            </a:xfrm>
            <a:prstGeom prst="rect">
              <a:avLst/>
            </a:prstGeom>
            <a:solidFill>
              <a:srgbClr val="4CABAA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endParaRPr>
            </a:p>
          </p:txBody>
        </p:sp>
        <p:sp>
          <p:nvSpPr>
            <p:cNvPr id="7" name="TextBox 5">
              <a:extLst>
                <a:ext uri="{FF2B5EF4-FFF2-40B4-BE49-F238E27FC236}">
                  <a16:creationId xmlns:a16="http://schemas.microsoft.com/office/drawing/2014/main" id="{95E281A9-AD55-E1F8-6A4E-7839060FCC8E}"/>
                </a:ext>
              </a:extLst>
            </p:cNvPr>
            <p:cNvSpPr txBox="1"/>
            <p:nvPr/>
          </p:nvSpPr>
          <p:spPr>
            <a:xfrm>
              <a:off x="45718" y="-1"/>
              <a:ext cx="4054599" cy="830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sz="2400" b="1">
                  <a:solidFill>
                    <a:srgbClr val="FFFFFF"/>
                  </a:solidFill>
                </a:defRPr>
              </a:pPr>
              <a:r>
                <a:rPr lang="en-US" altLang="ko-KR" sz="2400" b="1" dirty="0">
                  <a:solidFill>
                    <a:schemeClr val="bg1"/>
                  </a:solidFill>
                  <a:latin typeface="+mn-ea"/>
                </a:rPr>
                <a:t>2. Solution</a:t>
              </a:r>
              <a:endPara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>
                <a:defRPr sz="2400" b="1">
                  <a:solidFill>
                    <a:srgbClr val="FFFFFF"/>
                  </a:solidFill>
                </a:defRPr>
              </a:pP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EZprepPCR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 </a:t>
              </a:r>
              <a:r>
                <a:rPr lang="ko-KR" altLang="en-US" dirty="0"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차별성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0C480799-6F30-CBE9-DA44-365FF84F0D38}"/>
              </a:ext>
            </a:extLst>
          </p:cNvPr>
          <p:cNvGrpSpPr/>
          <p:nvPr/>
        </p:nvGrpSpPr>
        <p:grpSpPr>
          <a:xfrm>
            <a:off x="6267510" y="4887411"/>
            <a:ext cx="4922856" cy="1818506"/>
            <a:chOff x="6451269" y="4290276"/>
            <a:chExt cx="5271359" cy="2165667"/>
          </a:xfrm>
        </p:grpSpPr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7881CECA-C865-EDC0-294A-F2DA4FF2C0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alphaModFix amt="20000"/>
            </a:blip>
            <a:srcRect r="10059"/>
            <a:stretch/>
          </p:blipFill>
          <p:spPr>
            <a:xfrm>
              <a:off x="9835674" y="4290276"/>
              <a:ext cx="1886954" cy="1651453"/>
            </a:xfrm>
            <a:prstGeom prst="rect">
              <a:avLst/>
            </a:prstGeom>
          </p:spPr>
        </p:pic>
        <p:pic>
          <p:nvPicPr>
            <p:cNvPr id="3074" name="Picture 2" descr="home systems image">
              <a:extLst>
                <a:ext uri="{FF2B5EF4-FFF2-40B4-BE49-F238E27FC236}">
                  <a16:creationId xmlns:a16="http://schemas.microsoft.com/office/drawing/2014/main" id="{8BF12DE3-269F-9E73-50F1-9B8C25CD0B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51269" y="4579960"/>
              <a:ext cx="2169779" cy="13527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rocheDiagnostics">
              <a:extLst>
                <a:ext uri="{FF2B5EF4-FFF2-40B4-BE49-F238E27FC236}">
                  <a16:creationId xmlns:a16="http://schemas.microsoft.com/office/drawing/2014/main" id="{92A0FF35-9EE0-93E2-43E0-5999B8B551A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994" t="32874" r="25080"/>
            <a:stretch/>
          </p:blipFill>
          <p:spPr bwMode="auto">
            <a:xfrm>
              <a:off x="8743103" y="4476615"/>
              <a:ext cx="1177414" cy="13527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662A5BF-B55D-2255-9D63-9F712DD9D428}"/>
                </a:ext>
              </a:extLst>
            </p:cNvPr>
            <p:cNvSpPr txBox="1"/>
            <p:nvPr/>
          </p:nvSpPr>
          <p:spPr>
            <a:xfrm>
              <a:off x="6880476" y="6028479"/>
              <a:ext cx="1257300" cy="30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altLang="ko-KR" sz="1400" b="1">
                  <a:solidFill>
                    <a:schemeClr val="tx1"/>
                  </a:solidFill>
                </a:rPr>
                <a:t>GeneXpert®</a:t>
              </a:r>
              <a:endParaRPr lang="ko-KR" altLang="en-US" sz="1400">
                <a:solidFill>
                  <a:schemeClr val="tx1"/>
                </a:solidFill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229787F-5E5D-B2BE-5DF4-BCA78AD7B362}"/>
                </a:ext>
              </a:extLst>
            </p:cNvPr>
            <p:cNvSpPr txBox="1"/>
            <p:nvPr/>
          </p:nvSpPr>
          <p:spPr>
            <a:xfrm>
              <a:off x="8703160" y="5932723"/>
              <a:ext cx="1257300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Cobas® Liat System</a:t>
              </a:r>
              <a:endParaRPr lang="ko-KR" altLang="en-US" sz="1400" dirty="0">
                <a:solidFill>
                  <a:schemeClr val="tx1"/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740F671-B0C5-A5C1-FC35-7A3662D8EF63}"/>
                </a:ext>
              </a:extLst>
            </p:cNvPr>
            <p:cNvSpPr txBox="1"/>
            <p:nvPr/>
          </p:nvSpPr>
          <p:spPr>
            <a:xfrm>
              <a:off x="10465328" y="6027149"/>
              <a:ext cx="1257300" cy="30777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/>
              <a:r>
                <a:rPr lang="en-US" altLang="ko-KR" sz="1400" b="1" dirty="0">
                  <a:solidFill>
                    <a:schemeClr val="tx1"/>
                  </a:solidFill>
                </a:rPr>
                <a:t>ID NOW™</a:t>
              </a:r>
              <a:endParaRPr lang="ko-KR" altLang="en-US" sz="14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9" name="그림 8">
            <a:extLst>
              <a:ext uri="{FF2B5EF4-FFF2-40B4-BE49-F238E27FC236}">
                <a16:creationId xmlns:a16="http://schemas.microsoft.com/office/drawing/2014/main" id="{52887FCB-D47A-E392-69EB-AD534DD1B4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9933" y="769440"/>
            <a:ext cx="6033315" cy="467058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D32D107-A6C8-4FB6-E0F2-95F04FC66EB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3956" r="17419"/>
          <a:stretch/>
        </p:blipFill>
        <p:spPr>
          <a:xfrm>
            <a:off x="0" y="1448170"/>
            <a:ext cx="2528760" cy="4500145"/>
          </a:xfrm>
          <a:prstGeom prst="rect">
            <a:avLst/>
          </a:prstGeom>
        </p:spPr>
      </p:pic>
      <p:sp>
        <p:nvSpPr>
          <p:cNvPr id="13" name="EasyPrep PCR optimizes productivity by removing unnecessary components offering a cost-effective and sleek design">
            <a:extLst>
              <a:ext uri="{FF2B5EF4-FFF2-40B4-BE49-F238E27FC236}">
                <a16:creationId xmlns:a16="http://schemas.microsoft.com/office/drawing/2014/main" id="{C6781E71-8C44-7175-DD0F-B13591D86608}"/>
              </a:ext>
            </a:extLst>
          </p:cNvPr>
          <p:cNvSpPr/>
          <p:nvPr/>
        </p:nvSpPr>
        <p:spPr>
          <a:xfrm>
            <a:off x="2665000" y="833126"/>
            <a:ext cx="2811973" cy="505048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ko-KR" altLang="en-US" sz="1400" b="1" kern="0" spc="-75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경량 진단 장비</a:t>
            </a:r>
            <a:endParaRPr lang="en-US" altLang="ko-KR" sz="1200" b="1" kern="0" spc="-75" dirty="0">
              <a:solidFill>
                <a:schemeClr val="tx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altLang="ko-KR" sz="1200" kern="0" spc="-75" dirty="0" err="1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EasyPrep</a:t>
            </a:r>
            <a:r>
              <a:rPr lang="en-US" altLang="ko-KR" sz="1200" kern="0" spc="-75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PCR</a:t>
            </a:r>
            <a:r>
              <a:rPr lang="ko-KR" altLang="en-US" sz="1200" kern="0" spc="-75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은 </a:t>
            </a:r>
            <a:r>
              <a:rPr kumimoji="0" lang="en-US" altLang="ko-K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1.2kg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의</a:t>
            </a:r>
            <a:r>
              <a:rPr kumimoji="0" lang="ko-KR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가벼운 중량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과 </a:t>
            </a:r>
            <a:br>
              <a:rPr kumimoji="0" lang="en-US" altLang="ko-K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</a:br>
            <a:r>
              <a:rPr lang="en-US" altLang="ko-KR" sz="1200" b="1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portable </a:t>
            </a:r>
            <a:r>
              <a:rPr lang="ko-KR" altLang="en-US" sz="1200" b="1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디자인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으로</a:t>
            </a:r>
            <a:endParaRPr lang="en-US" altLang="ko-KR" sz="12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언제 어디서든 사용할 수 있는 장비입니다</a:t>
            </a:r>
            <a:r>
              <a:rPr kumimoji="0" lang="en-US" altLang="ko-K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.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</a:t>
            </a:r>
            <a:endParaRPr kumimoji="0" lang="en-US" altLang="ko-K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 marL="0" indent="0" algn="l">
              <a:lnSpc>
                <a:spcPts val="2700"/>
              </a:lnSpc>
              <a:buNone/>
            </a:pPr>
            <a:endParaRPr kumimoji="0" lang="en-US" altLang="ko-KR" sz="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ko-KR" altLang="en-US" sz="1400" b="1" kern="0" spc="-75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장비의 원가 절감</a:t>
            </a:r>
            <a:endParaRPr lang="en-US" altLang="ko-KR" sz="1400" b="1" kern="0" spc="-75" dirty="0">
              <a:solidFill>
                <a:schemeClr val="tx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altLang="ko-KR" sz="1200" kern="0" dirty="0" err="1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EasyPrep</a:t>
            </a:r>
            <a:r>
              <a:rPr lang="en-US" altLang="ko-KR" sz="1200" kern="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PCR </a:t>
            </a:r>
            <a:r>
              <a:rPr lang="ko-KR" altLang="en-US" sz="1200" b="1" kern="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불필요한 기능을 빼고</a:t>
            </a:r>
            <a:r>
              <a:rPr lang="ko-KR" altLang="en-US" sz="1200" kern="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핵심 기술만 담았습니다</a:t>
            </a:r>
            <a:r>
              <a:rPr lang="en-US" altLang="ko-KR" sz="1200" kern="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.</a:t>
            </a:r>
            <a:br>
              <a:rPr kumimoji="0" lang="en-US" altLang="ko-K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</a:b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기존의 형광분자진단 기기에 비해</a:t>
            </a:r>
            <a:r>
              <a:rPr kumimoji="0" lang="ko-KR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</a:t>
            </a:r>
            <a:r>
              <a:rPr kumimoji="0" lang="en-US" altLang="ko-KR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90% </a:t>
            </a:r>
            <a:r>
              <a:rPr kumimoji="0" lang="ko-KR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이상 </a:t>
            </a:r>
            <a:r>
              <a:rPr kumimoji="0" lang="en-US" altLang="ko-KR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(</a:t>
            </a:r>
            <a:r>
              <a:rPr kumimoji="0" lang="ko-KR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원가가</a:t>
            </a:r>
            <a:r>
              <a:rPr kumimoji="0" lang="en-US" altLang="ko-KR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)</a:t>
            </a:r>
            <a:r>
              <a:rPr kumimoji="0" lang="ko-KR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저렴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합니다</a:t>
            </a:r>
            <a:r>
              <a:rPr kumimoji="0" lang="en-US" altLang="ko-K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.</a:t>
            </a:r>
          </a:p>
          <a:p>
            <a:pPr marL="0" indent="0" algn="l">
              <a:lnSpc>
                <a:spcPts val="2700"/>
              </a:lnSpc>
              <a:buNone/>
            </a:pPr>
            <a:endParaRPr lang="en-US" altLang="ko-KR" sz="12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ko-KR" altLang="en-US" sz="1400" b="1" kern="0" spc="-75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간소화 된 반응 절차</a:t>
            </a:r>
            <a:endParaRPr lang="en-US" altLang="ko-KR" sz="1200" b="1" kern="0" spc="-75" dirty="0">
              <a:solidFill>
                <a:schemeClr val="tx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제공하는 간편정제 키트에 최적화하여 불필요한 기능을 제거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 marL="0" indent="0" algn="l">
              <a:lnSpc>
                <a:spcPts val="2700"/>
              </a:lnSpc>
              <a:buNone/>
            </a:pPr>
            <a:r>
              <a:rPr lang="en-US" altLang="ko-KR" sz="1200" kern="0" spc="-75" dirty="0" err="1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EasyPrep</a:t>
            </a:r>
            <a:r>
              <a:rPr lang="en-US" altLang="ko-KR" sz="1200" kern="0" spc="-75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PCR</a:t>
            </a:r>
            <a:r>
              <a:rPr lang="ko-KR" altLang="en-US" sz="1200" kern="0" spc="-75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은 </a:t>
            </a:r>
            <a:r>
              <a:rPr lang="en-US" altLang="ko-KR" sz="1200" kern="0" spc="-75" dirty="0" err="1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Alwaygen</a:t>
            </a:r>
            <a:r>
              <a:rPr lang="ko-KR" altLang="en-US" sz="1200" kern="0" spc="-75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만의 </a:t>
            </a:r>
            <a:r>
              <a:rPr kumimoji="0" lang="ko-KR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직접 측정 방식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으로 전기화학분석</a:t>
            </a:r>
            <a:r>
              <a:rPr lang="ko-KR" altLang="en-US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과 </a:t>
            </a:r>
            <a:r>
              <a:rPr kumimoji="0" lang="ko-KR" altLang="en-US" sz="1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광학시스템 보완적으로 사용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하여 </a:t>
            </a:r>
            <a:r>
              <a:rPr kumimoji="0" lang="en-US" altLang="ko-K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(&lt;45min)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내에 진단 가능</a:t>
            </a:r>
            <a: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endParaRPr lang="en-US" altLang="ko-KR" sz="1200" kern="0" spc="-75" dirty="0">
              <a:solidFill>
                <a:schemeClr val="tx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36855428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사각형: 둥근 모서리 76">
            <a:extLst>
              <a:ext uri="{FF2B5EF4-FFF2-40B4-BE49-F238E27FC236}">
                <a16:creationId xmlns:a16="http://schemas.microsoft.com/office/drawing/2014/main" id="{EC95B3DC-EA3F-575C-3338-2DB87D8CBEA8}"/>
              </a:ext>
            </a:extLst>
          </p:cNvPr>
          <p:cNvSpPr/>
          <p:nvPr/>
        </p:nvSpPr>
        <p:spPr>
          <a:xfrm>
            <a:off x="4490650" y="833160"/>
            <a:ext cx="7531404" cy="5743093"/>
          </a:xfrm>
          <a:prstGeom prst="roundRect">
            <a:avLst>
              <a:gd name="adj" fmla="val 5096"/>
            </a:avLst>
          </a:prstGeom>
          <a:solidFill>
            <a:srgbClr val="F0F0F0"/>
          </a:solidFill>
          <a:ln w="57150">
            <a:noFill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8206520B-B9B7-C4E8-836A-027158DB1061}"/>
              </a:ext>
            </a:extLst>
          </p:cNvPr>
          <p:cNvGrpSpPr/>
          <p:nvPr/>
        </p:nvGrpSpPr>
        <p:grpSpPr>
          <a:xfrm>
            <a:off x="-8682569" y="1487605"/>
            <a:ext cx="7814840" cy="5892659"/>
            <a:chOff x="4313429" y="930971"/>
            <a:chExt cx="7814840" cy="5892659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BC7C916E-FF84-27B9-A7AE-0F000FE6C562}"/>
                </a:ext>
              </a:extLst>
            </p:cNvPr>
            <p:cNvSpPr/>
            <p:nvPr/>
          </p:nvSpPr>
          <p:spPr>
            <a:xfrm>
              <a:off x="4313429" y="1274885"/>
              <a:ext cx="7814840" cy="2645053"/>
            </a:xfrm>
            <a:prstGeom prst="rect">
              <a:avLst/>
            </a:prstGeom>
            <a:solidFill>
              <a:srgbClr val="FF0000">
                <a:alpha val="3215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912E1127-2A65-DB81-C3BA-95CF57E8BDF9}"/>
                </a:ext>
              </a:extLst>
            </p:cNvPr>
            <p:cNvSpPr/>
            <p:nvPr/>
          </p:nvSpPr>
          <p:spPr>
            <a:xfrm>
              <a:off x="4313429" y="3948511"/>
              <a:ext cx="7814840" cy="2581068"/>
            </a:xfrm>
            <a:prstGeom prst="rect">
              <a:avLst/>
            </a:prstGeom>
            <a:solidFill>
              <a:srgbClr val="B3E8FD">
                <a:alpha val="3215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graphicFrame>
              <p:nvGraphicFramePr>
                <p:cNvPr id="40" name="차트 39">
                  <a:extLst>
                    <a:ext uri="{FF2B5EF4-FFF2-40B4-BE49-F238E27FC236}">
                      <a16:creationId xmlns:a16="http://schemas.microsoft.com/office/drawing/2014/main" id="{D9D7A447-B698-7A5D-54C7-59370D1B8502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645877848"/>
                    </p:ext>
                  </p:extLst>
                </p:nvPr>
              </p:nvGraphicFramePr>
              <p:xfrm>
                <a:off x="4328941" y="930971"/>
                <a:ext cx="6829123" cy="589265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2"/>
                </a:graphicData>
              </a:graphic>
            </p:graphicFrame>
          </mc:Choice>
          <mc:Fallback xmlns="">
            <p:graphicFrame>
              <p:nvGraphicFramePr>
                <p:cNvPr id="40" name="차트 39">
                  <a:extLst>
                    <a:ext uri="{FF2B5EF4-FFF2-40B4-BE49-F238E27FC236}">
                      <a16:creationId xmlns:a16="http://schemas.microsoft.com/office/drawing/2014/main" id="{D9D7A447-B698-7A5D-54C7-59370D1B8502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645877848"/>
                    </p:ext>
                  </p:extLst>
                </p:nvPr>
              </p:nvGraphicFramePr>
              <p:xfrm>
                <a:off x="4328941" y="930971"/>
                <a:ext cx="6829123" cy="589265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3"/>
                </a:graphicData>
              </a:graphic>
            </p:graphicFrame>
          </mc:Fallback>
        </mc:AlternateContent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BEB0173F-F7F6-E0B1-96E6-9248AEC1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7031" r="52328" b="11006"/>
            <a:stretch/>
          </p:blipFill>
          <p:spPr>
            <a:xfrm>
              <a:off x="9896253" y="3966945"/>
              <a:ext cx="2140085" cy="2518267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BB6B6B5C-CB73-C100-62BC-51530B2EE05A}"/>
                </a:ext>
              </a:extLst>
            </p:cNvPr>
            <p:cNvSpPr/>
            <p:nvPr/>
          </p:nvSpPr>
          <p:spPr>
            <a:xfrm>
              <a:off x="10299469" y="6548013"/>
              <a:ext cx="997527" cy="2419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D9A60ADE-8EB3-A383-E5A8-096D0764E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438" t="6411" b="10259"/>
            <a:stretch/>
          </p:blipFill>
          <p:spPr>
            <a:xfrm>
              <a:off x="9896253" y="1375491"/>
              <a:ext cx="2140085" cy="251748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549197D9-7465-4C86-E21B-34B99D692271}"/>
                </a:ext>
              </a:extLst>
            </p:cNvPr>
            <p:cNvSpPr/>
            <p:nvPr/>
          </p:nvSpPr>
          <p:spPr>
            <a:xfrm>
              <a:off x="4850897" y="3670300"/>
              <a:ext cx="3308432" cy="222670"/>
            </a:xfrm>
            <a:prstGeom prst="rect">
              <a:avLst/>
            </a:prstGeom>
            <a:solidFill>
              <a:srgbClr val="B3E8FD">
                <a:alpha val="3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화살표: 위쪽 49">
                  <a:extLst>
                    <a:ext uri="{FF2B5EF4-FFF2-40B4-BE49-F238E27FC236}">
                      <a16:creationId xmlns:a16="http://schemas.microsoft.com/office/drawing/2014/main" id="{769D23E5-2452-8DD2-DAB3-F824338B7B58}"/>
                    </a:ext>
                  </a:extLst>
                </p:cNvPr>
                <p:cNvSpPr/>
                <p:nvPr/>
              </p:nvSpPr>
              <p:spPr>
                <a:xfrm>
                  <a:off x="8551326" y="2979634"/>
                  <a:ext cx="1122810" cy="1512779"/>
                </a:xfrm>
                <a:prstGeom prst="upArrow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altLang="ko-KR" sz="2000" b="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ko-KR" sz="2000" b="0" dirty="0">
                      <a:solidFill>
                        <a:schemeClr val="tx1"/>
                      </a:solidFill>
                    </a:rPr>
                    <a:t>x</a:t>
                  </a:r>
                </a:p>
              </p:txBody>
            </p:sp>
          </mc:Choice>
          <mc:Fallback xmlns="">
            <p:sp>
              <p:nvSpPr>
                <p:cNvPr id="50" name="화살표: 위쪽 49">
                  <a:extLst>
                    <a:ext uri="{FF2B5EF4-FFF2-40B4-BE49-F238E27FC236}">
                      <a16:creationId xmlns:a16="http://schemas.microsoft.com/office/drawing/2014/main" id="{769D23E5-2452-8DD2-DAB3-F824338B7B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326" y="2979634"/>
                  <a:ext cx="1122810" cy="1512779"/>
                </a:xfrm>
                <a:prstGeom prst="upArrow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AutoShape 4">
              <a:extLst>
                <a:ext uri="{FF2B5EF4-FFF2-40B4-BE49-F238E27FC236}">
                  <a16:creationId xmlns:a16="http://schemas.microsoft.com/office/drawing/2014/main" id="{07A634DB-1C54-84B5-C8BA-CF60FB80EA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AutoShape 6">
              <a:extLst>
                <a:ext uri="{FF2B5EF4-FFF2-40B4-BE49-F238E27FC236}">
                  <a16:creationId xmlns:a16="http://schemas.microsoft.com/office/drawing/2014/main" id="{8B7FB6FF-02DF-8279-E1A2-A78D6CC75F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63" name="직사각형 4">
            <a:extLst>
              <a:ext uri="{FF2B5EF4-FFF2-40B4-BE49-F238E27FC236}">
                <a16:creationId xmlns:a16="http://schemas.microsoft.com/office/drawing/2014/main" id="{0E00427D-D3FB-2D96-4CC9-906C742B0478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1024" name="TextBox 5">
            <a:extLst>
              <a:ext uri="{FF2B5EF4-FFF2-40B4-BE49-F238E27FC236}">
                <a16:creationId xmlns:a16="http://schemas.microsoft.com/office/drawing/2014/main" id="{C36BDD5D-F09F-90ED-09D0-14C72F0F5EDE}"/>
              </a:ext>
            </a:extLst>
          </p:cNvPr>
          <p:cNvSpPr txBox="1"/>
          <p:nvPr/>
        </p:nvSpPr>
        <p:spPr>
          <a:xfrm>
            <a:off x="45718" y="-1"/>
            <a:ext cx="40545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문제 인식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(Problem)</a:t>
            </a:r>
            <a:b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창업아이템의 필요성</a:t>
            </a:r>
            <a:endParaRPr lang="en-US" altLang="ko-KR" sz="20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16" name="사각형: 둥근 모서리 76">
            <a:extLst>
              <a:ext uri="{FF2B5EF4-FFF2-40B4-BE49-F238E27FC236}">
                <a16:creationId xmlns:a16="http://schemas.microsoft.com/office/drawing/2014/main" id="{5D80621F-DEC4-5E79-19E7-3FC83CDAC934}"/>
              </a:ext>
            </a:extLst>
          </p:cNvPr>
          <p:cNvSpPr/>
          <p:nvPr/>
        </p:nvSpPr>
        <p:spPr>
          <a:xfrm>
            <a:off x="169946" y="928295"/>
            <a:ext cx="4067064" cy="5743093"/>
          </a:xfrm>
          <a:prstGeom prst="roundRect">
            <a:avLst>
              <a:gd name="adj" fmla="val 5096"/>
            </a:avLst>
          </a:prstGeom>
          <a:solidFill>
            <a:srgbClr val="F0F0F0"/>
          </a:solidFill>
          <a:ln w="57150">
            <a:noFill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D05F19-5432-4F3E-D0B3-7C800B7BD17C}"/>
              </a:ext>
            </a:extLst>
          </p:cNvPr>
          <p:cNvSpPr txBox="1"/>
          <p:nvPr/>
        </p:nvSpPr>
        <p:spPr>
          <a:xfrm>
            <a:off x="308584" y="1044032"/>
            <a:ext cx="3551611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ko-KR" sz="24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PCR</a:t>
            </a:r>
            <a:r>
              <a:rPr lang="ko-KR" altLang="en-US" sz="24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사용에 가장 큰 걸림돌</a:t>
            </a:r>
            <a:r>
              <a:rPr lang="en-US" altLang="ko-KR" sz="24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?</a:t>
            </a:r>
            <a:endParaRPr kumimoji="0" lang="ko-KR" altLang="en-US" sz="2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  <a:sym typeface="Pretendard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7AC80E0-86FA-6920-B572-327738F8753F}"/>
              </a:ext>
            </a:extLst>
          </p:cNvPr>
          <p:cNvGrpSpPr/>
          <p:nvPr/>
        </p:nvGrpSpPr>
        <p:grpSpPr>
          <a:xfrm>
            <a:off x="329400" y="1561851"/>
            <a:ext cx="3777425" cy="1894468"/>
            <a:chOff x="329400" y="1561851"/>
            <a:chExt cx="3777425" cy="1894468"/>
          </a:xfrm>
        </p:grpSpPr>
        <p:sp>
          <p:nvSpPr>
            <p:cNvPr id="22" name="사각형: 둥근 모서리 76">
              <a:extLst>
                <a:ext uri="{FF2B5EF4-FFF2-40B4-BE49-F238E27FC236}">
                  <a16:creationId xmlns:a16="http://schemas.microsoft.com/office/drawing/2014/main" id="{2DEE7671-631C-A704-A6FE-FE2E24CF30C2}"/>
                </a:ext>
              </a:extLst>
            </p:cNvPr>
            <p:cNvSpPr/>
            <p:nvPr/>
          </p:nvSpPr>
          <p:spPr>
            <a:xfrm>
              <a:off x="329400" y="1561851"/>
              <a:ext cx="3777425" cy="1894468"/>
            </a:xfrm>
            <a:prstGeom prst="roundRect">
              <a:avLst>
                <a:gd name="adj" fmla="val 5096"/>
              </a:avLst>
            </a:prstGeom>
            <a:solidFill>
              <a:schemeClr val="bg1"/>
            </a:solidFill>
            <a:ln w="57150">
              <a:solidFill>
                <a:srgbClr val="C7E3DC"/>
              </a:solidFill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graphicFrame>
          <p:nvGraphicFramePr>
            <p:cNvPr id="23" name="2D 원형 차트">
              <a:extLst>
                <a:ext uri="{FF2B5EF4-FFF2-40B4-BE49-F238E27FC236}">
                  <a16:creationId xmlns:a16="http://schemas.microsoft.com/office/drawing/2014/main" id="{2ECA07E8-4CF4-A4A3-D4A6-5323126E8FD7}"/>
                </a:ext>
              </a:extLst>
            </p:cNvPr>
            <p:cNvGraphicFramePr/>
            <p:nvPr/>
          </p:nvGraphicFramePr>
          <p:xfrm>
            <a:off x="384289" y="1659069"/>
            <a:ext cx="1743008" cy="168311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E3EDD960-DD55-B1E6-86E9-76F3B0A77EE5}"/>
                </a:ext>
              </a:extLst>
            </p:cNvPr>
            <p:cNvGrpSpPr/>
            <p:nvPr/>
          </p:nvGrpSpPr>
          <p:grpSpPr>
            <a:xfrm>
              <a:off x="2318999" y="2008576"/>
              <a:ext cx="1703813" cy="1004507"/>
              <a:chOff x="2675506" y="2242550"/>
              <a:chExt cx="1703813" cy="1004507"/>
            </a:xfrm>
          </p:grpSpPr>
          <p:grpSp>
            <p:nvGrpSpPr>
              <p:cNvPr id="25" name="그룹 24">
                <a:extLst>
                  <a:ext uri="{FF2B5EF4-FFF2-40B4-BE49-F238E27FC236}">
                    <a16:creationId xmlns:a16="http://schemas.microsoft.com/office/drawing/2014/main" id="{E0D307C3-0A95-2636-05B2-225CC2EE1CE6}"/>
                  </a:ext>
                </a:extLst>
              </p:cNvPr>
              <p:cNvGrpSpPr/>
              <p:nvPr/>
            </p:nvGrpSpPr>
            <p:grpSpPr>
              <a:xfrm>
                <a:off x="2675506" y="2242550"/>
                <a:ext cx="1444654" cy="230830"/>
                <a:chOff x="2705363" y="2242550"/>
                <a:chExt cx="1444654" cy="230830"/>
              </a:xfrm>
            </p:grpSpPr>
            <p:pic>
              <p:nvPicPr>
                <p:cNvPr id="49" name="그래픽 48" descr="사용자 단색으로 채워진">
                  <a:extLst>
                    <a:ext uri="{FF2B5EF4-FFF2-40B4-BE49-F238E27FC236}">
                      <a16:creationId xmlns:a16="http://schemas.microsoft.com/office/drawing/2014/main" id="{AAF37BD4-C778-A046-3D0A-A3F76225505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96DAC541-7B7A-43D3-8B79-37D633B846F1}">
                      <asvg:svgBlip xmlns:asvg="http://schemas.microsoft.com/office/drawing/2016/SVG/main" r:embed="rId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05363" y="2267965"/>
                  <a:ext cx="180000" cy="180000"/>
                </a:xfrm>
                <a:prstGeom prst="rect">
                  <a:avLst/>
                </a:prstGeom>
              </p:spPr>
            </p:pic>
            <p:sp>
              <p:nvSpPr>
                <p:cNvPr id="53" name="TextBox 52">
                  <a:extLst>
                    <a:ext uri="{FF2B5EF4-FFF2-40B4-BE49-F238E27FC236}">
                      <a16:creationId xmlns:a16="http://schemas.microsoft.com/office/drawing/2014/main" id="{C907310B-17D0-7156-E5B1-11F635481D16}"/>
                    </a:ext>
                  </a:extLst>
                </p:cNvPr>
                <p:cNvSpPr txBox="1"/>
                <p:nvPr/>
              </p:nvSpPr>
              <p:spPr>
                <a:xfrm>
                  <a:off x="2874670" y="2242550"/>
                  <a:ext cx="1275347" cy="2308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ko-KR" sz="900" b="1" i="0" u="none" strike="noStrike" cap="none" spc="0" normalizeH="0" baseline="0">
                      <a:ln>
                        <a:noFill/>
                      </a:ln>
                      <a:solidFill>
                        <a:srgbClr val="3D8670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33% </a:t>
                  </a:r>
                  <a:r>
                    <a:rPr kumimoji="0" lang="ko-KR" altLang="en-US" sz="900" b="1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장비가 너무 비싸다</a:t>
                  </a:r>
                  <a:r>
                    <a:rPr kumimoji="0" lang="en-US" altLang="ko-KR" sz="900" b="1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.</a:t>
                  </a:r>
                  <a:endParaRPr kumimoji="0" lang="ko-KR" altLang="en-US" sz="9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Pretendard"/>
                  </a:endParaRPr>
                </a:p>
              </p:txBody>
            </p:sp>
          </p:grpSp>
          <p:grpSp>
            <p:nvGrpSpPr>
              <p:cNvPr id="26" name="그룹 25">
                <a:extLst>
                  <a:ext uri="{FF2B5EF4-FFF2-40B4-BE49-F238E27FC236}">
                    <a16:creationId xmlns:a16="http://schemas.microsoft.com/office/drawing/2014/main" id="{8618FE07-C8FD-582E-A346-BF026A67729D}"/>
                  </a:ext>
                </a:extLst>
              </p:cNvPr>
              <p:cNvGrpSpPr/>
              <p:nvPr/>
            </p:nvGrpSpPr>
            <p:grpSpPr>
              <a:xfrm>
                <a:off x="2675506" y="2435969"/>
                <a:ext cx="1703813" cy="230830"/>
                <a:chOff x="2694670" y="2517595"/>
                <a:chExt cx="1703813" cy="230830"/>
              </a:xfrm>
            </p:grpSpPr>
            <p:pic>
              <p:nvPicPr>
                <p:cNvPr id="47" name="그래픽 46" descr="사용자 단색으로 채워진">
                  <a:extLst>
                    <a:ext uri="{FF2B5EF4-FFF2-40B4-BE49-F238E27FC236}">
                      <a16:creationId xmlns:a16="http://schemas.microsoft.com/office/drawing/2014/main" id="{FE1C702C-EB60-903E-4460-EE49A00646C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96DAC541-7B7A-43D3-8B79-37D633B846F1}">
                      <asvg:svgBlip xmlns:asvg="http://schemas.microsoft.com/office/drawing/2016/SVG/main" r:embed="rId1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4670" y="2543010"/>
                  <a:ext cx="180000" cy="180000"/>
                </a:xfrm>
                <a:prstGeom prst="rect">
                  <a:avLst/>
                </a:prstGeom>
              </p:spPr>
            </p:pic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E418EA13-CD52-66AB-74BB-573DDE66BF93}"/>
                    </a:ext>
                  </a:extLst>
                </p:cNvPr>
                <p:cNvSpPr txBox="1"/>
                <p:nvPr/>
              </p:nvSpPr>
              <p:spPr>
                <a:xfrm>
                  <a:off x="2874670" y="2517595"/>
                  <a:ext cx="1523813" cy="2308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ko-KR" sz="900" b="1" i="0" u="none" strike="noStrike" cap="none" spc="0" normalizeH="0" baseline="0">
                      <a:ln>
                        <a:noFill/>
                      </a:ln>
                      <a:solidFill>
                        <a:srgbClr val="E5AD4F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25% </a:t>
                  </a:r>
                  <a:r>
                    <a:rPr kumimoji="0" lang="ko-KR" altLang="en-US" sz="900" b="1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검사 </a:t>
                  </a:r>
                  <a:r>
                    <a:rPr kumimoji="0" lang="en-US" altLang="ko-KR" sz="900" b="1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1</a:t>
                  </a:r>
                  <a:r>
                    <a:rPr kumimoji="0" lang="ko-KR" altLang="en-US" sz="900" b="1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회 소요비용이 크다</a:t>
                  </a:r>
                </a:p>
              </p:txBody>
            </p:sp>
          </p:grpSp>
          <p:grpSp>
            <p:nvGrpSpPr>
              <p:cNvPr id="27" name="그룹 26">
                <a:extLst>
                  <a:ext uri="{FF2B5EF4-FFF2-40B4-BE49-F238E27FC236}">
                    <a16:creationId xmlns:a16="http://schemas.microsoft.com/office/drawing/2014/main" id="{A8943E73-87DC-BF74-E7AB-C698A3EF50C2}"/>
                  </a:ext>
                </a:extLst>
              </p:cNvPr>
              <p:cNvGrpSpPr/>
              <p:nvPr/>
            </p:nvGrpSpPr>
            <p:grpSpPr>
              <a:xfrm>
                <a:off x="2675506" y="2822807"/>
                <a:ext cx="1604427" cy="230830"/>
                <a:chOff x="2694670" y="3067685"/>
                <a:chExt cx="1604427" cy="230830"/>
              </a:xfrm>
            </p:grpSpPr>
            <p:pic>
              <p:nvPicPr>
                <p:cNvPr id="39" name="그래픽 38" descr="사용자 단색으로 채워진">
                  <a:extLst>
                    <a:ext uri="{FF2B5EF4-FFF2-40B4-BE49-F238E27FC236}">
                      <a16:creationId xmlns:a16="http://schemas.microsoft.com/office/drawing/2014/main" id="{F7A3C0C2-2CFA-F159-E810-64F45515A8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4670" y="3093100"/>
                  <a:ext cx="180000" cy="180000"/>
                </a:xfrm>
                <a:prstGeom prst="rect">
                  <a:avLst/>
                </a:prstGeom>
              </p:spPr>
            </p:pic>
            <p:sp>
              <p:nvSpPr>
                <p:cNvPr id="46" name="TextBox 45">
                  <a:extLst>
                    <a:ext uri="{FF2B5EF4-FFF2-40B4-BE49-F238E27FC236}">
                      <a16:creationId xmlns:a16="http://schemas.microsoft.com/office/drawing/2014/main" id="{244383FC-80C9-BF66-0940-5032A5615C2D}"/>
                    </a:ext>
                  </a:extLst>
                </p:cNvPr>
                <p:cNvSpPr txBox="1"/>
                <p:nvPr/>
              </p:nvSpPr>
              <p:spPr>
                <a:xfrm>
                  <a:off x="2874670" y="3067685"/>
                  <a:ext cx="1424427" cy="2308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ko-KR" sz="900" b="1" i="0" u="none" strike="noStrike" cap="none" spc="0" normalizeH="0" baseline="0">
                      <a:solidFill>
                        <a:srgbClr val="BAAF88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16% </a:t>
                  </a:r>
                  <a:r>
                    <a:rPr kumimoji="0" lang="ko-KR" altLang="en-US" sz="900" b="1" i="0" u="none" strike="noStrike" cap="none" spc="0" normalizeH="0" baseline="0">
                      <a:solidFill>
                        <a:schemeClr val="tx1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기존의 방법을 선호한다</a:t>
                  </a:r>
                </a:p>
              </p:txBody>
            </p:sp>
          </p:grpSp>
          <p:grpSp>
            <p:nvGrpSpPr>
              <p:cNvPr id="28" name="그룹 27">
                <a:extLst>
                  <a:ext uri="{FF2B5EF4-FFF2-40B4-BE49-F238E27FC236}">
                    <a16:creationId xmlns:a16="http://schemas.microsoft.com/office/drawing/2014/main" id="{1FE69860-40D1-1833-80DF-03642196F649}"/>
                  </a:ext>
                </a:extLst>
              </p:cNvPr>
              <p:cNvGrpSpPr/>
              <p:nvPr/>
            </p:nvGrpSpPr>
            <p:grpSpPr>
              <a:xfrm>
                <a:off x="2675506" y="2629388"/>
                <a:ext cx="1261384" cy="230830"/>
                <a:chOff x="2694670" y="2792640"/>
                <a:chExt cx="1261384" cy="230830"/>
              </a:xfrm>
            </p:grpSpPr>
            <p:pic>
              <p:nvPicPr>
                <p:cNvPr id="36" name="그래픽 35" descr="사용자 단색으로 채워진">
                  <a:extLst>
                    <a:ext uri="{FF2B5EF4-FFF2-40B4-BE49-F238E27FC236}">
                      <a16:creationId xmlns:a16="http://schemas.microsoft.com/office/drawing/2014/main" id="{6E5E7C1F-908E-39F1-9A8D-3FCD18CAE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>
                  <a:extLst>
                    <a:ext uri="{96DAC541-7B7A-43D3-8B79-37D633B846F1}">
                      <asvg:svgBlip xmlns:asvg="http://schemas.microsoft.com/office/drawing/2016/SVG/main" r:embed="rId14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4670" y="2818055"/>
                  <a:ext cx="180000" cy="180000"/>
                </a:xfrm>
                <a:prstGeom prst="rect">
                  <a:avLst/>
                </a:prstGeom>
              </p:spPr>
            </p:pic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269D8F77-CD2A-7B04-F530-67661901D7B7}"/>
                    </a:ext>
                  </a:extLst>
                </p:cNvPr>
                <p:cNvSpPr txBox="1"/>
                <p:nvPr/>
              </p:nvSpPr>
              <p:spPr>
                <a:xfrm>
                  <a:off x="2874670" y="2792640"/>
                  <a:ext cx="1081384" cy="2308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ko-KR" sz="900" b="1" i="0" u="none" strike="noStrike" cap="none" spc="0" normalizeH="0" baseline="0">
                      <a:ln>
                        <a:noFill/>
                      </a:ln>
                      <a:solidFill>
                        <a:srgbClr val="6D8325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19% </a:t>
                  </a:r>
                  <a:r>
                    <a:rPr kumimoji="0" lang="ko-KR" altLang="en-US" sz="900" b="1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사용하기 어렵다</a:t>
                  </a:r>
                </a:p>
              </p:txBody>
            </p:sp>
          </p:grpSp>
          <p:grpSp>
            <p:nvGrpSpPr>
              <p:cNvPr id="31" name="그룹 30">
                <a:extLst>
                  <a:ext uri="{FF2B5EF4-FFF2-40B4-BE49-F238E27FC236}">
                    <a16:creationId xmlns:a16="http://schemas.microsoft.com/office/drawing/2014/main" id="{42DE714B-5208-0AEF-DD6E-72B16C647426}"/>
                  </a:ext>
                </a:extLst>
              </p:cNvPr>
              <p:cNvGrpSpPr/>
              <p:nvPr/>
            </p:nvGrpSpPr>
            <p:grpSpPr>
              <a:xfrm>
                <a:off x="2675506" y="3016227"/>
                <a:ext cx="968034" cy="230830"/>
                <a:chOff x="2694670" y="3342730"/>
                <a:chExt cx="968034" cy="230830"/>
              </a:xfrm>
            </p:grpSpPr>
            <p:pic>
              <p:nvPicPr>
                <p:cNvPr id="32" name="그래픽 31" descr="사용자 단색으로 채워진">
                  <a:extLst>
                    <a:ext uri="{FF2B5EF4-FFF2-40B4-BE49-F238E27FC236}">
                      <a16:creationId xmlns:a16="http://schemas.microsoft.com/office/drawing/2014/main" id="{C6D94B33-B39F-3FB1-4A5D-8356FF3FF2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96DAC541-7B7A-43D3-8B79-37D633B846F1}">
                      <asvg:svgBlip xmlns:asvg="http://schemas.microsoft.com/office/drawing/2016/SVG/main" r:embed="rId1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694670" y="3368145"/>
                  <a:ext cx="180000" cy="180000"/>
                </a:xfrm>
                <a:prstGeom prst="rect">
                  <a:avLst/>
                </a:prstGeom>
              </p:spPr>
            </p:pic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997E7B06-8567-F3EA-115E-E3E983209805}"/>
                    </a:ext>
                  </a:extLst>
                </p:cNvPr>
                <p:cNvSpPr txBox="1"/>
                <p:nvPr/>
              </p:nvSpPr>
              <p:spPr>
                <a:xfrm>
                  <a:off x="2874670" y="3342730"/>
                  <a:ext cx="788034" cy="230830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none" lIns="45719" tIns="45719" rIns="45719" bIns="45719" numCol="1" spcCol="38100" rtlCol="0" anchor="t">
                  <a:spAutoFit/>
                </a:bodyPr>
                <a:lstStyle/>
                <a:p>
                  <a:pPr marL="0" marR="0" indent="0" algn="l" defTabSz="914400" rtl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ko-KR" sz="900" b="1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rPr>
                    <a:t>7%   </a:t>
                  </a:r>
                  <a:r>
                    <a:rPr lang="ko-KR" altLang="en-US" sz="900" b="1">
                      <a:solidFill>
                        <a:schemeClr val="tx1"/>
                      </a:solidFill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</a:rPr>
                    <a:t>관심 없음</a:t>
                  </a:r>
                  <a:endParaRPr kumimoji="0" lang="ko-KR" altLang="en-US" sz="900" b="1" i="0" u="none" strike="noStrike" cap="none" spc="0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uFillTx/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Pretendard"/>
                  </a:endParaRPr>
                </a:p>
              </p:txBody>
            </p:sp>
          </p:grpSp>
        </p:grp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D6271BCC-B568-4AE7-64FC-DA38EC9CA105}"/>
              </a:ext>
            </a:extLst>
          </p:cNvPr>
          <p:cNvSpPr txBox="1"/>
          <p:nvPr/>
        </p:nvSpPr>
        <p:spPr>
          <a:xfrm>
            <a:off x="330702" y="5218064"/>
            <a:ext cx="3811275" cy="13234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사용이 간편한 카트리지 방식이 있음에도</a:t>
            </a:r>
            <a: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단가가 높아 </a:t>
            </a:r>
            <a:endParaRPr lang="en-US" altLang="ko-KR" sz="12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대형병원에서 주로 사용됨</a:t>
            </a:r>
            <a:endParaRPr lang="en-US" altLang="ko-KR" sz="12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altLang="ko-K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 marL="285750" marR="0" indent="-28575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</a:pP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동물병원</a:t>
            </a:r>
            <a:r>
              <a:rPr kumimoji="0" lang="en-US" altLang="ko-K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, 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개인병원</a:t>
            </a:r>
            <a:r>
              <a:rPr kumimoji="0" lang="en-US" altLang="ko-K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, 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개인 등 현장진단이 필요한 곳은 비용문제가 중요 요소임</a:t>
            </a:r>
            <a:endParaRPr kumimoji="0" lang="en-US" altLang="ko-K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 marR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lang="en-US" altLang="ko-KR" sz="10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R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ko-KR" alt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검사소에 맡기는 경우 </a:t>
            </a:r>
            <a:r>
              <a:rPr kumimoji="0" lang="en-US" altLang="ko-K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2~10</a:t>
            </a:r>
            <a:r>
              <a:rPr kumimoji="0" lang="ko-KR" alt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만원</a:t>
            </a:r>
            <a:r>
              <a:rPr kumimoji="0" lang="en-US" altLang="ko-KR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, 1~10</a:t>
            </a:r>
            <a:r>
              <a:rPr kumimoji="0" lang="ko-KR" altLang="en-US" sz="1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일 소요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E4ECBA9-1567-68A7-3A66-AC33040FEBDC}"/>
              </a:ext>
            </a:extLst>
          </p:cNvPr>
          <p:cNvSpPr txBox="1"/>
          <p:nvPr/>
        </p:nvSpPr>
        <p:spPr>
          <a:xfrm>
            <a:off x="261764" y="3576874"/>
            <a:ext cx="3949153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ko-KR" altLang="en-US" sz="12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설문조사 결과</a:t>
            </a:r>
            <a:r>
              <a:rPr lang="en-US" altLang="ko-KR" sz="12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</a:p>
          <a:p>
            <a:pPr marR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ko-KR" altLang="en-US" sz="12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가장 높은 비중을 차지하는 </a:t>
            </a:r>
            <a:r>
              <a:rPr lang="ko-KR" altLang="en-US" sz="1600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비용</a:t>
            </a:r>
            <a:r>
              <a:rPr lang="ko-KR" altLang="en-US" sz="12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문제</a:t>
            </a:r>
            <a:r>
              <a:rPr lang="en-US" altLang="ko-KR" sz="12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600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사용 난이도 </a:t>
            </a:r>
            <a:r>
              <a:rPr lang="ko-KR" altLang="en-US" sz="12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문제</a:t>
            </a:r>
            <a:endParaRPr lang="en-US" altLang="ko-KR" sz="120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grpSp>
        <p:nvGrpSpPr>
          <p:cNvPr id="60" name="그룹 59">
            <a:extLst>
              <a:ext uri="{FF2B5EF4-FFF2-40B4-BE49-F238E27FC236}">
                <a16:creationId xmlns:a16="http://schemas.microsoft.com/office/drawing/2014/main" id="{64024612-803A-B5CD-EA85-2034927D76B4}"/>
              </a:ext>
            </a:extLst>
          </p:cNvPr>
          <p:cNvGrpSpPr/>
          <p:nvPr/>
        </p:nvGrpSpPr>
        <p:grpSpPr>
          <a:xfrm>
            <a:off x="347685" y="4223169"/>
            <a:ext cx="3550248" cy="794855"/>
            <a:chOff x="347685" y="4213838"/>
            <a:chExt cx="3550248" cy="794855"/>
          </a:xfrm>
        </p:grpSpPr>
        <p:sp>
          <p:nvSpPr>
            <p:cNvPr id="1025" name="TextBox 1024">
              <a:extLst>
                <a:ext uri="{FF2B5EF4-FFF2-40B4-BE49-F238E27FC236}">
                  <a16:creationId xmlns:a16="http://schemas.microsoft.com/office/drawing/2014/main" id="{29A9EBB7-ACE2-FD5F-656D-099888D8161E}"/>
                </a:ext>
              </a:extLst>
            </p:cNvPr>
            <p:cNvSpPr txBox="1"/>
            <p:nvPr/>
          </p:nvSpPr>
          <p:spPr>
            <a:xfrm>
              <a:off x="347685" y="4213838"/>
              <a:ext cx="3550248" cy="400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R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ko-KR" altLang="en-US" sz="2000" b="1" dirty="0">
                  <a:solidFill>
                    <a:srgbClr val="E5AD4F"/>
                  </a:solidFill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장비가격</a:t>
              </a:r>
              <a:r>
                <a:rPr lang="en-US" altLang="ko-KR" sz="2000" b="1" dirty="0">
                  <a:solidFill>
                    <a:srgbClr val="E5AD4F"/>
                  </a:solidFill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 / 1</a:t>
              </a:r>
              <a:r>
                <a:rPr lang="ko-KR" altLang="en-US" sz="2000" b="1" dirty="0">
                  <a:solidFill>
                    <a:srgbClr val="E5AD4F"/>
                  </a:solidFill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회당 소모 비용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을 낮추고</a:t>
              </a: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5AAED5F7-DAF7-0156-8EC4-FED91E6A2309}"/>
                </a:ext>
              </a:extLst>
            </p:cNvPr>
            <p:cNvSpPr txBox="1"/>
            <p:nvPr/>
          </p:nvSpPr>
          <p:spPr>
            <a:xfrm>
              <a:off x="2044418" y="4608583"/>
              <a:ext cx="1825559" cy="40011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r"/>
              <a:r>
                <a:rPr lang="ko-KR" altLang="en-US" sz="2000" dirty="0">
                  <a:solidFill>
                    <a:srgbClr val="6D8325"/>
                  </a:solidFill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간편성</a:t>
              </a:r>
              <a:r>
                <a:rPr lang="ko-KR" altLang="en-US" sz="11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을 높여야 함</a:t>
              </a:r>
            </a:p>
          </p:txBody>
        </p:sp>
      </p:grpSp>
      <p:pic>
        <p:nvPicPr>
          <p:cNvPr id="62" name="그림 61">
            <a:extLst>
              <a:ext uri="{FF2B5EF4-FFF2-40B4-BE49-F238E27FC236}">
                <a16:creationId xmlns:a16="http://schemas.microsoft.com/office/drawing/2014/main" id="{7E8A9D33-4D67-33EA-139D-A6995577F8F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739450" y="1113450"/>
            <a:ext cx="7143966" cy="5370483"/>
          </a:xfrm>
          <a:prstGeom prst="rect">
            <a:avLst/>
          </a:prstGeom>
        </p:spPr>
      </p:pic>
      <p:sp>
        <p:nvSpPr>
          <p:cNvPr id="1028" name="직사각형 1027">
            <a:extLst>
              <a:ext uri="{FF2B5EF4-FFF2-40B4-BE49-F238E27FC236}">
                <a16:creationId xmlns:a16="http://schemas.microsoft.com/office/drawing/2014/main" id="{21F2B771-6981-2040-118C-9124D53F4B85}"/>
              </a:ext>
            </a:extLst>
          </p:cNvPr>
          <p:cNvSpPr/>
          <p:nvPr/>
        </p:nvSpPr>
        <p:spPr>
          <a:xfrm>
            <a:off x="10141131" y="6235337"/>
            <a:ext cx="1071155" cy="306164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8C4E034F-724F-C97B-B41E-181DE003CDE4}"/>
              </a:ext>
            </a:extLst>
          </p:cNvPr>
          <p:cNvGrpSpPr/>
          <p:nvPr/>
        </p:nvGrpSpPr>
        <p:grpSpPr>
          <a:xfrm>
            <a:off x="0" y="-1"/>
            <a:ext cx="4302736" cy="830997"/>
            <a:chOff x="0" y="-1"/>
            <a:chExt cx="4302736" cy="830997"/>
          </a:xfrm>
        </p:grpSpPr>
        <p:sp>
          <p:nvSpPr>
            <p:cNvPr id="4" name="직사각형 4">
              <a:extLst>
                <a:ext uri="{FF2B5EF4-FFF2-40B4-BE49-F238E27FC236}">
                  <a16:creationId xmlns:a16="http://schemas.microsoft.com/office/drawing/2014/main" id="{72A25C1F-31D8-1847-DFEF-2A4F11B33A82}"/>
                </a:ext>
              </a:extLst>
            </p:cNvPr>
            <p:cNvSpPr/>
            <p:nvPr/>
          </p:nvSpPr>
          <p:spPr>
            <a:xfrm>
              <a:off x="0" y="-1"/>
              <a:ext cx="4302736" cy="769442"/>
            </a:xfrm>
            <a:prstGeom prst="rect">
              <a:avLst/>
            </a:prstGeom>
            <a:solidFill>
              <a:srgbClr val="4CABAA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endParaRP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BFB7A48-0A4C-8F3A-78A9-81F3FF10BE1C}"/>
                </a:ext>
              </a:extLst>
            </p:cNvPr>
            <p:cNvSpPr txBox="1"/>
            <p:nvPr/>
          </p:nvSpPr>
          <p:spPr>
            <a:xfrm>
              <a:off x="45718" y="-1"/>
              <a:ext cx="4054599" cy="830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sz="2400" b="1">
                  <a:solidFill>
                    <a:srgbClr val="FFFFFF"/>
                  </a:solidFill>
                </a:defRPr>
              </a:pPr>
              <a:r>
                <a:rPr lang="en-US" altLang="ko-KR" sz="2400" b="1" dirty="0">
                  <a:solidFill>
                    <a:schemeClr val="bg1"/>
                  </a:solidFill>
                  <a:latin typeface="+mn-ea"/>
                </a:rPr>
                <a:t>2. Solution</a:t>
              </a:r>
              <a:endPara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>
                <a:defRPr sz="2400" b="1">
                  <a:solidFill>
                    <a:srgbClr val="FFFFFF"/>
                  </a:solidFill>
                </a:defRPr>
              </a:pP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EZprepPCR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 </a:t>
              </a:r>
              <a:r>
                <a:rPr lang="ko-KR" altLang="en-US" dirty="0"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차별성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222063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사각형: 둥근 모서리 76">
            <a:extLst>
              <a:ext uri="{FF2B5EF4-FFF2-40B4-BE49-F238E27FC236}">
                <a16:creationId xmlns:a16="http://schemas.microsoft.com/office/drawing/2014/main" id="{3F09ACFF-87C1-CE32-F8E1-564B916FFE1D}"/>
              </a:ext>
            </a:extLst>
          </p:cNvPr>
          <p:cNvSpPr/>
          <p:nvPr/>
        </p:nvSpPr>
        <p:spPr>
          <a:xfrm>
            <a:off x="4490650" y="833160"/>
            <a:ext cx="7516516" cy="5743093"/>
          </a:xfrm>
          <a:prstGeom prst="roundRect">
            <a:avLst>
              <a:gd name="adj" fmla="val 5096"/>
            </a:avLst>
          </a:prstGeom>
          <a:solidFill>
            <a:srgbClr val="F0F0F0"/>
          </a:solidFill>
          <a:ln w="57150">
            <a:noFill/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graphicFrame>
        <p:nvGraphicFramePr>
          <p:cNvPr id="2" name="표 1">
            <a:extLst>
              <a:ext uri="{FF2B5EF4-FFF2-40B4-BE49-F238E27FC236}">
                <a16:creationId xmlns:a16="http://schemas.microsoft.com/office/drawing/2014/main" id="{2B4176D1-127D-DAE1-39C2-E92FF3E9733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987266"/>
              </p:ext>
            </p:extLst>
          </p:nvPr>
        </p:nvGraphicFramePr>
        <p:xfrm>
          <a:off x="4653316" y="1636873"/>
          <a:ext cx="7176111" cy="4871632"/>
        </p:xfrm>
        <a:graphic>
          <a:graphicData uri="http://schemas.openxmlformats.org/drawingml/2006/table">
            <a:tbl>
              <a:tblPr/>
              <a:tblGrid>
                <a:gridCol w="1676880">
                  <a:extLst>
                    <a:ext uri="{9D8B030D-6E8A-4147-A177-3AD203B41FA5}">
                      <a16:colId xmlns:a16="http://schemas.microsoft.com/office/drawing/2014/main" val="3824737053"/>
                    </a:ext>
                  </a:extLst>
                </a:gridCol>
                <a:gridCol w="3342029">
                  <a:extLst>
                    <a:ext uri="{9D8B030D-6E8A-4147-A177-3AD203B41FA5}">
                      <a16:colId xmlns:a16="http://schemas.microsoft.com/office/drawing/2014/main" val="900649991"/>
                    </a:ext>
                  </a:extLst>
                </a:gridCol>
                <a:gridCol w="2157202">
                  <a:extLst>
                    <a:ext uri="{9D8B030D-6E8A-4147-A177-3AD203B41FA5}">
                      <a16:colId xmlns:a16="http://schemas.microsoft.com/office/drawing/2014/main" val="1819124177"/>
                    </a:ext>
                  </a:extLst>
                </a:gridCol>
              </a:tblGrid>
              <a:tr h="42918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Pain Point</a:t>
                      </a:r>
                      <a:endParaRPr lang="en-US" sz="16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C5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/>
                        <a:t>정량</a:t>
                      </a:r>
                      <a:r>
                        <a:rPr lang="en-US" altLang="ko-KR" sz="1600" b="1" dirty="0"/>
                        <a:t>·</a:t>
                      </a:r>
                      <a:r>
                        <a:rPr lang="ko-KR" altLang="en-US" sz="1600" b="1" dirty="0"/>
                        <a:t>정성 근거</a:t>
                      </a:r>
                      <a:endParaRPr lang="ko-KR" altLang="en-US" sz="1600" dirty="0"/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C5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600" b="1" dirty="0" err="1"/>
                        <a:t>EZprep</a:t>
                      </a:r>
                      <a:r>
                        <a:rPr lang="en-US" altLang="ko-KR" sz="1600" b="1" dirty="0"/>
                        <a:t> PCR</a:t>
                      </a:r>
                      <a:r>
                        <a:rPr lang="ko-KR" altLang="en-US" sz="1600" b="1" dirty="0"/>
                        <a:t>이 </a:t>
                      </a:r>
                      <a:endParaRPr lang="en-US" altLang="ko-KR" sz="1600" b="1" dirty="0"/>
                    </a:p>
                    <a:p>
                      <a:pPr algn="ctr"/>
                      <a:r>
                        <a:rPr lang="ko-KR" altLang="en-US" sz="1600" b="1" dirty="0"/>
                        <a:t>제공하는 해결책</a:t>
                      </a:r>
                      <a:endParaRPr lang="ko-KR" altLang="en-US" sz="1600" dirty="0"/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C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6774573"/>
                  </a:ext>
                </a:extLst>
              </a:tr>
              <a:tr h="132410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/>
                        <a:t>인력 부족과 </a:t>
                      </a:r>
                      <a:r>
                        <a:rPr lang="ko-KR" altLang="en-US" sz="1300" b="1" dirty="0" err="1"/>
                        <a:t>숙련자</a:t>
                      </a:r>
                      <a:r>
                        <a:rPr lang="ko-KR" altLang="en-US" sz="1300" b="1" dirty="0"/>
                        <a:t> 피로</a:t>
                      </a:r>
                      <a:endParaRPr lang="ko-KR" altLang="en-US" sz="13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300" dirty="0"/>
                        <a:t>· 2024 </a:t>
                      </a:r>
                      <a:r>
                        <a:rPr lang="ko-KR" altLang="en-US" sz="1300" dirty="0"/>
                        <a:t>년 설문에서 “인력 부족이 가장 큰 문제” 라 답한 실험실이 </a:t>
                      </a:r>
                      <a:r>
                        <a:rPr lang="en-US" altLang="ko-KR" sz="1300" b="1" dirty="0"/>
                        <a:t>39 %</a:t>
                      </a:r>
                      <a:r>
                        <a:rPr lang="en-US" altLang="ko-KR" sz="1300" dirty="0"/>
                        <a:t>· </a:t>
                      </a:r>
                      <a:r>
                        <a:rPr lang="ko-KR" altLang="en-US" sz="1300" dirty="0"/>
                        <a:t>전체 임상검사실의 </a:t>
                      </a:r>
                      <a:r>
                        <a:rPr lang="en-US" altLang="ko-KR" sz="1300" dirty="0"/>
                        <a:t>65 %</a:t>
                      </a:r>
                      <a:r>
                        <a:rPr lang="ko-KR" altLang="en-US" sz="1300" dirty="0"/>
                        <a:t>가 인력난으로 운영 효율이 저하된다고 응답 </a:t>
                      </a:r>
                      <a:r>
                        <a:rPr lang="en-US" altLang="ko-KR" sz="1300" dirty="0"/>
                        <a:t>(2024 MLO Survey)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dirty="0"/>
                        <a:t>원심분리</a:t>
                      </a:r>
                      <a:r>
                        <a:rPr lang="en-US" altLang="ko-KR" sz="1300" dirty="0"/>
                        <a:t>·</a:t>
                      </a:r>
                      <a:r>
                        <a:rPr lang="ko-KR" altLang="en-US" sz="1300" dirty="0" err="1"/>
                        <a:t>피펫팅이</a:t>
                      </a:r>
                      <a:r>
                        <a:rPr lang="ko-KR" altLang="en-US" sz="1300" dirty="0"/>
                        <a:t> 없는 </a:t>
                      </a:r>
                      <a:r>
                        <a:rPr lang="ko-KR" altLang="en-US" sz="1300" b="1" dirty="0"/>
                        <a:t>원</a:t>
                      </a:r>
                      <a:r>
                        <a:rPr lang="en-US" altLang="ko-KR" sz="1300" b="1" dirty="0"/>
                        <a:t>‑</a:t>
                      </a:r>
                      <a:r>
                        <a:rPr lang="ko-KR" altLang="en-US" sz="1300" b="1" dirty="0"/>
                        <a:t>튜브 </a:t>
                      </a:r>
                      <a:r>
                        <a:rPr lang="ko-KR" altLang="en-US" sz="1300" b="1" dirty="0" err="1"/>
                        <a:t>전처리</a:t>
                      </a:r>
                      <a:r>
                        <a:rPr lang="en-US" altLang="ko-KR" sz="1300" b="1" dirty="0"/>
                        <a:t>(2 </a:t>
                      </a:r>
                      <a:r>
                        <a:rPr lang="ko-KR" altLang="en-US" sz="1300" b="1" dirty="0"/>
                        <a:t>분</a:t>
                      </a:r>
                      <a:r>
                        <a:rPr lang="en-US" altLang="ko-KR" sz="1300" b="1" dirty="0"/>
                        <a:t>)</a:t>
                      </a:r>
                      <a:r>
                        <a:rPr lang="ko-KR" altLang="en-US" sz="1300" dirty="0"/>
                        <a:t> → </a:t>
                      </a:r>
                      <a:r>
                        <a:rPr lang="ko-KR" altLang="en-US" sz="1300" b="1" dirty="0" err="1"/>
                        <a:t>핸즈</a:t>
                      </a:r>
                      <a:r>
                        <a:rPr lang="en-US" altLang="ko-KR" sz="1300" b="1" dirty="0"/>
                        <a:t>‑</a:t>
                      </a:r>
                      <a:r>
                        <a:rPr lang="ko-KR" altLang="en-US" sz="1300" b="1" dirty="0"/>
                        <a:t>온 타임 최소화</a:t>
                      </a:r>
                      <a:r>
                        <a:rPr lang="en-US" altLang="ko-KR" sz="1300" dirty="0"/>
                        <a:t>, 1</a:t>
                      </a:r>
                      <a:r>
                        <a:rPr lang="ko-KR" altLang="en-US" sz="1300" dirty="0"/>
                        <a:t>인 운영 가능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775138"/>
                  </a:ext>
                </a:extLst>
              </a:tr>
              <a:tr h="52964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 err="1"/>
                        <a:t>전처리</a:t>
                      </a:r>
                      <a:r>
                        <a:rPr lang="ko-KR" altLang="en-US" sz="1300" b="1" dirty="0"/>
                        <a:t> 공정이 </a:t>
                      </a:r>
                      <a:r>
                        <a:rPr lang="en-US" altLang="ko-KR" sz="1300" b="1" dirty="0"/>
                        <a:t>PCR </a:t>
                      </a:r>
                      <a:r>
                        <a:rPr lang="ko-KR" altLang="en-US" sz="1300" b="1" dirty="0"/>
                        <a:t>전체에서 가장 노동집약</a:t>
                      </a:r>
                      <a:endParaRPr lang="ko-KR" altLang="en-US" sz="13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dirty="0"/>
                        <a:t>“검체 준비가 </a:t>
                      </a:r>
                      <a:r>
                        <a:rPr lang="en-US" altLang="ko-KR" sz="1300" b="1" dirty="0"/>
                        <a:t>PCR </a:t>
                      </a:r>
                      <a:r>
                        <a:rPr lang="ko-KR" altLang="en-US" sz="1300" b="1" dirty="0" err="1"/>
                        <a:t>핸즈</a:t>
                      </a:r>
                      <a:r>
                        <a:rPr lang="en-US" altLang="ko-KR" sz="1300" b="1" dirty="0"/>
                        <a:t>‑</a:t>
                      </a:r>
                      <a:r>
                        <a:rPr lang="ko-KR" altLang="en-US" sz="1300" b="1" dirty="0"/>
                        <a:t>온 타임의 대부분</a:t>
                      </a:r>
                      <a:r>
                        <a:rPr lang="ko-KR" altLang="en-US" sz="1300" dirty="0"/>
                        <a:t>을 차지” </a:t>
                      </a:r>
                      <a:r>
                        <a:rPr lang="en-US" altLang="ko-KR" sz="1300" dirty="0"/>
                        <a:t>– Automation </a:t>
                      </a:r>
                      <a:r>
                        <a:rPr lang="ko-KR" altLang="en-US" sz="1300" dirty="0"/>
                        <a:t>리뷰 논문</a:t>
                      </a:r>
                      <a:endParaRPr lang="en-US" altLang="ko-KR" sz="1300" dirty="0"/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dirty="0"/>
                        <a:t>시약 투입 후 </a:t>
                      </a:r>
                      <a:r>
                        <a:rPr lang="ko-KR" altLang="en-US" sz="1300" b="1" dirty="0"/>
                        <a:t>즉시 증폭 시작</a:t>
                      </a:r>
                      <a:r>
                        <a:rPr lang="ko-KR" altLang="en-US" sz="1300" dirty="0"/>
                        <a:t> → “</a:t>
                      </a:r>
                      <a:r>
                        <a:rPr lang="ko-KR" altLang="en-US" sz="1300" dirty="0" err="1"/>
                        <a:t>핸즈</a:t>
                      </a:r>
                      <a:r>
                        <a:rPr lang="en-US" altLang="ko-KR" sz="1300" dirty="0"/>
                        <a:t>‑</a:t>
                      </a:r>
                      <a:r>
                        <a:rPr lang="ko-KR" altLang="en-US" sz="1300" dirty="0"/>
                        <a:t>온 타임 </a:t>
                      </a:r>
                      <a:r>
                        <a:rPr lang="en-US" altLang="ko-KR" sz="1300" dirty="0"/>
                        <a:t>× 0.1”, </a:t>
                      </a:r>
                      <a:r>
                        <a:rPr lang="ko-KR" altLang="en-US" sz="1300" dirty="0"/>
                        <a:t>교차오염 리스크↓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005408"/>
                  </a:ext>
                </a:extLst>
              </a:tr>
              <a:tr h="84742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/>
                        <a:t>자동 추출 장비는 너무 비싸다</a:t>
                      </a:r>
                      <a:endParaRPr lang="ko-KR" altLang="en-US" sz="13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KingFisher·QIAcube·Maxwell</a:t>
                      </a:r>
                      <a:r>
                        <a:rPr lang="en-US" sz="1300" dirty="0"/>
                        <a:t> </a:t>
                      </a:r>
                      <a:r>
                        <a:rPr lang="ko-KR" altLang="en-US" sz="1300" dirty="0"/>
                        <a:t>등 자동</a:t>
                      </a:r>
                      <a:r>
                        <a:rPr lang="en-US" altLang="ko-KR" sz="1300" dirty="0"/>
                        <a:t>‑</a:t>
                      </a:r>
                      <a:r>
                        <a:rPr lang="ko-KR" altLang="en-US" sz="1300" dirty="0" err="1"/>
                        <a:t>추출기</a:t>
                      </a:r>
                      <a:r>
                        <a:rPr lang="ko-KR" altLang="en-US" sz="1300" dirty="0"/>
                        <a:t> </a:t>
                      </a:r>
                      <a:r>
                        <a:rPr lang="en-US" altLang="ko-KR" sz="1300" b="1" dirty="0"/>
                        <a:t>1</a:t>
                      </a:r>
                      <a:r>
                        <a:rPr lang="ko-KR" altLang="en-US" sz="1300" b="1" dirty="0"/>
                        <a:t>만 </a:t>
                      </a:r>
                      <a:r>
                        <a:rPr lang="en-US" altLang="ko-KR" sz="1300" b="1" dirty="0"/>
                        <a:t>~ 7</a:t>
                      </a:r>
                      <a:r>
                        <a:rPr lang="ko-KR" altLang="en-US" sz="1300" b="1" dirty="0"/>
                        <a:t>만 달러</a:t>
                      </a:r>
                      <a:r>
                        <a:rPr lang="en-US" altLang="ko-KR" sz="1300" b="1" dirty="0"/>
                        <a:t>(1,300 ~ 9,000</a:t>
                      </a:r>
                      <a:r>
                        <a:rPr lang="ko-KR" altLang="en-US" sz="1300" b="1" dirty="0"/>
                        <a:t>만 원</a:t>
                      </a:r>
                      <a:r>
                        <a:rPr lang="en-US" altLang="ko-KR" sz="1300" b="1" dirty="0"/>
                        <a:t>)</a:t>
                      </a:r>
                      <a:r>
                        <a:rPr lang="ko-KR" altLang="en-US" sz="1300" dirty="0"/>
                        <a:t> 수준</a:t>
                      </a:r>
                      <a:endParaRPr lang="en-US" sz="1300" dirty="0"/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/>
                        <a:t>장비 가격 </a:t>
                      </a:r>
                      <a:r>
                        <a:rPr lang="en-US" altLang="ko-KR" sz="1300" b="1" dirty="0"/>
                        <a:t>200</a:t>
                      </a:r>
                      <a:r>
                        <a:rPr lang="ko-KR" altLang="en-US" sz="1300" b="1" dirty="0"/>
                        <a:t>만 원</a:t>
                      </a:r>
                      <a:r>
                        <a:rPr lang="en-US" altLang="ko-KR" sz="1300" dirty="0"/>
                        <a:t>(</a:t>
                      </a:r>
                      <a:r>
                        <a:rPr lang="ko-KR" altLang="en-US" sz="1300" dirty="0"/>
                        <a:t>기존 </a:t>
                      </a:r>
                      <a:r>
                        <a:rPr lang="en-US" altLang="ko-KR" sz="1300" dirty="0"/>
                        <a:t>qPCR </a:t>
                      </a:r>
                      <a:r>
                        <a:rPr lang="ko-KR" altLang="en-US" sz="1300" dirty="0"/>
                        <a:t>대비 </a:t>
                      </a:r>
                      <a:r>
                        <a:rPr lang="en-US" altLang="ko-KR" sz="1300" dirty="0"/>
                        <a:t>1/10), </a:t>
                      </a:r>
                      <a:r>
                        <a:rPr lang="ko-KR" altLang="en-US" sz="1300" dirty="0"/>
                        <a:t>별도 </a:t>
                      </a:r>
                      <a:r>
                        <a:rPr lang="ko-KR" altLang="en-US" sz="1300" dirty="0" err="1"/>
                        <a:t>추출기</a:t>
                      </a:r>
                      <a:r>
                        <a:rPr lang="ko-KR" altLang="en-US" sz="1300" dirty="0"/>
                        <a:t> 불필요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596543"/>
                  </a:ext>
                </a:extLst>
              </a:tr>
              <a:tr h="84742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 err="1"/>
                        <a:t>검사비</a:t>
                      </a:r>
                      <a:r>
                        <a:rPr lang="ko-KR" altLang="en-US" sz="1300" b="1" dirty="0"/>
                        <a:t> 상승</a:t>
                      </a:r>
                      <a:r>
                        <a:rPr lang="en-US" altLang="ko-KR" sz="1300" b="1" dirty="0"/>
                        <a:t>·ROI </a:t>
                      </a:r>
                      <a:r>
                        <a:rPr lang="ko-KR" altLang="en-US" sz="1300" b="1" dirty="0"/>
                        <a:t>압박</a:t>
                      </a:r>
                      <a:endParaRPr lang="ko-KR" altLang="en-US" sz="13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· DNA/RNA </a:t>
                      </a:r>
                      <a:r>
                        <a:rPr lang="ko-KR" altLang="en-US" sz="1300" dirty="0"/>
                        <a:t>시료준비 시장 </a:t>
                      </a:r>
                      <a:r>
                        <a:rPr lang="en-US" altLang="ko-KR" sz="1300" b="1" dirty="0"/>
                        <a:t>2025 </a:t>
                      </a:r>
                      <a:r>
                        <a:rPr lang="ko-KR" altLang="en-US" sz="1300" b="1" dirty="0"/>
                        <a:t>년 </a:t>
                      </a:r>
                      <a:r>
                        <a:rPr lang="en-US" sz="1300" b="1" dirty="0"/>
                        <a:t>US$2.1 B → 2032 </a:t>
                      </a:r>
                      <a:r>
                        <a:rPr lang="ko-KR" altLang="en-US" sz="1300" b="1" dirty="0"/>
                        <a:t>년 </a:t>
                      </a:r>
                      <a:r>
                        <a:rPr lang="en-US" sz="1300" b="1" dirty="0"/>
                        <a:t>US$3.1 B</a:t>
                      </a:r>
                      <a:r>
                        <a:rPr lang="en-US" sz="1300" dirty="0"/>
                        <a:t> (CAGR 5.7 %) – </a:t>
                      </a:r>
                      <a:r>
                        <a:rPr lang="ko-KR" altLang="en-US" sz="1300" dirty="0"/>
                        <a:t>준비 단계 자체가 ‘돈’</a:t>
                      </a:r>
                      <a:endParaRPr lang="en-US" sz="1300" dirty="0"/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/>
                        <a:t>키트당 </a:t>
                      </a:r>
                      <a:r>
                        <a:rPr lang="en-US" altLang="ko-KR" sz="1300" b="1" dirty="0"/>
                        <a:t>3</a:t>
                      </a:r>
                      <a:r>
                        <a:rPr lang="ko-KR" altLang="en-US" sz="1300" b="1" dirty="0"/>
                        <a:t>만 원</a:t>
                      </a:r>
                      <a:r>
                        <a:rPr lang="ko-KR" altLang="en-US" sz="1300" dirty="0"/>
                        <a:t> → 현재 </a:t>
                      </a:r>
                      <a:r>
                        <a:rPr lang="en-US" altLang="ko-KR" sz="1300" dirty="0"/>
                        <a:t>qPCR </a:t>
                      </a:r>
                      <a:r>
                        <a:rPr lang="ko-KR" altLang="en-US" sz="1300" dirty="0"/>
                        <a:t>대비 </a:t>
                      </a:r>
                      <a:r>
                        <a:rPr lang="ko-KR" altLang="en-US" sz="1300" dirty="0" err="1"/>
                        <a:t>검사비</a:t>
                      </a:r>
                      <a:r>
                        <a:rPr lang="ko-KR" altLang="en-US" sz="1300" dirty="0"/>
                        <a:t> </a:t>
                      </a:r>
                      <a:r>
                        <a:rPr lang="en-US" altLang="ko-KR" sz="1300" dirty="0"/>
                        <a:t>70 %↓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48580"/>
                  </a:ext>
                </a:extLst>
              </a:tr>
              <a:tr h="68853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/>
                        <a:t>현장</a:t>
                      </a:r>
                      <a:r>
                        <a:rPr lang="en-US" altLang="ko-KR" sz="1300" b="1" dirty="0"/>
                        <a:t>(</a:t>
                      </a:r>
                      <a:r>
                        <a:rPr lang="ko-KR" altLang="en-US" sz="1300" b="1" dirty="0"/>
                        <a:t>동물병원 등</a:t>
                      </a:r>
                      <a:r>
                        <a:rPr lang="en-US" altLang="ko-KR" sz="1300" b="1" dirty="0"/>
                        <a:t>)</a:t>
                      </a:r>
                      <a:r>
                        <a:rPr lang="ko-KR" altLang="en-US" sz="1300" b="1" dirty="0"/>
                        <a:t>에서는 복잡성 때문에 </a:t>
                      </a:r>
                      <a:r>
                        <a:rPr lang="en-US" altLang="ko-KR" sz="1300" b="1" dirty="0"/>
                        <a:t>PCR </a:t>
                      </a:r>
                      <a:r>
                        <a:rPr lang="ko-KR" altLang="en-US" sz="1300" b="1" dirty="0"/>
                        <a:t>기피</a:t>
                      </a:r>
                      <a:endParaRPr lang="ko-KR" altLang="en-US" sz="13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dirty="0"/>
                        <a:t>수의과 </a:t>
                      </a:r>
                      <a:r>
                        <a:rPr lang="ko-KR" altLang="en-US" sz="1300" dirty="0" err="1"/>
                        <a:t>진단소</a:t>
                      </a:r>
                      <a:r>
                        <a:rPr lang="ko-KR" altLang="en-US" sz="1300" dirty="0"/>
                        <a:t> </a:t>
                      </a:r>
                      <a:r>
                        <a:rPr lang="en-US" altLang="ko-KR" sz="1300" dirty="0"/>
                        <a:t>PCR </a:t>
                      </a:r>
                      <a:r>
                        <a:rPr lang="ko-KR" altLang="en-US" sz="1300" dirty="0"/>
                        <a:t>패널 </a:t>
                      </a:r>
                      <a:r>
                        <a:rPr lang="en-US" altLang="ko-KR" sz="1300" b="1" dirty="0"/>
                        <a:t>45 ~ 79 </a:t>
                      </a:r>
                      <a:r>
                        <a:rPr lang="ko-KR" altLang="en-US" sz="1300" b="1" dirty="0"/>
                        <a:t>달러</a:t>
                      </a:r>
                      <a:r>
                        <a:rPr lang="en-US" altLang="ko-KR" sz="1300" dirty="0"/>
                        <a:t>·</a:t>
                      </a:r>
                      <a:r>
                        <a:rPr lang="ko-KR" altLang="en-US" sz="1300" dirty="0"/>
                        <a:t>추출 대행 비용 별도</a:t>
                      </a:r>
                      <a:r>
                        <a:rPr lang="en-US" altLang="ko-KR" sz="1300" dirty="0"/>
                        <a:t>, </a:t>
                      </a:r>
                      <a:r>
                        <a:rPr lang="ko-KR" altLang="en-US" sz="1300" dirty="0"/>
                        <a:t>소규모 병원은 </a:t>
                      </a:r>
                      <a:r>
                        <a:rPr lang="ko-KR" altLang="en-US" sz="1300" b="1" dirty="0"/>
                        <a:t>검체를 외부로 보내 지연</a:t>
                      </a:r>
                      <a:r>
                        <a:rPr lang="en-US" altLang="ko-KR" sz="1300" b="1" dirty="0"/>
                        <a:t>·</a:t>
                      </a:r>
                      <a:r>
                        <a:rPr lang="ko-KR" altLang="en-US" sz="1300" b="1" dirty="0"/>
                        <a:t>추가비용</a:t>
                      </a:r>
                      <a:endParaRPr lang="en-US" altLang="ko-KR" sz="1300" dirty="0"/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dirty="0"/>
                        <a:t>휴대형 </a:t>
                      </a:r>
                      <a:r>
                        <a:rPr lang="en-US" altLang="ko-KR" sz="1300" dirty="0" err="1"/>
                        <a:t>EZprep</a:t>
                      </a:r>
                      <a:r>
                        <a:rPr lang="en-US" altLang="ko-KR" sz="1300" dirty="0"/>
                        <a:t> PCR</a:t>
                      </a:r>
                      <a:r>
                        <a:rPr lang="ko-KR" altLang="en-US" sz="1300" dirty="0"/>
                        <a:t>로 </a:t>
                      </a:r>
                      <a:r>
                        <a:rPr lang="ko-KR" altLang="en-US" sz="1300" b="1" dirty="0"/>
                        <a:t>현장 자체 검사</a:t>
                      </a:r>
                      <a:r>
                        <a:rPr lang="en-US" altLang="ko-KR" sz="1300" dirty="0"/>
                        <a:t>, TAT·</a:t>
                      </a:r>
                      <a:r>
                        <a:rPr lang="ko-KR" altLang="en-US" sz="1300" dirty="0" err="1"/>
                        <a:t>물류비</a:t>
                      </a:r>
                      <a:r>
                        <a:rPr lang="ko-KR" altLang="en-US" sz="1300" dirty="0"/>
                        <a:t> 절감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325327"/>
                  </a:ext>
                </a:extLst>
              </a:tr>
            </a:tbl>
          </a:graphicData>
        </a:graphic>
      </p:graphicFrame>
      <p:grpSp>
        <p:nvGrpSpPr>
          <p:cNvPr id="32" name="그룹 31">
            <a:extLst>
              <a:ext uri="{FF2B5EF4-FFF2-40B4-BE49-F238E27FC236}">
                <a16:creationId xmlns:a16="http://schemas.microsoft.com/office/drawing/2014/main" id="{41D4D4C5-C49A-BD60-DD40-72A4CE1D363F}"/>
              </a:ext>
            </a:extLst>
          </p:cNvPr>
          <p:cNvGrpSpPr/>
          <p:nvPr/>
        </p:nvGrpSpPr>
        <p:grpSpPr>
          <a:xfrm>
            <a:off x="184834" y="866411"/>
            <a:ext cx="7157678" cy="5743093"/>
            <a:chOff x="-3730460" y="554645"/>
            <a:chExt cx="7157678" cy="5743093"/>
          </a:xfrm>
        </p:grpSpPr>
        <p:sp>
          <p:nvSpPr>
            <p:cNvPr id="3" name="사각형: 둥근 모서리 76">
              <a:extLst>
                <a:ext uri="{FF2B5EF4-FFF2-40B4-BE49-F238E27FC236}">
                  <a16:creationId xmlns:a16="http://schemas.microsoft.com/office/drawing/2014/main" id="{34C311E6-70FC-4946-80E5-DDE84E7308D1}"/>
                </a:ext>
              </a:extLst>
            </p:cNvPr>
            <p:cNvSpPr/>
            <p:nvPr/>
          </p:nvSpPr>
          <p:spPr>
            <a:xfrm>
              <a:off x="-3730460" y="554645"/>
              <a:ext cx="4132790" cy="5743093"/>
            </a:xfrm>
            <a:prstGeom prst="roundRect">
              <a:avLst>
                <a:gd name="adj" fmla="val 5096"/>
              </a:avLst>
            </a:prstGeom>
            <a:solidFill>
              <a:srgbClr val="F0F0F0"/>
            </a:solidFill>
            <a:ln w="57150">
              <a:noFill/>
              <a:miter/>
            </a:ln>
          </p:spPr>
          <p:txBody>
            <a:bodyPr lIns="45719" rIns="45719" anchor="ctr"/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0CE92A9-BD14-96AC-95CA-2A230ED808A5}"/>
                </a:ext>
              </a:extLst>
            </p:cNvPr>
            <p:cNvSpPr txBox="1"/>
            <p:nvPr/>
          </p:nvSpPr>
          <p:spPr>
            <a:xfrm>
              <a:off x="-3591822" y="670382"/>
              <a:ext cx="3551611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2400" dirty="0"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PCR</a:t>
              </a:r>
              <a:r>
                <a:rPr lang="ko-KR" altLang="en-US" sz="2400" dirty="0"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 사용에 가장 큰 걸림돌</a:t>
              </a:r>
              <a:r>
                <a:rPr lang="en-US" altLang="ko-KR" sz="2400" dirty="0"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?</a:t>
              </a:r>
              <a:endParaRPr kumimoji="0" lang="ko-KR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  <a:sym typeface="Pretendard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9204A5BA-C775-2288-E619-30AC3D5255FD}"/>
                </a:ext>
              </a:extLst>
            </p:cNvPr>
            <p:cNvGrpSpPr/>
            <p:nvPr/>
          </p:nvGrpSpPr>
          <p:grpSpPr>
            <a:xfrm>
              <a:off x="-3571006" y="1188201"/>
              <a:ext cx="3777425" cy="1894468"/>
              <a:chOff x="329400" y="1561851"/>
              <a:chExt cx="3777425" cy="1894468"/>
            </a:xfrm>
          </p:grpSpPr>
          <p:sp>
            <p:nvSpPr>
              <p:cNvPr id="7" name="사각형: 둥근 모서리 76">
                <a:extLst>
                  <a:ext uri="{FF2B5EF4-FFF2-40B4-BE49-F238E27FC236}">
                    <a16:creationId xmlns:a16="http://schemas.microsoft.com/office/drawing/2014/main" id="{4FA0D60D-EEC6-13E2-4AC5-E980340AFCCF}"/>
                  </a:ext>
                </a:extLst>
              </p:cNvPr>
              <p:cNvSpPr/>
              <p:nvPr/>
            </p:nvSpPr>
            <p:spPr>
              <a:xfrm>
                <a:off x="329400" y="1561851"/>
                <a:ext cx="3777425" cy="1894468"/>
              </a:xfrm>
              <a:prstGeom prst="roundRect">
                <a:avLst>
                  <a:gd name="adj" fmla="val 5096"/>
                </a:avLst>
              </a:prstGeom>
              <a:solidFill>
                <a:schemeClr val="bg1"/>
              </a:solidFill>
              <a:ln w="57150">
                <a:solidFill>
                  <a:srgbClr val="C7E3DC"/>
                </a:solidFill>
                <a:miter/>
              </a:ln>
            </p:spPr>
            <p:txBody>
              <a:bodyPr lIns="45719" rIns="45719" anchor="ctr"/>
              <a:lstStyle/>
              <a:p>
                <a:pPr algn="ctr">
                  <a:defRPr>
                    <a:solidFill>
                      <a:srgbClr val="FFFFFF"/>
                    </a:solidFill>
                  </a:defRPr>
                </a:pPr>
                <a:endParaRPr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endParaRPr>
              </a:p>
            </p:txBody>
          </p:sp>
          <p:graphicFrame>
            <p:nvGraphicFramePr>
              <p:cNvPr id="8" name="2D 원형 차트">
                <a:extLst>
                  <a:ext uri="{FF2B5EF4-FFF2-40B4-BE49-F238E27FC236}">
                    <a16:creationId xmlns:a16="http://schemas.microsoft.com/office/drawing/2014/main" id="{CACD2BE7-2522-97CE-7FD2-C03B291CC648}"/>
                  </a:ext>
                </a:extLst>
              </p:cNvPr>
              <p:cNvGraphicFramePr/>
              <p:nvPr/>
            </p:nvGraphicFramePr>
            <p:xfrm>
              <a:off x="384289" y="1659069"/>
              <a:ext cx="1743008" cy="168311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9" name="그룹 8">
                <a:extLst>
                  <a:ext uri="{FF2B5EF4-FFF2-40B4-BE49-F238E27FC236}">
                    <a16:creationId xmlns:a16="http://schemas.microsoft.com/office/drawing/2014/main" id="{B1985C6E-0DA8-6809-DCF2-497EEFAAD81E}"/>
                  </a:ext>
                </a:extLst>
              </p:cNvPr>
              <p:cNvGrpSpPr/>
              <p:nvPr/>
            </p:nvGrpSpPr>
            <p:grpSpPr>
              <a:xfrm>
                <a:off x="2318999" y="2008576"/>
                <a:ext cx="1703813" cy="1004507"/>
                <a:chOff x="2675506" y="2242550"/>
                <a:chExt cx="1703813" cy="1004507"/>
              </a:xfrm>
            </p:grpSpPr>
            <p:grpSp>
              <p:nvGrpSpPr>
                <p:cNvPr id="10" name="그룹 9">
                  <a:extLst>
                    <a:ext uri="{FF2B5EF4-FFF2-40B4-BE49-F238E27FC236}">
                      <a16:creationId xmlns:a16="http://schemas.microsoft.com/office/drawing/2014/main" id="{9B103C57-2B55-232F-3DB7-680C90F5333D}"/>
                    </a:ext>
                  </a:extLst>
                </p:cNvPr>
                <p:cNvGrpSpPr/>
                <p:nvPr/>
              </p:nvGrpSpPr>
              <p:grpSpPr>
                <a:xfrm>
                  <a:off x="2675506" y="2242550"/>
                  <a:ext cx="1444654" cy="230830"/>
                  <a:chOff x="2705363" y="2242550"/>
                  <a:chExt cx="1444654" cy="230830"/>
                </a:xfrm>
              </p:grpSpPr>
              <p:pic>
                <p:nvPicPr>
                  <p:cNvPr id="24" name="그래픽 23" descr="사용자 단색으로 채워진">
                    <a:extLst>
                      <a:ext uri="{FF2B5EF4-FFF2-40B4-BE49-F238E27FC236}">
                        <a16:creationId xmlns:a16="http://schemas.microsoft.com/office/drawing/2014/main" id="{6940CD25-6398-CFEC-A58B-A2C28748BEF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705363" y="2267965"/>
                    <a:ext cx="180000" cy="180000"/>
                  </a:xfrm>
                  <a:prstGeom prst="rect">
                    <a:avLst/>
                  </a:prstGeom>
                </p:spPr>
              </p:pic>
              <p:sp>
                <p:nvSpPr>
                  <p:cNvPr id="25" name="TextBox 24">
                    <a:extLst>
                      <a:ext uri="{FF2B5EF4-FFF2-40B4-BE49-F238E27FC236}">
                        <a16:creationId xmlns:a16="http://schemas.microsoft.com/office/drawing/2014/main" id="{FD0A2D43-C689-46E2-2B4B-7E1A6DDA92C9}"/>
                      </a:ext>
                    </a:extLst>
                  </p:cNvPr>
                  <p:cNvSpPr txBox="1"/>
                  <p:nvPr/>
                </p:nvSpPr>
                <p:spPr>
                  <a:xfrm>
                    <a:off x="2874670" y="2242550"/>
                    <a:ext cx="1275347" cy="2308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ko-KR" sz="900" b="1" i="0" u="none" strike="noStrike" cap="none" spc="0" normalizeH="0" baseline="0">
                        <a:ln>
                          <a:noFill/>
                        </a:ln>
                        <a:solidFill>
                          <a:srgbClr val="3D8670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33% </a:t>
                    </a:r>
                    <a:r>
                      <a:rPr kumimoji="0" lang="ko-KR" altLang="en-US" sz="9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장비가 너무 비싸다</a:t>
                    </a:r>
                    <a:r>
                      <a:rPr kumimoji="0" lang="en-US" altLang="ko-KR" sz="9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.</a:t>
                    </a:r>
                    <a:endParaRPr kumimoji="0" lang="ko-KR" altLang="en-US" sz="900" b="1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endParaRPr>
                  </a:p>
                </p:txBody>
              </p:sp>
            </p:grpSp>
            <p:grpSp>
              <p:nvGrpSpPr>
                <p:cNvPr id="11" name="그룹 10">
                  <a:extLst>
                    <a:ext uri="{FF2B5EF4-FFF2-40B4-BE49-F238E27FC236}">
                      <a16:creationId xmlns:a16="http://schemas.microsoft.com/office/drawing/2014/main" id="{23A9366A-4191-6459-30FC-C5BB2A625C97}"/>
                    </a:ext>
                  </a:extLst>
                </p:cNvPr>
                <p:cNvGrpSpPr/>
                <p:nvPr/>
              </p:nvGrpSpPr>
              <p:grpSpPr>
                <a:xfrm>
                  <a:off x="2675506" y="2435969"/>
                  <a:ext cx="1703813" cy="230830"/>
                  <a:chOff x="2694670" y="2517595"/>
                  <a:chExt cx="1703813" cy="230830"/>
                </a:xfrm>
              </p:grpSpPr>
              <p:pic>
                <p:nvPicPr>
                  <p:cNvPr id="22" name="그래픽 21" descr="사용자 단색으로 채워진">
                    <a:extLst>
                      <a:ext uri="{FF2B5EF4-FFF2-40B4-BE49-F238E27FC236}">
                        <a16:creationId xmlns:a16="http://schemas.microsoft.com/office/drawing/2014/main" id="{464E261E-22C4-E0CD-41B4-0EE14DEDC7E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94670" y="2543010"/>
                    <a:ext cx="180000" cy="180000"/>
                  </a:xfrm>
                  <a:prstGeom prst="rect">
                    <a:avLst/>
                  </a:prstGeom>
                </p:spPr>
              </p:pic>
              <p:sp>
                <p:nvSpPr>
                  <p:cNvPr id="23" name="TextBox 22">
                    <a:extLst>
                      <a:ext uri="{FF2B5EF4-FFF2-40B4-BE49-F238E27FC236}">
                        <a16:creationId xmlns:a16="http://schemas.microsoft.com/office/drawing/2014/main" id="{66CD3B1C-FABA-5F55-47F2-3CCF21C4E053}"/>
                      </a:ext>
                    </a:extLst>
                  </p:cNvPr>
                  <p:cNvSpPr txBox="1"/>
                  <p:nvPr/>
                </p:nvSpPr>
                <p:spPr>
                  <a:xfrm>
                    <a:off x="2874670" y="2517595"/>
                    <a:ext cx="1523813" cy="2308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ko-KR" sz="900" b="1" i="0" u="none" strike="noStrike" cap="none" spc="0" normalizeH="0" baseline="0">
                        <a:ln>
                          <a:noFill/>
                        </a:ln>
                        <a:solidFill>
                          <a:srgbClr val="E5AD4F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25% </a:t>
                    </a:r>
                    <a:r>
                      <a:rPr kumimoji="0" lang="ko-KR" altLang="en-US" sz="9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검사 </a:t>
                    </a:r>
                    <a:r>
                      <a:rPr kumimoji="0" lang="en-US" altLang="ko-KR" sz="9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1</a:t>
                    </a:r>
                    <a:r>
                      <a:rPr kumimoji="0" lang="ko-KR" altLang="en-US" sz="9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회 소요비용이 크다</a:t>
                    </a:r>
                  </a:p>
                </p:txBody>
              </p:sp>
            </p:grpSp>
            <p:grpSp>
              <p:nvGrpSpPr>
                <p:cNvPr id="12" name="그룹 11">
                  <a:extLst>
                    <a:ext uri="{FF2B5EF4-FFF2-40B4-BE49-F238E27FC236}">
                      <a16:creationId xmlns:a16="http://schemas.microsoft.com/office/drawing/2014/main" id="{9EE9B831-559F-14E0-BAD5-259D72D28516}"/>
                    </a:ext>
                  </a:extLst>
                </p:cNvPr>
                <p:cNvGrpSpPr/>
                <p:nvPr/>
              </p:nvGrpSpPr>
              <p:grpSpPr>
                <a:xfrm>
                  <a:off x="2675506" y="2822807"/>
                  <a:ext cx="1604427" cy="230830"/>
                  <a:chOff x="2694670" y="3067685"/>
                  <a:chExt cx="1604427" cy="230830"/>
                </a:xfrm>
              </p:grpSpPr>
              <p:pic>
                <p:nvPicPr>
                  <p:cNvPr id="20" name="그래픽 19" descr="사용자 단색으로 채워진">
                    <a:extLst>
                      <a:ext uri="{FF2B5EF4-FFF2-40B4-BE49-F238E27FC236}">
                        <a16:creationId xmlns:a16="http://schemas.microsoft.com/office/drawing/2014/main" id="{B7911F81-8AFA-1B2A-4DD5-1D3D9391CF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extLst>
                      <a:ext uri="{96DAC541-7B7A-43D3-8B79-37D633B846F1}">
                        <asvg:svgBlip xmlns:asvg="http://schemas.microsoft.com/office/drawing/2016/SVG/main" r:embed="rId9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94670" y="3093100"/>
                    <a:ext cx="180000" cy="180000"/>
                  </a:xfrm>
                  <a:prstGeom prst="rect">
                    <a:avLst/>
                  </a:prstGeom>
                </p:spPr>
              </p:pic>
              <p:sp>
                <p:nvSpPr>
                  <p:cNvPr id="21" name="TextBox 20">
                    <a:extLst>
                      <a:ext uri="{FF2B5EF4-FFF2-40B4-BE49-F238E27FC236}">
                        <a16:creationId xmlns:a16="http://schemas.microsoft.com/office/drawing/2014/main" id="{819FCEF9-2CAD-259E-4B3D-671FE1EED2C4}"/>
                      </a:ext>
                    </a:extLst>
                  </p:cNvPr>
                  <p:cNvSpPr txBox="1"/>
                  <p:nvPr/>
                </p:nvSpPr>
                <p:spPr>
                  <a:xfrm>
                    <a:off x="2874670" y="3067685"/>
                    <a:ext cx="1424427" cy="2308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ko-KR" sz="900" b="1" i="0" u="none" strike="noStrike" cap="none" spc="0" normalizeH="0" baseline="0">
                        <a:solidFill>
                          <a:srgbClr val="BAAF88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16% </a:t>
                    </a:r>
                    <a:r>
                      <a:rPr kumimoji="0" lang="ko-KR" altLang="en-US" sz="900" b="1" i="0" u="none" strike="noStrike" cap="none" spc="0" normalizeH="0" baseline="0">
                        <a:solidFill>
                          <a:schemeClr val="tx1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기존의 방법을 선호한다</a:t>
                    </a:r>
                  </a:p>
                </p:txBody>
              </p:sp>
            </p:grpSp>
            <p:grpSp>
              <p:nvGrpSpPr>
                <p:cNvPr id="13" name="그룹 12">
                  <a:extLst>
                    <a:ext uri="{FF2B5EF4-FFF2-40B4-BE49-F238E27FC236}">
                      <a16:creationId xmlns:a16="http://schemas.microsoft.com/office/drawing/2014/main" id="{5B8D1967-2CDE-5089-7AC8-D02E3EC45D1E}"/>
                    </a:ext>
                  </a:extLst>
                </p:cNvPr>
                <p:cNvGrpSpPr/>
                <p:nvPr/>
              </p:nvGrpSpPr>
              <p:grpSpPr>
                <a:xfrm>
                  <a:off x="2675506" y="2629388"/>
                  <a:ext cx="1261384" cy="230830"/>
                  <a:chOff x="2694670" y="2792640"/>
                  <a:chExt cx="1261384" cy="230830"/>
                </a:xfrm>
              </p:grpSpPr>
              <p:pic>
                <p:nvPicPr>
                  <p:cNvPr id="18" name="그래픽 17" descr="사용자 단색으로 채워진">
                    <a:extLst>
                      <a:ext uri="{FF2B5EF4-FFF2-40B4-BE49-F238E27FC236}">
                        <a16:creationId xmlns:a16="http://schemas.microsoft.com/office/drawing/2014/main" id="{B2521FE4-6E33-0F75-B32A-6145ABC2745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0">
                    <a:extLst>
                      <a:ext uri="{96DAC541-7B7A-43D3-8B79-37D633B846F1}">
                        <asvg:svgBlip xmlns:asvg="http://schemas.microsoft.com/office/drawing/2016/SVG/main" r:embed="rId11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94670" y="2818055"/>
                    <a:ext cx="180000" cy="180000"/>
                  </a:xfrm>
                  <a:prstGeom prst="rect">
                    <a:avLst/>
                  </a:prstGeom>
                </p:spPr>
              </p:pic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id="{482E833E-5C2C-08DC-E8B3-8C572B734071}"/>
                      </a:ext>
                    </a:extLst>
                  </p:cNvPr>
                  <p:cNvSpPr txBox="1"/>
                  <p:nvPr/>
                </p:nvSpPr>
                <p:spPr>
                  <a:xfrm>
                    <a:off x="2874670" y="2792640"/>
                    <a:ext cx="1081384" cy="2308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ko-KR" sz="900" b="1" i="0" u="none" strike="noStrike" cap="none" spc="0" normalizeH="0" baseline="0" dirty="0">
                        <a:ln>
                          <a:noFill/>
                        </a:ln>
                        <a:solidFill>
                          <a:srgbClr val="6D8325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19% </a:t>
                    </a:r>
                    <a:r>
                      <a:rPr kumimoji="0" lang="ko-KR" altLang="en-US" sz="900" b="1" i="0" u="none" strike="noStrike" cap="none" spc="0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사용하기 어렵다</a:t>
                    </a:r>
                  </a:p>
                </p:txBody>
              </p:sp>
            </p:grpSp>
            <p:grpSp>
              <p:nvGrpSpPr>
                <p:cNvPr id="14" name="그룹 13">
                  <a:extLst>
                    <a:ext uri="{FF2B5EF4-FFF2-40B4-BE49-F238E27FC236}">
                      <a16:creationId xmlns:a16="http://schemas.microsoft.com/office/drawing/2014/main" id="{2267B2E8-F8EF-14DB-91AF-49C1D09F2B72}"/>
                    </a:ext>
                  </a:extLst>
                </p:cNvPr>
                <p:cNvGrpSpPr/>
                <p:nvPr/>
              </p:nvGrpSpPr>
              <p:grpSpPr>
                <a:xfrm>
                  <a:off x="2675506" y="3016227"/>
                  <a:ext cx="968034" cy="230830"/>
                  <a:chOff x="2694670" y="3342730"/>
                  <a:chExt cx="968034" cy="230830"/>
                </a:xfrm>
              </p:grpSpPr>
              <p:pic>
                <p:nvPicPr>
                  <p:cNvPr id="15" name="그래픽 14" descr="사용자 단색으로 채워진">
                    <a:extLst>
                      <a:ext uri="{FF2B5EF4-FFF2-40B4-BE49-F238E27FC236}">
                        <a16:creationId xmlns:a16="http://schemas.microsoft.com/office/drawing/2014/main" id="{D116FE7B-62D3-AB6A-BAC7-0D2584A8381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2">
                    <a:extLst>
                      <a:ext uri="{96DAC541-7B7A-43D3-8B79-37D633B846F1}">
                        <asvg:svgBlip xmlns:asvg="http://schemas.microsoft.com/office/drawing/2016/SVG/main" r:embed="rId13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694670" y="3368145"/>
                    <a:ext cx="180000" cy="180000"/>
                  </a:xfrm>
                  <a:prstGeom prst="rect">
                    <a:avLst/>
                  </a:prstGeom>
                </p:spPr>
              </p:pic>
              <p:sp>
                <p:nvSpPr>
                  <p:cNvPr id="16" name="TextBox 15">
                    <a:extLst>
                      <a:ext uri="{FF2B5EF4-FFF2-40B4-BE49-F238E27FC236}">
                        <a16:creationId xmlns:a16="http://schemas.microsoft.com/office/drawing/2014/main" id="{EA766D0F-B27F-E437-0A0F-39932173B2C6}"/>
                      </a:ext>
                    </a:extLst>
                  </p:cNvPr>
                  <p:cNvSpPr txBox="1"/>
                  <p:nvPr/>
                </p:nvSpPr>
                <p:spPr>
                  <a:xfrm>
                    <a:off x="2874670" y="3342730"/>
                    <a:ext cx="788034" cy="230830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none" lIns="45719" tIns="45719" rIns="45719" bIns="45719" numCol="1" spcCol="38100" rtlCol="0" anchor="t">
                    <a:spAutoFit/>
                  </a:bodyPr>
                  <a:lstStyle/>
                  <a:p>
                    <a:pPr marL="0" marR="0" indent="0" algn="l" defTabSz="914400" rtl="0" fontAlgn="auto" latinLnBrk="0" hangingPunct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altLang="ko-KR" sz="900" b="1" i="0" u="none" strike="noStrike" cap="none" spc="0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FillTx/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  <a:sym typeface="Pretendard"/>
                      </a:rPr>
                      <a:t>7%   </a:t>
                    </a:r>
                    <a:r>
                      <a:rPr lang="ko-KR" altLang="en-US" sz="900" b="1">
                        <a:solidFill>
                          <a:schemeClr val="tx1"/>
                        </a:solidFill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rPr>
                      <a:t>관심 없음</a:t>
                    </a:r>
                    <a:endParaRPr kumimoji="0" lang="ko-KR" altLang="en-US" sz="900" b="1" i="0" u="none" strike="noStrike" cap="none" spc="0" normalizeH="0" baseline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FillTx/>
                      <a:latin typeface="Pretendard Medium" panose="02000603000000020004" pitchFamily="50" charset="-127"/>
                      <a:ea typeface="Pretendard Medium" panose="02000603000000020004" pitchFamily="50" charset="-127"/>
                      <a:cs typeface="Pretendard Medium" panose="02000603000000020004" pitchFamily="50" charset="-127"/>
                      <a:sym typeface="Pretendard"/>
                    </a:endParaRPr>
                  </a:p>
                </p:txBody>
              </p:sp>
            </p:grpSp>
          </p:grp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596D424-9AF0-85DA-BE83-16CFD6E4503E}"/>
                </a:ext>
              </a:extLst>
            </p:cNvPr>
            <p:cNvSpPr txBox="1"/>
            <p:nvPr/>
          </p:nvSpPr>
          <p:spPr>
            <a:xfrm>
              <a:off x="-3569704" y="4844414"/>
              <a:ext cx="3811275" cy="13234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285750" indent="-285750">
                <a:buFontTx/>
                <a:buChar char="-"/>
              </a:pP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사용이 간편한 카트리지 방식이 있음에도</a:t>
              </a: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단가가 높아 </a:t>
              </a:r>
              <a:endPara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       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대형병원에서 주로 사용됨</a:t>
              </a:r>
              <a:endPara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kumimoji="0" lang="en-US" altLang="ko-K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endParaRPr>
            </a:p>
            <a:p>
              <a:pPr marL="285750" marR="0" indent="-28575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</a:pPr>
              <a:r>
                <a:rPr kumimoji="0" lang="ko-KR" alt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동물병원</a:t>
              </a:r>
              <a:r>
                <a:rPr kumimoji="0" lang="en-US" altLang="ko-KR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, </a:t>
              </a:r>
              <a:r>
                <a:rPr kumimoji="0" lang="ko-KR" alt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개인병원</a:t>
              </a:r>
              <a:r>
                <a:rPr kumimoji="0" lang="en-US" altLang="ko-KR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, </a:t>
              </a:r>
              <a:r>
                <a:rPr kumimoji="0" lang="ko-KR" altLang="en-US" sz="12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개인 등 현장진단이 필요한 곳은 비용문제가 중요 요소임</a:t>
              </a:r>
              <a:endParaRPr kumimoji="0" lang="en-US" altLang="ko-K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endParaRPr>
            </a:p>
            <a:p>
              <a:pPr marR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endParaRPr lang="en-US" altLang="ko-KR" sz="10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marR="0" algn="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kumimoji="0" lang="ko-KR" alt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검사소에 맡기는 경우 </a:t>
              </a:r>
              <a:r>
                <a:rPr kumimoji="0" lang="en-US" altLang="ko-KR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2~10</a:t>
              </a:r>
              <a:r>
                <a:rPr kumimoji="0" lang="ko-KR" alt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만원</a:t>
              </a:r>
              <a:r>
                <a:rPr kumimoji="0" lang="en-US" altLang="ko-KR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, 1~10</a:t>
              </a:r>
              <a:r>
                <a:rPr kumimoji="0" lang="ko-KR" altLang="en-US" sz="10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일 소요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F30F27-2541-A163-126A-B1AA4E77E485}"/>
                </a:ext>
              </a:extLst>
            </p:cNvPr>
            <p:cNvSpPr txBox="1"/>
            <p:nvPr/>
          </p:nvSpPr>
          <p:spPr>
            <a:xfrm>
              <a:off x="-3638642" y="3203224"/>
              <a:ext cx="3949153" cy="523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ko-KR" altLang="en-US" sz="120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설문조사 결과</a:t>
              </a:r>
              <a:r>
                <a:rPr lang="en-US" altLang="ko-KR" sz="120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</a:p>
            <a:p>
              <a:pPr marR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</a:pPr>
              <a:r>
                <a:rPr lang="ko-KR" altLang="en-US" sz="120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가장 높은 비중을 차지하는 </a:t>
              </a:r>
              <a:r>
                <a:rPr lang="ko-KR" altLang="en-US" sz="1600" b="1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비용</a:t>
              </a:r>
              <a:r>
                <a:rPr lang="ko-KR" altLang="en-US" sz="120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문제</a:t>
              </a:r>
              <a:r>
                <a:rPr lang="en-US" altLang="ko-KR" sz="120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600" b="1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사용 난이도 </a:t>
              </a:r>
              <a:r>
                <a:rPr lang="ko-KR" altLang="en-US" sz="120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문제</a:t>
              </a:r>
              <a:endParaRPr lang="en-US" altLang="ko-KR" sz="12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C77760AB-8FFE-EF26-9623-AC308618D891}"/>
                </a:ext>
              </a:extLst>
            </p:cNvPr>
            <p:cNvGrpSpPr/>
            <p:nvPr/>
          </p:nvGrpSpPr>
          <p:grpSpPr>
            <a:xfrm>
              <a:off x="-3552721" y="3849519"/>
              <a:ext cx="3550248" cy="794855"/>
              <a:chOff x="347685" y="4213838"/>
              <a:chExt cx="3550248" cy="794855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0004A85A-FEAA-3657-2DE3-C40BFD6CEBD5}"/>
                  </a:ext>
                </a:extLst>
              </p:cNvPr>
              <p:cNvSpPr txBox="1"/>
              <p:nvPr/>
            </p:nvSpPr>
            <p:spPr>
              <a:xfrm>
                <a:off x="347685" y="4213838"/>
                <a:ext cx="3550248" cy="4001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R="0" algn="r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</a:pPr>
                <a:r>
                  <a:rPr lang="ko-KR" altLang="en-US" sz="2000" b="1" dirty="0">
                    <a:solidFill>
                      <a:srgbClr val="E5AD4F"/>
                    </a:solidFill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  <a:t>장비가격</a:t>
                </a:r>
                <a:r>
                  <a:rPr lang="en-US" altLang="ko-KR" sz="2000" b="1" dirty="0">
                    <a:solidFill>
                      <a:srgbClr val="E5AD4F"/>
                    </a:solidFill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  <a:t> / 1</a:t>
                </a:r>
                <a:r>
                  <a:rPr lang="ko-KR" altLang="en-US" sz="2000" b="1" dirty="0">
                    <a:solidFill>
                      <a:srgbClr val="E5AD4F"/>
                    </a:solidFill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  <a:t>회당 소모 비용</a:t>
                </a:r>
                <a:r>
                  <a:rPr lang="ko-KR" altLang="en-US" sz="1200" dirty="0"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</a:rPr>
                  <a:t>을 낮추고</a:t>
                </a:r>
                <a:r>
                  <a:rPr lang="en-US" altLang="ko-KR" sz="1200" dirty="0"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</a:rPr>
                  <a:t> 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1307B61-763F-ACBC-7C9C-623BA6A4EC22}"/>
                  </a:ext>
                </a:extLst>
              </p:cNvPr>
              <p:cNvSpPr txBox="1"/>
              <p:nvPr/>
            </p:nvSpPr>
            <p:spPr>
              <a:xfrm>
                <a:off x="2044418" y="4608583"/>
                <a:ext cx="1825559" cy="4001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algn="r"/>
                <a:r>
                  <a:rPr lang="ko-KR" altLang="en-US" sz="2000" dirty="0">
                    <a:solidFill>
                      <a:srgbClr val="6D8325"/>
                    </a:solidFill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  <a:t>간편성</a:t>
                </a:r>
                <a:r>
                  <a:rPr lang="ko-KR" altLang="en-US" sz="1100" dirty="0"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</a:rPr>
                  <a:t>을 높여야 함</a:t>
                </a: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C7980510-083C-DBE1-28A3-B84D24C81310}"/>
                </a:ext>
              </a:extLst>
            </p:cNvPr>
            <p:cNvSpPr txBox="1"/>
            <p:nvPr/>
          </p:nvSpPr>
          <p:spPr>
            <a:xfrm>
              <a:off x="738022" y="670382"/>
              <a:ext cx="2689196" cy="46166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ko-KR" altLang="en-US" sz="2400" dirty="0">
                  <a:solidFill>
                    <a:srgbClr val="000000"/>
                  </a:solidFill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  <a:sym typeface="Pretendard"/>
                </a:rPr>
                <a:t>리포트 기반 수요조사</a:t>
              </a:r>
              <a:endParaRPr kumimoji="0" lang="ko-KR" altLang="en-US" sz="24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  <a:sym typeface="Pretendard"/>
              </a:endParaRPr>
            </a:p>
          </p:txBody>
        </p:sp>
      </p:grpSp>
      <p:graphicFrame>
        <p:nvGraphicFramePr>
          <p:cNvPr id="34" name="표 33">
            <a:extLst>
              <a:ext uri="{FF2B5EF4-FFF2-40B4-BE49-F238E27FC236}">
                <a16:creationId xmlns:a16="http://schemas.microsoft.com/office/drawing/2014/main" id="{AE33246F-3EDF-1692-41F2-DD82DAC478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0367017"/>
              </p:ext>
            </p:extLst>
          </p:nvPr>
        </p:nvGraphicFramePr>
        <p:xfrm>
          <a:off x="-742825" y="7574090"/>
          <a:ext cx="8945826" cy="5153580"/>
        </p:xfrm>
        <a:graphic>
          <a:graphicData uri="http://schemas.openxmlformats.org/drawingml/2006/table">
            <a:tbl>
              <a:tblPr/>
              <a:tblGrid>
                <a:gridCol w="2981942">
                  <a:extLst>
                    <a:ext uri="{9D8B030D-6E8A-4147-A177-3AD203B41FA5}">
                      <a16:colId xmlns:a16="http://schemas.microsoft.com/office/drawing/2014/main" val="3824737053"/>
                    </a:ext>
                  </a:extLst>
                </a:gridCol>
                <a:gridCol w="2981942">
                  <a:extLst>
                    <a:ext uri="{9D8B030D-6E8A-4147-A177-3AD203B41FA5}">
                      <a16:colId xmlns:a16="http://schemas.microsoft.com/office/drawing/2014/main" val="900649991"/>
                    </a:ext>
                  </a:extLst>
                </a:gridCol>
                <a:gridCol w="2981942">
                  <a:extLst>
                    <a:ext uri="{9D8B030D-6E8A-4147-A177-3AD203B41FA5}">
                      <a16:colId xmlns:a16="http://schemas.microsoft.com/office/drawing/2014/main" val="1819124177"/>
                    </a:ext>
                  </a:extLst>
                </a:gridCol>
              </a:tblGrid>
              <a:tr h="211856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Pain Point</a:t>
                      </a:r>
                      <a:endParaRPr lang="en-US" sz="14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/>
                        <a:t>정량</a:t>
                      </a:r>
                      <a:r>
                        <a:rPr lang="en-US" altLang="ko-KR" sz="1400" b="1"/>
                        <a:t>·</a:t>
                      </a:r>
                      <a:r>
                        <a:rPr lang="ko-KR" altLang="en-US" sz="1400" b="1"/>
                        <a:t>정성 근거</a:t>
                      </a:r>
                      <a:endParaRPr lang="ko-KR" altLang="en-US" sz="14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b="1"/>
                        <a:t>EZprep PCR</a:t>
                      </a:r>
                      <a:r>
                        <a:rPr lang="ko-KR" altLang="en-US" sz="1400" b="1"/>
                        <a:t>가 제공하는 해결책</a:t>
                      </a:r>
                      <a:endParaRPr lang="ko-KR" altLang="en-US" sz="140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36774573"/>
                  </a:ext>
                </a:extLst>
              </a:tr>
              <a:tr h="132410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인력 부족과 </a:t>
                      </a:r>
                      <a:r>
                        <a:rPr lang="ko-KR" altLang="en-US" sz="1400" b="1" dirty="0" err="1"/>
                        <a:t>숙련자</a:t>
                      </a:r>
                      <a:r>
                        <a:rPr lang="ko-KR" altLang="en-US" sz="1400" b="1" dirty="0"/>
                        <a:t> 피로</a:t>
                      </a:r>
                      <a:endParaRPr lang="ko-KR" altLang="en-US" sz="14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ko-KR" sz="1400" dirty="0"/>
                        <a:t>· 2024 </a:t>
                      </a:r>
                      <a:r>
                        <a:rPr lang="ko-KR" altLang="en-US" sz="1400" dirty="0"/>
                        <a:t>년 설문에서 **“인력 부족이 가장 큰 문제”**라 답한 실험실이 </a:t>
                      </a:r>
                      <a:r>
                        <a:rPr lang="en-US" altLang="ko-KR" sz="1400" b="1" dirty="0"/>
                        <a:t>39 %</a:t>
                      </a:r>
                      <a:r>
                        <a:rPr lang="en-US" altLang="ko-KR" sz="1400" dirty="0"/>
                        <a:t>(</a:t>
                      </a:r>
                      <a:r>
                        <a:rPr lang="en-US" altLang="ko-KR" sz="1400" dirty="0">
                          <a:hlinkClick r:id="rId14" tooltip="Automation &amp; AI: How Genetic Testing Labs Beat Staffing Shortages"/>
                        </a:rPr>
                        <a:t>hypersense-software.com</a:t>
                      </a:r>
                      <a:r>
                        <a:rPr lang="en-US" altLang="ko-KR" sz="1400" dirty="0"/>
                        <a:t>) · </a:t>
                      </a:r>
                      <a:r>
                        <a:rPr lang="ko-KR" altLang="en-US" sz="1400" dirty="0"/>
                        <a:t>전체 임상검사실의 **</a:t>
                      </a:r>
                      <a:r>
                        <a:rPr lang="en-US" altLang="ko-KR" sz="1400" dirty="0"/>
                        <a:t>65 %**</a:t>
                      </a:r>
                      <a:r>
                        <a:rPr lang="ko-KR" altLang="en-US" sz="1400" dirty="0"/>
                        <a:t>가 인력난으로 운영 효율이 저하된다고 응답 </a:t>
                      </a:r>
                      <a:r>
                        <a:rPr lang="en-US" altLang="ko-KR" sz="1400" dirty="0"/>
                        <a:t>(2024 MLO Survey)(</a:t>
                      </a:r>
                      <a:r>
                        <a:rPr lang="en-US" altLang="ko-KR" sz="1400" dirty="0">
                          <a:hlinkClick r:id="rId15" tooltip="MLO's 2024 survey of laboratory professionals"/>
                        </a:rPr>
                        <a:t>mlo-online.com</a:t>
                      </a:r>
                      <a:r>
                        <a:rPr lang="en-US" altLang="ko-KR" sz="1400" dirty="0"/>
                        <a:t>)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원심분리</a:t>
                      </a:r>
                      <a:r>
                        <a:rPr lang="en-US" altLang="ko-KR" sz="1400" dirty="0"/>
                        <a:t>·</a:t>
                      </a:r>
                      <a:r>
                        <a:rPr lang="ko-KR" altLang="en-US" sz="1400" dirty="0" err="1"/>
                        <a:t>피펫팅이</a:t>
                      </a:r>
                      <a:r>
                        <a:rPr lang="ko-KR" altLang="en-US" sz="1400" dirty="0"/>
                        <a:t> 없는 </a:t>
                      </a:r>
                      <a:r>
                        <a:rPr lang="ko-KR" altLang="en-US" sz="1400" b="1" dirty="0"/>
                        <a:t>원</a:t>
                      </a:r>
                      <a:r>
                        <a:rPr lang="en-US" altLang="ko-KR" sz="1400" b="1" dirty="0"/>
                        <a:t>‑</a:t>
                      </a:r>
                      <a:r>
                        <a:rPr lang="ko-KR" altLang="en-US" sz="1400" b="1" dirty="0"/>
                        <a:t>튜브 </a:t>
                      </a:r>
                      <a:r>
                        <a:rPr lang="ko-KR" altLang="en-US" sz="1400" b="1" dirty="0" err="1"/>
                        <a:t>전처리</a:t>
                      </a:r>
                      <a:r>
                        <a:rPr lang="en-US" altLang="ko-KR" sz="1400" b="1" dirty="0"/>
                        <a:t>(2 </a:t>
                      </a:r>
                      <a:r>
                        <a:rPr lang="ko-KR" altLang="en-US" sz="1400" b="1" dirty="0"/>
                        <a:t>분</a:t>
                      </a:r>
                      <a:r>
                        <a:rPr lang="en-US" altLang="ko-KR" sz="1400" b="1" dirty="0"/>
                        <a:t>)</a:t>
                      </a:r>
                      <a:r>
                        <a:rPr lang="ko-KR" altLang="en-US" sz="1400" dirty="0"/>
                        <a:t> → </a:t>
                      </a:r>
                      <a:r>
                        <a:rPr lang="ko-KR" altLang="en-US" sz="1400" b="1" dirty="0" err="1"/>
                        <a:t>핸즈</a:t>
                      </a:r>
                      <a:r>
                        <a:rPr lang="en-US" altLang="ko-KR" sz="1400" b="1" dirty="0"/>
                        <a:t>‑</a:t>
                      </a:r>
                      <a:r>
                        <a:rPr lang="ko-KR" altLang="en-US" sz="1400" b="1" dirty="0"/>
                        <a:t>온 타임 최소화</a:t>
                      </a:r>
                      <a:r>
                        <a:rPr lang="en-US" altLang="ko-KR" sz="1400" dirty="0"/>
                        <a:t>, 1</a:t>
                      </a:r>
                      <a:r>
                        <a:rPr lang="ko-KR" altLang="en-US" sz="1400" dirty="0"/>
                        <a:t>인 운영 가능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8775138"/>
                  </a:ext>
                </a:extLst>
              </a:tr>
              <a:tr h="529642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err="1"/>
                        <a:t>전처리</a:t>
                      </a:r>
                      <a:r>
                        <a:rPr lang="ko-KR" altLang="en-US" sz="1400" b="1" dirty="0"/>
                        <a:t> 공정이 </a:t>
                      </a:r>
                      <a:r>
                        <a:rPr lang="en-US" altLang="ko-KR" sz="1400" b="1" dirty="0"/>
                        <a:t>PCR </a:t>
                      </a:r>
                      <a:r>
                        <a:rPr lang="ko-KR" altLang="en-US" sz="1400" b="1" dirty="0"/>
                        <a:t>전체에서 가장 노동집약</a:t>
                      </a:r>
                      <a:endParaRPr lang="ko-KR" altLang="en-US" sz="14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“검체 준비가 </a:t>
                      </a:r>
                      <a:r>
                        <a:rPr lang="en-US" altLang="ko-KR" sz="1400" b="1" dirty="0"/>
                        <a:t>PCR </a:t>
                      </a:r>
                      <a:r>
                        <a:rPr lang="ko-KR" altLang="en-US" sz="1400" b="1" dirty="0" err="1"/>
                        <a:t>핸즈</a:t>
                      </a:r>
                      <a:r>
                        <a:rPr lang="en-US" altLang="ko-KR" sz="1400" b="1" dirty="0"/>
                        <a:t>‑</a:t>
                      </a:r>
                      <a:r>
                        <a:rPr lang="ko-KR" altLang="en-US" sz="1400" b="1" dirty="0"/>
                        <a:t>온 타임의 대부분</a:t>
                      </a:r>
                      <a:r>
                        <a:rPr lang="ko-KR" altLang="en-US" sz="1400" dirty="0"/>
                        <a:t>을 차지” </a:t>
                      </a:r>
                      <a:r>
                        <a:rPr lang="en-US" altLang="ko-KR" sz="1400" dirty="0"/>
                        <a:t>– Automation </a:t>
                      </a:r>
                      <a:r>
                        <a:rPr lang="ko-KR" altLang="en-US" sz="1400" dirty="0"/>
                        <a:t>리뷰 논문</a:t>
                      </a:r>
                      <a:r>
                        <a:rPr lang="en-US" altLang="ko-KR" sz="1400" dirty="0"/>
                        <a:t>(</a:t>
                      </a:r>
                      <a:r>
                        <a:rPr lang="en-US" altLang="ko-KR" sz="1400" dirty="0">
                          <a:hlinkClick r:id="rId16" tooltip="Automation of laboratory testing for infectious diseases using the ..."/>
                        </a:rPr>
                        <a:t>sciencedirect.com</a:t>
                      </a:r>
                      <a:r>
                        <a:rPr lang="en-US" altLang="ko-KR" sz="1400" dirty="0"/>
                        <a:t>)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시약 투입 후 </a:t>
                      </a:r>
                      <a:r>
                        <a:rPr lang="ko-KR" altLang="en-US" sz="1400" b="1" dirty="0"/>
                        <a:t>즉시 증폭 시작</a:t>
                      </a:r>
                      <a:r>
                        <a:rPr lang="ko-KR" altLang="en-US" sz="1400" dirty="0"/>
                        <a:t> → “</a:t>
                      </a:r>
                      <a:r>
                        <a:rPr lang="ko-KR" altLang="en-US" sz="1400" dirty="0" err="1"/>
                        <a:t>핸즈</a:t>
                      </a:r>
                      <a:r>
                        <a:rPr lang="en-US" altLang="ko-KR" sz="1400" dirty="0"/>
                        <a:t>‑</a:t>
                      </a:r>
                      <a:r>
                        <a:rPr lang="ko-KR" altLang="en-US" sz="1400" dirty="0"/>
                        <a:t>온 타임 </a:t>
                      </a:r>
                      <a:r>
                        <a:rPr lang="en-US" altLang="ko-KR" sz="1400" dirty="0"/>
                        <a:t>× 0.1”, </a:t>
                      </a:r>
                      <a:r>
                        <a:rPr lang="ko-KR" altLang="en-US" sz="1400" dirty="0"/>
                        <a:t>교차오염 리스크↓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0005408"/>
                  </a:ext>
                </a:extLst>
              </a:tr>
              <a:tr h="84742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자동 추출 장비는 너무 비싸다</a:t>
                      </a:r>
                      <a:endParaRPr lang="ko-KR" altLang="en-US" sz="14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KingFisher·QIAcube·Maxwell</a:t>
                      </a:r>
                      <a:r>
                        <a:rPr lang="en-US" sz="1400" dirty="0"/>
                        <a:t> </a:t>
                      </a:r>
                      <a:r>
                        <a:rPr lang="ko-KR" altLang="en-US" sz="1400" dirty="0"/>
                        <a:t>등 자동</a:t>
                      </a:r>
                      <a:r>
                        <a:rPr lang="en-US" altLang="ko-KR" sz="1400" dirty="0"/>
                        <a:t>‑</a:t>
                      </a:r>
                      <a:r>
                        <a:rPr lang="ko-KR" altLang="en-US" sz="1400" dirty="0" err="1"/>
                        <a:t>추출기</a:t>
                      </a:r>
                      <a:r>
                        <a:rPr lang="ko-KR" altLang="en-US" sz="1400" dirty="0"/>
                        <a:t> </a:t>
                      </a:r>
                      <a:r>
                        <a:rPr lang="en-US" altLang="ko-KR" sz="1400" b="1" dirty="0"/>
                        <a:t>1</a:t>
                      </a:r>
                      <a:r>
                        <a:rPr lang="ko-KR" altLang="en-US" sz="1400" b="1" dirty="0"/>
                        <a:t>만 </a:t>
                      </a:r>
                      <a:r>
                        <a:rPr lang="en-US" altLang="ko-KR" sz="1400" b="1" dirty="0"/>
                        <a:t>~ 7</a:t>
                      </a:r>
                      <a:r>
                        <a:rPr lang="ko-KR" altLang="en-US" sz="1400" b="1" dirty="0"/>
                        <a:t>만 달러</a:t>
                      </a:r>
                      <a:r>
                        <a:rPr lang="en-US" altLang="ko-KR" sz="1400" b="1" dirty="0"/>
                        <a:t>(1,300 ~ 9,000</a:t>
                      </a:r>
                      <a:r>
                        <a:rPr lang="ko-KR" altLang="en-US" sz="1400" b="1" dirty="0"/>
                        <a:t>만 원</a:t>
                      </a:r>
                      <a:r>
                        <a:rPr lang="en-US" altLang="ko-KR" sz="1400" b="1" dirty="0"/>
                        <a:t>)</a:t>
                      </a:r>
                      <a:r>
                        <a:rPr lang="ko-KR" altLang="en-US" sz="1400" dirty="0"/>
                        <a:t> 수준</a:t>
                      </a:r>
                      <a:r>
                        <a:rPr lang="en-US" altLang="ko-KR" sz="1400" dirty="0"/>
                        <a:t>(</a:t>
                      </a:r>
                      <a:r>
                        <a:rPr lang="en-US" sz="1400" dirty="0">
                          <a:hlinkClick r:id="rId17" tooltip="Point-of-Care Molecular Diagnostics Market Report, 2030"/>
                        </a:rPr>
                        <a:t>grandviewresearch.com</a:t>
                      </a:r>
                      <a:r>
                        <a:rPr lang="en-US" sz="1400" dirty="0"/>
                        <a:t>, </a:t>
                      </a:r>
                      <a:r>
                        <a:rPr lang="en-US" sz="1400" dirty="0">
                          <a:hlinkClick r:id="rId18" tooltip="Canine Tests and Fees - MU Veterinary Medical Diagnostic Laboratory"/>
                        </a:rPr>
                        <a:t>vmdl.missouri.edu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장비 가격 </a:t>
                      </a:r>
                      <a:r>
                        <a:rPr lang="en-US" altLang="ko-KR" sz="1400" b="1" dirty="0"/>
                        <a:t>2,000</a:t>
                      </a:r>
                      <a:r>
                        <a:rPr lang="ko-KR" altLang="en-US" sz="1400" b="1" dirty="0"/>
                        <a:t>만 원</a:t>
                      </a:r>
                      <a:r>
                        <a:rPr lang="en-US" altLang="ko-KR" sz="1400" dirty="0"/>
                        <a:t>(</a:t>
                      </a:r>
                      <a:r>
                        <a:rPr lang="en-US" altLang="ko-KR" sz="1400" dirty="0" err="1"/>
                        <a:t>ddPCR</a:t>
                      </a:r>
                      <a:r>
                        <a:rPr lang="en-US" altLang="ko-KR" sz="1400" dirty="0"/>
                        <a:t> </a:t>
                      </a:r>
                      <a:r>
                        <a:rPr lang="ko-KR" altLang="en-US" sz="1400" dirty="0"/>
                        <a:t>대비 </a:t>
                      </a:r>
                      <a:r>
                        <a:rPr lang="en-US" altLang="ko-KR" sz="1400" dirty="0"/>
                        <a:t>1/4), </a:t>
                      </a:r>
                      <a:r>
                        <a:rPr lang="ko-KR" altLang="en-US" sz="1400" dirty="0"/>
                        <a:t>별도 </a:t>
                      </a:r>
                      <a:r>
                        <a:rPr lang="ko-KR" altLang="en-US" sz="1400" dirty="0" err="1"/>
                        <a:t>추출기</a:t>
                      </a:r>
                      <a:r>
                        <a:rPr lang="ko-KR" altLang="en-US" sz="1400" dirty="0"/>
                        <a:t> 불필요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84596543"/>
                  </a:ext>
                </a:extLst>
              </a:tr>
              <a:tr h="84742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 err="1"/>
                        <a:t>검사비</a:t>
                      </a:r>
                      <a:r>
                        <a:rPr lang="ko-KR" altLang="en-US" sz="1400" b="1" dirty="0"/>
                        <a:t> 상승</a:t>
                      </a:r>
                      <a:r>
                        <a:rPr lang="en-US" altLang="ko-KR" sz="1400" b="1" dirty="0"/>
                        <a:t>·ROI </a:t>
                      </a:r>
                      <a:r>
                        <a:rPr lang="ko-KR" altLang="en-US" sz="1400" b="1" dirty="0"/>
                        <a:t>압박</a:t>
                      </a:r>
                      <a:endParaRPr lang="ko-KR" altLang="en-US" sz="14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· DNA/RNA </a:t>
                      </a:r>
                      <a:r>
                        <a:rPr lang="ko-KR" altLang="en-US" sz="1400" dirty="0"/>
                        <a:t>시료준비 시장 </a:t>
                      </a:r>
                      <a:r>
                        <a:rPr lang="en-US" altLang="ko-KR" sz="1400" b="1" dirty="0"/>
                        <a:t>2025 </a:t>
                      </a:r>
                      <a:r>
                        <a:rPr lang="ko-KR" altLang="en-US" sz="1400" b="1" dirty="0"/>
                        <a:t>년 </a:t>
                      </a:r>
                      <a:r>
                        <a:rPr lang="en-US" sz="1400" b="1" dirty="0"/>
                        <a:t>US$2.1 B → 2032 </a:t>
                      </a:r>
                      <a:r>
                        <a:rPr lang="ko-KR" altLang="en-US" sz="1400" b="1" dirty="0"/>
                        <a:t>년 </a:t>
                      </a:r>
                      <a:r>
                        <a:rPr lang="en-US" sz="1400" b="1" dirty="0"/>
                        <a:t>US$3.1 B</a:t>
                      </a:r>
                      <a:r>
                        <a:rPr lang="en-US" sz="1400" dirty="0"/>
                        <a:t> (CAGR 5.7 %) – </a:t>
                      </a:r>
                      <a:r>
                        <a:rPr lang="ko-KR" altLang="en-US" sz="1400" dirty="0"/>
                        <a:t>준비 단계 자체가 ‘돈’</a:t>
                      </a:r>
                      <a:r>
                        <a:rPr lang="en-US" altLang="ko-KR" sz="1400" dirty="0"/>
                        <a:t>(</a:t>
                      </a:r>
                      <a:r>
                        <a:rPr lang="en-US" sz="1400" dirty="0">
                          <a:hlinkClick r:id="rId19" tooltip="DNA and RNA Sample Preparation Market Size &amp; Share, 2032"/>
                        </a:rPr>
                        <a:t>persistencemarketresearch.com</a:t>
                      </a:r>
                      <a:r>
                        <a:rPr lang="en-US" sz="1400" dirty="0"/>
                        <a:t>)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b="1" dirty="0"/>
                        <a:t>키트당 </a:t>
                      </a:r>
                      <a:r>
                        <a:rPr lang="en-US" altLang="ko-KR" sz="1400" b="1" dirty="0"/>
                        <a:t>3</a:t>
                      </a:r>
                      <a:r>
                        <a:rPr lang="ko-KR" altLang="en-US" sz="1400" b="1" dirty="0"/>
                        <a:t>만 원</a:t>
                      </a:r>
                      <a:r>
                        <a:rPr lang="ko-KR" altLang="en-US" sz="1400" dirty="0"/>
                        <a:t> → 현재 </a:t>
                      </a:r>
                      <a:r>
                        <a:rPr lang="en-US" altLang="ko-KR" sz="1400" dirty="0"/>
                        <a:t>qPCR </a:t>
                      </a:r>
                      <a:r>
                        <a:rPr lang="ko-KR" altLang="en-US" sz="1400" dirty="0"/>
                        <a:t>대비 </a:t>
                      </a:r>
                      <a:r>
                        <a:rPr lang="ko-KR" altLang="en-US" sz="1400" dirty="0" err="1"/>
                        <a:t>검사비</a:t>
                      </a:r>
                      <a:r>
                        <a:rPr lang="ko-KR" altLang="en-US" sz="1400" dirty="0"/>
                        <a:t> </a:t>
                      </a:r>
                      <a:r>
                        <a:rPr lang="en-US" altLang="ko-KR" sz="1400" dirty="0"/>
                        <a:t>70 %↓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82148580"/>
                  </a:ext>
                </a:extLst>
              </a:tr>
              <a:tr h="68853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400" b="1" dirty="0"/>
                        <a:t>현장</a:t>
                      </a:r>
                      <a:r>
                        <a:rPr lang="en-US" altLang="ko-KR" sz="1400" b="1" dirty="0"/>
                        <a:t>(</a:t>
                      </a:r>
                      <a:r>
                        <a:rPr lang="ko-KR" altLang="en-US" sz="1400" b="1" dirty="0"/>
                        <a:t>동물병원 등</a:t>
                      </a:r>
                      <a:r>
                        <a:rPr lang="en-US" altLang="ko-KR" sz="1400" b="1" dirty="0"/>
                        <a:t>)</a:t>
                      </a:r>
                      <a:r>
                        <a:rPr lang="ko-KR" altLang="en-US" sz="1400" b="1" dirty="0"/>
                        <a:t>에서는 복잡성 때문에 </a:t>
                      </a:r>
                      <a:r>
                        <a:rPr lang="en-US" altLang="ko-KR" sz="1400" b="1" dirty="0"/>
                        <a:t>PCR </a:t>
                      </a:r>
                      <a:r>
                        <a:rPr lang="ko-KR" altLang="en-US" sz="1400" b="1" dirty="0"/>
                        <a:t>기피</a:t>
                      </a:r>
                      <a:endParaRPr lang="ko-KR" altLang="en-US" sz="14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수의과 </a:t>
                      </a:r>
                      <a:r>
                        <a:rPr lang="ko-KR" altLang="en-US" sz="1400" dirty="0" err="1"/>
                        <a:t>진단소</a:t>
                      </a:r>
                      <a:r>
                        <a:rPr lang="ko-KR" altLang="en-US" sz="1400" dirty="0"/>
                        <a:t> </a:t>
                      </a:r>
                      <a:r>
                        <a:rPr lang="en-US" altLang="ko-KR" sz="1400" dirty="0"/>
                        <a:t>PCR </a:t>
                      </a:r>
                      <a:r>
                        <a:rPr lang="ko-KR" altLang="en-US" sz="1400" dirty="0"/>
                        <a:t>패널 </a:t>
                      </a:r>
                      <a:r>
                        <a:rPr lang="en-US" altLang="ko-KR" sz="1400" b="1" dirty="0"/>
                        <a:t>45 ~ 79 </a:t>
                      </a:r>
                      <a:r>
                        <a:rPr lang="ko-KR" altLang="en-US" sz="1400" b="1" dirty="0"/>
                        <a:t>달러</a:t>
                      </a:r>
                      <a:r>
                        <a:rPr lang="en-US" altLang="ko-KR" sz="1400" dirty="0"/>
                        <a:t>·</a:t>
                      </a:r>
                      <a:r>
                        <a:rPr lang="ko-KR" altLang="en-US" sz="1400" dirty="0"/>
                        <a:t>추출 대행 비용 별도</a:t>
                      </a:r>
                      <a:r>
                        <a:rPr lang="en-US" altLang="ko-KR" sz="1400" dirty="0"/>
                        <a:t>, </a:t>
                      </a:r>
                      <a:r>
                        <a:rPr lang="ko-KR" altLang="en-US" sz="1400" dirty="0"/>
                        <a:t>소규모 병원은 </a:t>
                      </a:r>
                      <a:r>
                        <a:rPr lang="ko-KR" altLang="en-US" sz="1400" b="1" dirty="0"/>
                        <a:t>검체를 외부로 보내 지연</a:t>
                      </a:r>
                      <a:r>
                        <a:rPr lang="en-US" altLang="ko-KR" sz="1400" b="1" dirty="0"/>
                        <a:t>·</a:t>
                      </a:r>
                      <a:r>
                        <a:rPr lang="ko-KR" altLang="en-US" sz="1400" b="1" dirty="0"/>
                        <a:t>추가비용</a:t>
                      </a:r>
                      <a:r>
                        <a:rPr lang="en-US" altLang="ko-KR" sz="1400" dirty="0"/>
                        <a:t>(</a:t>
                      </a:r>
                      <a:r>
                        <a:rPr lang="en-US" altLang="ko-KR" sz="1400" dirty="0">
                          <a:hlinkClick r:id="rId18" tooltip="Canine Tests and Fees - MU Veterinary Medical Diagnostic Laboratory"/>
                        </a:rPr>
                        <a:t>vmdl.missouri.edu</a:t>
                      </a:r>
                      <a:r>
                        <a:rPr lang="en-US" altLang="ko-KR" sz="1400" dirty="0"/>
                        <a:t>)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ko-KR" altLang="en-US" sz="1400" dirty="0"/>
                        <a:t>휴대형 </a:t>
                      </a:r>
                      <a:r>
                        <a:rPr lang="en-US" altLang="ko-KR" sz="1400" dirty="0" err="1"/>
                        <a:t>EZprep</a:t>
                      </a:r>
                      <a:r>
                        <a:rPr lang="en-US" altLang="ko-KR" sz="1400" dirty="0"/>
                        <a:t> PCR</a:t>
                      </a:r>
                      <a:r>
                        <a:rPr lang="ko-KR" altLang="en-US" sz="1400" dirty="0"/>
                        <a:t>로 </a:t>
                      </a:r>
                      <a:r>
                        <a:rPr lang="ko-KR" altLang="en-US" sz="1400" b="1" dirty="0"/>
                        <a:t>현장 자체 검사</a:t>
                      </a:r>
                      <a:r>
                        <a:rPr lang="en-US" altLang="ko-KR" sz="1400" dirty="0"/>
                        <a:t>, TAT·</a:t>
                      </a:r>
                      <a:r>
                        <a:rPr lang="ko-KR" altLang="en-US" sz="1400" dirty="0" err="1"/>
                        <a:t>물류비</a:t>
                      </a:r>
                      <a:r>
                        <a:rPr lang="ko-KR" altLang="en-US" sz="1400" dirty="0"/>
                        <a:t> 절감</a:t>
                      </a:r>
                    </a:p>
                  </a:txBody>
                  <a:tcPr marL="41050" marR="41050" marT="20525" marB="205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0325327"/>
                  </a:ext>
                </a:extLst>
              </a:tr>
            </a:tbl>
          </a:graphicData>
        </a:graphic>
      </p:graphicFrame>
      <p:sp>
        <p:nvSpPr>
          <p:cNvPr id="39" name="직사각형 1">
            <a:extLst>
              <a:ext uri="{FF2B5EF4-FFF2-40B4-BE49-F238E27FC236}">
                <a16:creationId xmlns:a16="http://schemas.microsoft.com/office/drawing/2014/main" id="{7E423EC8-E877-D2F0-F893-CCE4294D462A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0" name="TextBox 5">
            <a:extLst>
              <a:ext uri="{FF2B5EF4-FFF2-40B4-BE49-F238E27FC236}">
                <a16:creationId xmlns:a16="http://schemas.microsoft.com/office/drawing/2014/main" id="{32178B7D-92F0-834B-050A-594F2E413E7C}"/>
              </a:ext>
            </a:extLst>
          </p:cNvPr>
          <p:cNvSpPr txBox="1"/>
          <p:nvPr/>
        </p:nvSpPr>
        <p:spPr>
          <a:xfrm>
            <a:off x="45718" y="-1"/>
            <a:ext cx="456982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실현가능성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(Solution) </a:t>
            </a:r>
            <a:endParaRPr lang="ko-KR" altLang="en-US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lang="ko-KR" altLang="en-US" sz="200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altLang="ko-KR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</a:t>
            </a:r>
            <a:r>
              <a:rPr lang="en-US" altLang="ko-KR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: </a:t>
            </a:r>
            <a:r>
              <a:rPr lang="en-US" altLang="ko-KR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Ezprep</a:t>
            </a:r>
            <a:r>
              <a:rPr lang="en-US" altLang="ko-KR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PCR </a:t>
            </a:r>
            <a:endParaRPr lang="ko-KR" altLang="en-US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EF07E5A-ABA5-3779-5CE5-79D2DED8705D}"/>
              </a:ext>
            </a:extLst>
          </p:cNvPr>
          <p:cNvGrpSpPr/>
          <p:nvPr/>
        </p:nvGrpSpPr>
        <p:grpSpPr>
          <a:xfrm>
            <a:off x="0" y="-1"/>
            <a:ext cx="4302736" cy="830997"/>
            <a:chOff x="0" y="-1"/>
            <a:chExt cx="4302736" cy="830997"/>
          </a:xfrm>
        </p:grpSpPr>
        <p:sp>
          <p:nvSpPr>
            <p:cNvPr id="17" name="직사각형 4">
              <a:extLst>
                <a:ext uri="{FF2B5EF4-FFF2-40B4-BE49-F238E27FC236}">
                  <a16:creationId xmlns:a16="http://schemas.microsoft.com/office/drawing/2014/main" id="{17551305-036F-E944-AA36-CDEE2FAFA5E2}"/>
                </a:ext>
              </a:extLst>
            </p:cNvPr>
            <p:cNvSpPr/>
            <p:nvPr/>
          </p:nvSpPr>
          <p:spPr>
            <a:xfrm>
              <a:off x="0" y="-1"/>
              <a:ext cx="4302736" cy="769442"/>
            </a:xfrm>
            <a:prstGeom prst="rect">
              <a:avLst/>
            </a:prstGeom>
            <a:solidFill>
              <a:srgbClr val="4CABAA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endParaRPr>
            </a:p>
          </p:txBody>
        </p: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CB4BAD76-990B-0ABF-CB30-C957CB88F963}"/>
                </a:ext>
              </a:extLst>
            </p:cNvPr>
            <p:cNvSpPr txBox="1"/>
            <p:nvPr/>
          </p:nvSpPr>
          <p:spPr>
            <a:xfrm>
              <a:off x="45718" y="-1"/>
              <a:ext cx="4054599" cy="830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sz="2400" b="1">
                  <a:solidFill>
                    <a:srgbClr val="FFFFFF"/>
                  </a:solidFill>
                </a:defRPr>
              </a:pPr>
              <a:r>
                <a:rPr lang="en-US" altLang="ko-KR" sz="2400" b="1" dirty="0">
                  <a:solidFill>
                    <a:schemeClr val="bg1"/>
                  </a:solidFill>
                  <a:latin typeface="+mn-ea"/>
                </a:rPr>
                <a:t>2. Solution</a:t>
              </a:r>
              <a:endPara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>
                <a:defRPr sz="2400" b="1">
                  <a:solidFill>
                    <a:srgbClr val="FFFFFF"/>
                  </a:solidFill>
                </a:defRPr>
              </a:pP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EZprepPCR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 </a:t>
              </a:r>
              <a:r>
                <a:rPr lang="ko-KR" altLang="en-US" dirty="0"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이 해결할 문제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45696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5AAF0-0725-30EB-ADC4-6FBD24276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>
            <a:extLst>
              <a:ext uri="{FF2B5EF4-FFF2-40B4-BE49-F238E27FC236}">
                <a16:creationId xmlns:a16="http://schemas.microsoft.com/office/drawing/2014/main" id="{944D9729-5B94-C10F-5076-27A6F6F34DCC}"/>
              </a:ext>
            </a:extLst>
          </p:cNvPr>
          <p:cNvGrpSpPr/>
          <p:nvPr/>
        </p:nvGrpSpPr>
        <p:grpSpPr>
          <a:xfrm>
            <a:off x="-210965" y="7913914"/>
            <a:ext cx="10287000" cy="6858000"/>
            <a:chOff x="659892" y="0"/>
            <a:chExt cx="10287000" cy="6858000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14EBA660-17BE-95EB-99A7-0DF6ABE2E4B8}"/>
                </a:ext>
              </a:extLst>
            </p:cNvPr>
            <p:cNvGrpSpPr/>
            <p:nvPr/>
          </p:nvGrpSpPr>
          <p:grpSpPr>
            <a:xfrm>
              <a:off x="659892" y="0"/>
              <a:ext cx="10287000" cy="6858000"/>
              <a:chOff x="659892" y="0"/>
              <a:chExt cx="10287000" cy="6858000"/>
            </a:xfrm>
          </p:grpSpPr>
          <p:pic>
            <p:nvPicPr>
              <p:cNvPr id="1026" name="Picture 2" descr="생성된 이미지">
                <a:extLst>
                  <a:ext uri="{FF2B5EF4-FFF2-40B4-BE49-F238E27FC236}">
                    <a16:creationId xmlns:a16="http://schemas.microsoft.com/office/drawing/2014/main" id="{E2776856-E125-A6F2-4B1F-E00B482E22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892" y="0"/>
                <a:ext cx="10287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085E8D46-834E-57B3-17D9-EF0002FF3585}"/>
                  </a:ext>
                </a:extLst>
              </p:cNvPr>
              <p:cNvSpPr/>
              <p:nvPr/>
            </p:nvSpPr>
            <p:spPr>
              <a:xfrm>
                <a:off x="1330778" y="4498521"/>
                <a:ext cx="1453243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8223AD47-1DA2-32E4-37E9-C5000D181EAB}"/>
                  </a:ext>
                </a:extLst>
              </p:cNvPr>
              <p:cNvSpPr/>
              <p:nvPr/>
            </p:nvSpPr>
            <p:spPr>
              <a:xfrm>
                <a:off x="816428" y="4927146"/>
                <a:ext cx="1453243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41BC14C1-BF51-1E7F-3639-3969F982665F}"/>
                  </a:ext>
                </a:extLst>
              </p:cNvPr>
              <p:cNvSpPr/>
              <p:nvPr/>
            </p:nvSpPr>
            <p:spPr>
              <a:xfrm>
                <a:off x="910369" y="3837213"/>
                <a:ext cx="1453243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6" name="Picture 2" descr="생성된 이미지">
                <a:extLst>
                  <a:ext uri="{FF2B5EF4-FFF2-40B4-BE49-F238E27FC236}">
                    <a16:creationId xmlns:a16="http://schemas.microsoft.com/office/drawing/2014/main" id="{E3A94AC0-D777-F6F4-A6BA-6147761E6D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97" t="88373" r="77420" b="4841"/>
              <a:stretch/>
            </p:blipFill>
            <p:spPr bwMode="auto">
              <a:xfrm>
                <a:off x="2028824" y="5551713"/>
                <a:ext cx="481693" cy="4653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3E3F4E4A-8704-E451-BBC5-B45733915969}"/>
                  </a:ext>
                </a:extLst>
              </p:cNvPr>
              <p:cNvSpPr/>
              <p:nvPr/>
            </p:nvSpPr>
            <p:spPr>
              <a:xfrm>
                <a:off x="2424793" y="6098721"/>
                <a:ext cx="1453243" cy="587829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6F7E356B-3E83-3A50-681D-65F8783C826E}"/>
                  </a:ext>
                </a:extLst>
              </p:cNvPr>
              <p:cNvSpPr/>
              <p:nvPr/>
            </p:nvSpPr>
            <p:spPr>
              <a:xfrm>
                <a:off x="3034498" y="3750127"/>
                <a:ext cx="1453243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8667C5A9-3130-388A-978D-F2795F956525}"/>
                  </a:ext>
                </a:extLst>
              </p:cNvPr>
              <p:cNvSpPr txBox="1"/>
              <p:nvPr/>
            </p:nvSpPr>
            <p:spPr>
              <a:xfrm>
                <a:off x="972961" y="3929037"/>
                <a:ext cx="13471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/>
                  <a:t>난이도</a:t>
                </a:r>
              </a:p>
            </p:txBody>
          </p:sp>
          <p:pic>
            <p:nvPicPr>
              <p:cNvPr id="11" name="Picture 2" descr="생성된 이미지">
                <a:extLst>
                  <a:ext uri="{FF2B5EF4-FFF2-40B4-BE49-F238E27FC236}">
                    <a16:creationId xmlns:a16="http://schemas.microsoft.com/office/drawing/2014/main" id="{12ABDF31-E9B1-E8A9-815C-8AC3743687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22" t="55069" r="15621" b="35040"/>
              <a:stretch/>
            </p:blipFill>
            <p:spPr bwMode="auto">
              <a:xfrm>
                <a:off x="7837714" y="3750127"/>
                <a:ext cx="2351314" cy="678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06C8EC38-C934-6591-B907-E643C279D17F}"/>
                  </a:ext>
                </a:extLst>
              </p:cNvPr>
              <p:cNvSpPr/>
              <p:nvPr/>
            </p:nvSpPr>
            <p:spPr>
              <a:xfrm>
                <a:off x="7111092" y="3682796"/>
                <a:ext cx="593169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470B3B-580F-DCE2-0F1B-60960ECE995F}"/>
                  </a:ext>
                </a:extLst>
              </p:cNvPr>
              <p:cNvSpPr txBox="1"/>
              <p:nvPr/>
            </p:nvSpPr>
            <p:spPr>
              <a:xfrm>
                <a:off x="6643006" y="3849811"/>
                <a:ext cx="13471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/>
                  <a:t>난이도</a:t>
                </a:r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37269147-6789-8BF9-2610-8864899C0FB3}"/>
                  </a:ext>
                </a:extLst>
              </p:cNvPr>
              <p:cNvSpPr/>
              <p:nvPr/>
            </p:nvSpPr>
            <p:spPr>
              <a:xfrm>
                <a:off x="972961" y="171449"/>
                <a:ext cx="4328382" cy="1330779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3600" b="1" dirty="0">
                    <a:solidFill>
                      <a:schemeClr val="tx1"/>
                    </a:solidFill>
                  </a:rPr>
                  <a:t>정제가 쉬운 </a:t>
                </a:r>
                <a:r>
                  <a:rPr lang="en-US" altLang="ko-KR" sz="3600" b="1" dirty="0">
                    <a:solidFill>
                      <a:schemeClr val="tx1"/>
                    </a:solidFill>
                  </a:rPr>
                  <a:t>PCR </a:t>
                </a:r>
                <a:r>
                  <a:rPr lang="ko-KR" altLang="en-US" sz="3600" b="1" dirty="0">
                    <a:solidFill>
                      <a:schemeClr val="tx1"/>
                    </a:solidFill>
                  </a:rPr>
                  <a:t>검사</a:t>
                </a:r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DA919F74-7C1A-219F-30AC-6A15DB32AE22}"/>
                  </a:ext>
                </a:extLst>
              </p:cNvPr>
              <p:cNvSpPr/>
              <p:nvPr/>
            </p:nvSpPr>
            <p:spPr>
              <a:xfrm>
                <a:off x="5954486" y="171449"/>
                <a:ext cx="4850892" cy="1330779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3600" b="1" dirty="0">
                    <a:solidFill>
                      <a:schemeClr val="tx1"/>
                    </a:solidFill>
                  </a:rPr>
                  <a:t>정제가 어려운 </a:t>
                </a:r>
                <a:r>
                  <a:rPr lang="en-US" altLang="ko-KR" sz="3600" b="1" dirty="0">
                    <a:solidFill>
                      <a:schemeClr val="tx1"/>
                    </a:solidFill>
                  </a:rPr>
                  <a:t>PCR </a:t>
                </a:r>
                <a:r>
                  <a:rPr lang="ko-KR" altLang="en-US" sz="3600" b="1" dirty="0">
                    <a:solidFill>
                      <a:schemeClr val="tx1"/>
                    </a:solidFill>
                  </a:rPr>
                  <a:t>검사</a:t>
                </a:r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A21F021B-9239-C882-6312-8A305B2FFDDA}"/>
                  </a:ext>
                </a:extLst>
              </p:cNvPr>
              <p:cNvSpPr/>
              <p:nvPr/>
            </p:nvSpPr>
            <p:spPr>
              <a:xfrm>
                <a:off x="2328888" y="5528578"/>
                <a:ext cx="2020608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9ED1E65D-38E3-7D8D-3053-C746B1567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60" t="67857" r="56030" b="9802"/>
            <a:stretch/>
          </p:blipFill>
          <p:spPr>
            <a:xfrm>
              <a:off x="1330778" y="4635951"/>
              <a:ext cx="3592285" cy="1532167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7D74D6E3-B534-EAC3-F9A5-DC95F34D71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60" t="67857" r="56030" b="20477"/>
            <a:stretch/>
          </p:blipFill>
          <p:spPr>
            <a:xfrm>
              <a:off x="816428" y="4669967"/>
              <a:ext cx="3592285" cy="800103"/>
            </a:xfrm>
            <a:prstGeom prst="rect">
              <a:avLst/>
            </a:prstGeom>
          </p:spPr>
        </p:pic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33B09635-17B1-0456-341F-BB3B9A2BD8D1}"/>
              </a:ext>
            </a:extLst>
          </p:cNvPr>
          <p:cNvGrpSpPr/>
          <p:nvPr/>
        </p:nvGrpSpPr>
        <p:grpSpPr>
          <a:xfrm>
            <a:off x="7703029" y="7172495"/>
            <a:ext cx="7592548" cy="3295958"/>
            <a:chOff x="188165" y="3511480"/>
            <a:chExt cx="7592548" cy="3295958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B1A1068F-2CFA-7639-3B61-61CE223B7AE7}"/>
                </a:ext>
              </a:extLst>
            </p:cNvPr>
            <p:cNvGrpSpPr/>
            <p:nvPr/>
          </p:nvGrpSpPr>
          <p:grpSpPr>
            <a:xfrm>
              <a:off x="188165" y="3511480"/>
              <a:ext cx="6257538" cy="3010882"/>
              <a:chOff x="7644000" y="3401101"/>
              <a:chExt cx="6257538" cy="3010882"/>
            </a:xfrm>
          </p:grpSpPr>
          <p:pic>
            <p:nvPicPr>
              <p:cNvPr id="17" name="그림 16">
                <a:extLst>
                  <a:ext uri="{FF2B5EF4-FFF2-40B4-BE49-F238E27FC236}">
                    <a16:creationId xmlns:a16="http://schemas.microsoft.com/office/drawing/2014/main" id="{520E728A-A490-B4BC-6B97-76977F1D05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l="29812" t="58065"/>
              <a:stretch/>
            </p:blipFill>
            <p:spPr>
              <a:xfrm>
                <a:off x="9464190" y="3939795"/>
                <a:ext cx="4437348" cy="2472188"/>
              </a:xfrm>
              <a:prstGeom prst="rect">
                <a:avLst/>
              </a:prstGeom>
            </p:spPr>
          </p:pic>
          <p:pic>
            <p:nvPicPr>
              <p:cNvPr id="18" name="그림 17">
                <a:extLst>
                  <a:ext uri="{FF2B5EF4-FFF2-40B4-BE49-F238E27FC236}">
                    <a16:creationId xmlns:a16="http://schemas.microsoft.com/office/drawing/2014/main" id="{048838ED-3A2F-A8FF-FCEE-7C2731C3E7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rcRect r="69810" b="54124"/>
              <a:stretch/>
            </p:blipFill>
            <p:spPr>
              <a:xfrm>
                <a:off x="7644000" y="3401101"/>
                <a:ext cx="1908629" cy="2704558"/>
              </a:xfrm>
              <a:prstGeom prst="rect">
                <a:avLst/>
              </a:prstGeom>
            </p:spPr>
          </p:pic>
        </p:grp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C0844F00-E45D-8B40-4A0C-BFDCDA93D41E}"/>
                </a:ext>
              </a:extLst>
            </p:cNvPr>
            <p:cNvGrpSpPr/>
            <p:nvPr/>
          </p:nvGrpSpPr>
          <p:grpSpPr>
            <a:xfrm>
              <a:off x="190018" y="3968368"/>
              <a:ext cx="7590695" cy="2839070"/>
              <a:chOff x="190018" y="3968368"/>
              <a:chExt cx="7590695" cy="2839070"/>
            </a:xfrm>
          </p:grpSpPr>
          <p:sp>
            <p:nvSpPr>
              <p:cNvPr id="42" name="직사각형 41">
                <a:extLst>
                  <a:ext uri="{FF2B5EF4-FFF2-40B4-BE49-F238E27FC236}">
                    <a16:creationId xmlns:a16="http://schemas.microsoft.com/office/drawing/2014/main" id="{6EA44698-6668-B9F6-0A11-1280718889B8}"/>
                  </a:ext>
                </a:extLst>
              </p:cNvPr>
              <p:cNvSpPr/>
              <p:nvPr/>
            </p:nvSpPr>
            <p:spPr>
              <a:xfrm>
                <a:off x="190018" y="3968368"/>
                <a:ext cx="7590695" cy="2581068"/>
              </a:xfrm>
              <a:prstGeom prst="rect">
                <a:avLst/>
              </a:prstGeom>
              <a:solidFill>
                <a:srgbClr val="B3E8FD">
                  <a:alpha val="32157"/>
                </a:srgb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4" name="직사각형 43">
                <a:extLst>
                  <a:ext uri="{FF2B5EF4-FFF2-40B4-BE49-F238E27FC236}">
                    <a16:creationId xmlns:a16="http://schemas.microsoft.com/office/drawing/2014/main" id="{385D40C3-14F2-6509-73BD-99333D33A6C7}"/>
                  </a:ext>
                </a:extLst>
              </p:cNvPr>
              <p:cNvSpPr/>
              <p:nvPr/>
            </p:nvSpPr>
            <p:spPr>
              <a:xfrm>
                <a:off x="5907131" y="6565487"/>
                <a:ext cx="997527" cy="241951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1" name="그림 20">
                <a:extLst>
                  <a:ext uri="{FF2B5EF4-FFF2-40B4-BE49-F238E27FC236}">
                    <a16:creationId xmlns:a16="http://schemas.microsoft.com/office/drawing/2014/main" id="{DE5302F4-C525-5912-C11D-CA1D6D050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l="50438" t="6411" b="10259"/>
              <a:stretch/>
            </p:blipFill>
            <p:spPr>
              <a:xfrm>
                <a:off x="5373729" y="3987332"/>
                <a:ext cx="2270271" cy="251748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20" name="그림 19">
                <a:extLst>
                  <a:ext uri="{FF2B5EF4-FFF2-40B4-BE49-F238E27FC236}">
                    <a16:creationId xmlns:a16="http://schemas.microsoft.com/office/drawing/2014/main" id="{C3F015BB-E764-6C30-931B-DBFB49686B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7031" r="52328" b="81782"/>
              <a:stretch/>
            </p:blipFill>
            <p:spPr>
              <a:xfrm>
                <a:off x="5373729" y="3997944"/>
                <a:ext cx="2264233" cy="343733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6BE62E64-CD23-6EAA-C4D1-45D81EFB2B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55011" r="52328" b="11006"/>
              <a:stretch/>
            </p:blipFill>
            <p:spPr>
              <a:xfrm>
                <a:off x="5427977" y="5448153"/>
                <a:ext cx="2155736" cy="994060"/>
              </a:xfrm>
              <a:prstGeom prst="rect">
                <a:avLst/>
              </a:prstGeom>
              <a:ln>
                <a:noFill/>
              </a:ln>
            </p:spPr>
          </p:pic>
        </p:grp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2A083C57-02EC-D176-AFA3-E18A3EC118D9}"/>
              </a:ext>
            </a:extLst>
          </p:cNvPr>
          <p:cNvGrpSpPr/>
          <p:nvPr/>
        </p:nvGrpSpPr>
        <p:grpSpPr>
          <a:xfrm>
            <a:off x="229716" y="7006324"/>
            <a:ext cx="7741202" cy="2957744"/>
            <a:chOff x="39511" y="982051"/>
            <a:chExt cx="7741202" cy="2957744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627C5112-CE12-1645-9A41-E1787B88C660}"/>
                </a:ext>
              </a:extLst>
            </p:cNvPr>
            <p:cNvSpPr/>
            <p:nvPr/>
          </p:nvSpPr>
          <p:spPr>
            <a:xfrm>
              <a:off x="190018" y="1358727"/>
              <a:ext cx="7590695" cy="2581068"/>
            </a:xfrm>
            <a:prstGeom prst="rect">
              <a:avLst/>
            </a:prstGeom>
            <a:solidFill>
              <a:srgbClr val="FF0000">
                <a:alpha val="3215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16" name="그림 15">
              <a:extLst>
                <a:ext uri="{FF2B5EF4-FFF2-40B4-BE49-F238E27FC236}">
                  <a16:creationId xmlns:a16="http://schemas.microsoft.com/office/drawing/2014/main" id="{7731F808-1EFF-3C36-10E3-D783F61C0E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b="54124"/>
            <a:stretch/>
          </p:blipFill>
          <p:spPr>
            <a:xfrm>
              <a:off x="39511" y="982051"/>
              <a:ext cx="6622545" cy="2833087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0CA292BA-4E82-0D1A-B516-C5C7E8774A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438" t="6411" b="10259"/>
            <a:stretch/>
          </p:blipFill>
          <p:spPr>
            <a:xfrm>
              <a:off x="5373729" y="1392965"/>
              <a:ext cx="2270271" cy="251748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</p:grpSp>
      <p:pic>
        <p:nvPicPr>
          <p:cNvPr id="24" name="그림 23">
            <a:extLst>
              <a:ext uri="{FF2B5EF4-FFF2-40B4-BE49-F238E27FC236}">
                <a16:creationId xmlns:a16="http://schemas.microsoft.com/office/drawing/2014/main" id="{C52FD6CB-DDD4-27FF-E246-3A0CD2833A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26817" y="615581"/>
            <a:ext cx="7280992" cy="2787612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C91F851-123F-A338-EC2D-0E76321AF2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1053" y="3687724"/>
            <a:ext cx="7153200" cy="3112330"/>
          </a:xfrm>
          <a:prstGeom prst="rect">
            <a:avLst/>
          </a:prstGeom>
        </p:spPr>
      </p:pic>
      <p:sp>
        <p:nvSpPr>
          <p:cNvPr id="31" name="화살표: 아래쪽 30">
            <a:extLst>
              <a:ext uri="{FF2B5EF4-FFF2-40B4-BE49-F238E27FC236}">
                <a16:creationId xmlns:a16="http://schemas.microsoft.com/office/drawing/2014/main" id="{CB8C36B2-E089-5127-6DC5-94BCC3A6F27E}"/>
              </a:ext>
            </a:extLst>
          </p:cNvPr>
          <p:cNvSpPr/>
          <p:nvPr/>
        </p:nvSpPr>
        <p:spPr>
          <a:xfrm>
            <a:off x="8367313" y="3578473"/>
            <a:ext cx="411082" cy="355634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FF99151-4155-6DAB-A307-B97FB797B74A}"/>
              </a:ext>
            </a:extLst>
          </p:cNvPr>
          <p:cNvSpPr txBox="1"/>
          <p:nvPr/>
        </p:nvSpPr>
        <p:spPr>
          <a:xfrm>
            <a:off x="8906503" y="3564599"/>
            <a:ext cx="834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x10</a:t>
            </a:r>
            <a:endParaRPr lang="ko-KR" altLang="en-US" dirty="0"/>
          </a:p>
        </p:txBody>
      </p:sp>
      <p:sp>
        <p:nvSpPr>
          <p:cNvPr id="36" name="직사각형 1">
            <a:extLst>
              <a:ext uri="{FF2B5EF4-FFF2-40B4-BE49-F238E27FC236}">
                <a16:creationId xmlns:a16="http://schemas.microsoft.com/office/drawing/2014/main" id="{DC6170B4-48E1-9086-B24C-65A7DE960692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extBox 5">
            <a:extLst>
              <a:ext uri="{FF2B5EF4-FFF2-40B4-BE49-F238E27FC236}">
                <a16:creationId xmlns:a16="http://schemas.microsoft.com/office/drawing/2014/main" id="{DEFAD9A7-0049-FD63-77ED-A79438BE03BC}"/>
              </a:ext>
            </a:extLst>
          </p:cNvPr>
          <p:cNvSpPr txBox="1"/>
          <p:nvPr/>
        </p:nvSpPr>
        <p:spPr>
          <a:xfrm>
            <a:off x="45718" y="-1"/>
            <a:ext cx="456982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실현가능성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(Solution) </a:t>
            </a:r>
            <a:endParaRPr lang="ko-KR" altLang="en-US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lang="ko-KR" altLang="en-US" sz="200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altLang="ko-KR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</a:t>
            </a:r>
            <a:r>
              <a:rPr lang="en-US" altLang="ko-KR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: </a:t>
            </a:r>
            <a:r>
              <a:rPr lang="en-US" altLang="ko-KR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Ezprep</a:t>
            </a:r>
            <a:r>
              <a:rPr lang="en-US" altLang="ko-KR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PCR </a:t>
            </a:r>
            <a:endParaRPr lang="ko-KR" altLang="en-US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62" name="사각형: 둥근 모서리 77">
            <a:extLst>
              <a:ext uri="{FF2B5EF4-FFF2-40B4-BE49-F238E27FC236}">
                <a16:creationId xmlns:a16="http://schemas.microsoft.com/office/drawing/2014/main" id="{3DC18AFB-AAB0-FC17-4902-7D78DA078B30}"/>
              </a:ext>
            </a:extLst>
          </p:cNvPr>
          <p:cNvSpPr/>
          <p:nvPr/>
        </p:nvSpPr>
        <p:spPr>
          <a:xfrm>
            <a:off x="229883" y="4827870"/>
            <a:ext cx="3915960" cy="1857082"/>
          </a:xfrm>
          <a:prstGeom prst="roundRect">
            <a:avLst>
              <a:gd name="adj" fmla="val 5584"/>
            </a:avLst>
          </a:prstGeom>
          <a:solidFill>
            <a:srgbClr val="FFFFFF"/>
          </a:solidFill>
          <a:ln w="57150">
            <a:solidFill>
              <a:srgbClr val="77ADB0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63" name="사각형: 둥근 위쪽 모서리 31">
            <a:extLst>
              <a:ext uri="{FF2B5EF4-FFF2-40B4-BE49-F238E27FC236}">
                <a16:creationId xmlns:a16="http://schemas.microsoft.com/office/drawing/2014/main" id="{CFF783DB-FD96-4B43-D15B-3E452CEB4236}"/>
              </a:ext>
            </a:extLst>
          </p:cNvPr>
          <p:cNvSpPr/>
          <p:nvPr/>
        </p:nvSpPr>
        <p:spPr>
          <a:xfrm>
            <a:off x="229716" y="4840702"/>
            <a:ext cx="3915960" cy="3327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60" y="0"/>
                </a:moveTo>
                <a:lnTo>
                  <a:pt x="21040" y="0"/>
                </a:lnTo>
                <a:cubicBezTo>
                  <a:pt x="21349" y="0"/>
                  <a:pt x="21600" y="4296"/>
                  <a:pt x="21600" y="9596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9596"/>
                </a:lnTo>
                <a:cubicBezTo>
                  <a:pt x="0" y="4296"/>
                  <a:pt x="251" y="0"/>
                  <a:pt x="560" y="0"/>
                </a:cubicBezTo>
                <a:close/>
              </a:path>
            </a:pathLst>
          </a:custGeom>
          <a:solidFill>
            <a:srgbClr val="77ADB0"/>
          </a:solidFill>
          <a:ln w="38100">
            <a:solidFill>
              <a:srgbClr val="77ADB0"/>
            </a:solidFill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lang="ko-KR" altLang="en-US" sz="11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" panose="02000503000000020004" pitchFamily="50" charset="-127"/>
              <a:ea typeface="Pretendard" panose="02000503000000020004" pitchFamily="50" charset="-127"/>
              <a:cs typeface="Pretendard" panose="02000503000000020004" pitchFamily="50" charset="-127"/>
            </a:endParaRPr>
          </a:p>
        </p:txBody>
      </p:sp>
      <p:grpSp>
        <p:nvGrpSpPr>
          <p:cNvPr id="1024" name="그룹 1023">
            <a:extLst>
              <a:ext uri="{FF2B5EF4-FFF2-40B4-BE49-F238E27FC236}">
                <a16:creationId xmlns:a16="http://schemas.microsoft.com/office/drawing/2014/main" id="{61A7CC2D-C59D-F220-D22A-7FEC34D30275}"/>
              </a:ext>
            </a:extLst>
          </p:cNvPr>
          <p:cNvGrpSpPr/>
          <p:nvPr/>
        </p:nvGrpSpPr>
        <p:grpSpPr>
          <a:xfrm>
            <a:off x="234277" y="873633"/>
            <a:ext cx="3941040" cy="5792078"/>
            <a:chOff x="159277" y="894598"/>
            <a:chExt cx="3941040" cy="5792078"/>
          </a:xfrm>
        </p:grpSpPr>
        <p:sp>
          <p:nvSpPr>
            <p:cNvPr id="1025" name="TextBox 3">
              <a:extLst>
                <a:ext uri="{FF2B5EF4-FFF2-40B4-BE49-F238E27FC236}">
                  <a16:creationId xmlns:a16="http://schemas.microsoft.com/office/drawing/2014/main" id="{D5412084-4B99-58C6-502D-913A7931985A}"/>
                </a:ext>
              </a:extLst>
            </p:cNvPr>
            <p:cNvSpPr txBox="1"/>
            <p:nvPr/>
          </p:nvSpPr>
          <p:spPr>
            <a:xfrm>
              <a:off x="1213503" y="4897208"/>
              <a:ext cx="1798386" cy="26571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400" b="1">
                  <a:solidFill>
                    <a:srgbClr val="FFFFFF"/>
                  </a:solidFill>
                  <a:latin typeface="Pretendard Black"/>
                  <a:ea typeface="Pretendard Black"/>
                  <a:cs typeface="Pretendard Black"/>
                  <a:sym typeface="Pretendard Black"/>
                </a:defRPr>
              </a:pPr>
              <a:r>
                <a:rPr kumimoji="0" lang="ko-KR" altLang="en-US" sz="11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  <a:sym typeface="Pretendard Black"/>
                </a:rPr>
                <a:t>경제성 높은 장치</a:t>
              </a:r>
              <a:endParaRPr kumimoji="0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  <a:sym typeface="Pretendard Black"/>
              </a:endParaRPr>
            </a:p>
          </p:txBody>
        </p:sp>
        <p:sp>
          <p:nvSpPr>
            <p:cNvPr id="1027" name="TextBox 1026">
              <a:extLst>
                <a:ext uri="{FF2B5EF4-FFF2-40B4-BE49-F238E27FC236}">
                  <a16:creationId xmlns:a16="http://schemas.microsoft.com/office/drawing/2014/main" id="{4FDFD982-BA0B-B95A-BEB8-7574EE540D8A}"/>
                </a:ext>
              </a:extLst>
            </p:cNvPr>
            <p:cNvSpPr txBox="1"/>
            <p:nvPr/>
          </p:nvSpPr>
          <p:spPr>
            <a:xfrm>
              <a:off x="1580120" y="5240128"/>
              <a:ext cx="2244454" cy="144654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t">
              <a:spAutoFit/>
            </a:bodyPr>
            <a:lstStyle/>
            <a:p>
              <a:pPr marL="171450" marR="0" lvl="0" indent="-17145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제공하는 간편정제 키트에 최적화하여 불필요한 기능을 제거</a:t>
              </a:r>
              <a:br>
                <a:rPr kumimoji="0" lang="en-US" altLang="ko-K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</a:br>
              <a:r>
                <a:rPr kumimoji="0" lang="en-US" altLang="ko-K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 </a:t>
              </a:r>
            </a:p>
            <a:p>
              <a:pPr marL="171450" marR="0" lvl="0" indent="-17145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독자적인 방식의 광학시스템으로 </a:t>
              </a:r>
              <a:br>
                <a:rPr kumimoji="0" lang="en-US" altLang="ko-K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</a:br>
              <a:r>
                <a:rPr kumimoji="0" lang="ko-KR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민감도와 경제성을 높임</a:t>
              </a:r>
              <a:br>
                <a:rPr kumimoji="0" lang="en-US" altLang="ko-K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</a:br>
              <a:r>
                <a:rPr kumimoji="0" lang="en-US" altLang="ko-KR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 </a:t>
              </a:r>
            </a:p>
            <a:p>
              <a:pPr marL="171450" marR="0" lvl="0" indent="-17145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r>
                <a:rPr kumimoji="0" lang="ko-KR" altLang="en-US" sz="11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  <a:sym typeface="Pretendard"/>
                </a:rPr>
                <a:t>베터리 옵션을 제공하여 외부에서 바로 사용가능</a:t>
              </a:r>
            </a:p>
          </p:txBody>
        </p:sp>
        <p:pic>
          <p:nvPicPr>
            <p:cNvPr id="1028" name="그림 1027" descr="상자이(가) 표시된 사진&#10;&#10;자동 생성된 설명">
              <a:extLst>
                <a:ext uri="{FF2B5EF4-FFF2-40B4-BE49-F238E27FC236}">
                  <a16:creationId xmlns:a16="http://schemas.microsoft.com/office/drawing/2014/main" id="{00D3218A-9900-5414-9B97-37747AE8D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4" t="12916" r="7336" b="5018"/>
            <a:stretch/>
          </p:blipFill>
          <p:spPr>
            <a:xfrm>
              <a:off x="200782" y="5361892"/>
              <a:ext cx="1292853" cy="1138126"/>
            </a:xfrm>
            <a:prstGeom prst="rect">
              <a:avLst/>
            </a:prstGeom>
          </p:spPr>
        </p:pic>
        <p:grpSp>
          <p:nvGrpSpPr>
            <p:cNvPr id="1029" name="그룹 1028">
              <a:extLst>
                <a:ext uri="{FF2B5EF4-FFF2-40B4-BE49-F238E27FC236}">
                  <a16:creationId xmlns:a16="http://schemas.microsoft.com/office/drawing/2014/main" id="{C1BA2C48-417B-8CAF-C361-B6CE61B48006}"/>
                </a:ext>
              </a:extLst>
            </p:cNvPr>
            <p:cNvGrpSpPr/>
            <p:nvPr/>
          </p:nvGrpSpPr>
          <p:grpSpPr>
            <a:xfrm>
              <a:off x="159277" y="894598"/>
              <a:ext cx="3941040" cy="3809163"/>
              <a:chOff x="150975" y="1125694"/>
              <a:chExt cx="5212082" cy="5358871"/>
            </a:xfrm>
          </p:grpSpPr>
          <p:sp>
            <p:nvSpPr>
              <p:cNvPr id="1030" name="사각형: 둥근 모서리 77">
                <a:extLst>
                  <a:ext uri="{FF2B5EF4-FFF2-40B4-BE49-F238E27FC236}">
                    <a16:creationId xmlns:a16="http://schemas.microsoft.com/office/drawing/2014/main" id="{5DEC5138-E6C2-6BD9-80AF-C51883E6CCF5}"/>
                  </a:ext>
                </a:extLst>
              </p:cNvPr>
              <p:cNvSpPr/>
              <p:nvPr/>
            </p:nvSpPr>
            <p:spPr>
              <a:xfrm>
                <a:off x="151253" y="1125694"/>
                <a:ext cx="5179134" cy="5358871"/>
              </a:xfrm>
              <a:prstGeom prst="roundRect">
                <a:avLst>
                  <a:gd name="adj" fmla="val 3649"/>
                </a:avLst>
              </a:prstGeom>
              <a:solidFill>
                <a:srgbClr val="FFFFFF"/>
              </a:solidFill>
              <a:ln w="57150">
                <a:solidFill>
                  <a:srgbClr val="77ADB0"/>
                </a:solidFill>
                <a:miter/>
              </a:ln>
            </p:spPr>
            <p:txBody>
              <a:bodyPr lIns="45719" rIns="45719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etendard Medium"/>
                  <a:ea typeface="Pretendard Medium"/>
                  <a:cs typeface="+mn-cs"/>
                </a:endParaRPr>
              </a:p>
            </p:txBody>
          </p:sp>
          <p:sp>
            <p:nvSpPr>
              <p:cNvPr id="1031" name="사각형: 둥근 위쪽 모서리 31">
                <a:extLst>
                  <a:ext uri="{FF2B5EF4-FFF2-40B4-BE49-F238E27FC236}">
                    <a16:creationId xmlns:a16="http://schemas.microsoft.com/office/drawing/2014/main" id="{E8E93139-FA65-4F3C-13B1-CE58666A1588}"/>
                  </a:ext>
                </a:extLst>
              </p:cNvPr>
              <p:cNvSpPr/>
              <p:nvPr/>
            </p:nvSpPr>
            <p:spPr>
              <a:xfrm>
                <a:off x="150975" y="1153714"/>
                <a:ext cx="5179134" cy="4258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60" y="0"/>
                    </a:moveTo>
                    <a:lnTo>
                      <a:pt x="21040" y="0"/>
                    </a:lnTo>
                    <a:cubicBezTo>
                      <a:pt x="21349" y="0"/>
                      <a:pt x="21600" y="4296"/>
                      <a:pt x="21600" y="9596"/>
                    </a:cubicBez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9596"/>
                    </a:lnTo>
                    <a:cubicBezTo>
                      <a:pt x="0" y="4296"/>
                      <a:pt x="251" y="0"/>
                      <a:pt x="560" y="0"/>
                    </a:cubicBezTo>
                    <a:close/>
                  </a:path>
                </a:pathLst>
              </a:custGeom>
              <a:solidFill>
                <a:srgbClr val="77ADB0"/>
              </a:solidFill>
              <a:ln w="38100">
                <a:solidFill>
                  <a:srgbClr val="77ADB0"/>
                </a:solidFill>
                <a:miter/>
              </a:ln>
            </p:spPr>
            <p:txBody>
              <a:bodyPr lIns="45719" rIns="45719" anchor="ctr"/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>
                    <a:solidFill>
                      <a:srgbClr val="FFFFFF"/>
                    </a:solidFill>
                  </a:defRPr>
                </a:pPr>
                <a:endParaRPr kumimoji="0" lang="ko-KR" altLang="en-US" sz="12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etendard" panose="02000503000000020004" pitchFamily="50" charset="-127"/>
                  <a:ea typeface="Pretendard" panose="02000503000000020004" pitchFamily="50" charset="-127"/>
                  <a:cs typeface="Pretendard" panose="02000503000000020004" pitchFamily="50" charset="-127"/>
                </a:endParaRPr>
              </a:p>
            </p:txBody>
          </p:sp>
          <p:sp>
            <p:nvSpPr>
              <p:cNvPr id="1032" name="TextBox 3">
                <a:extLst>
                  <a:ext uri="{FF2B5EF4-FFF2-40B4-BE49-F238E27FC236}">
                    <a16:creationId xmlns:a16="http://schemas.microsoft.com/office/drawing/2014/main" id="{C310ED8F-8287-75D0-31E7-1BF6B543F550}"/>
                  </a:ext>
                </a:extLst>
              </p:cNvPr>
              <p:cNvSpPr txBox="1"/>
              <p:nvPr/>
            </p:nvSpPr>
            <p:spPr>
              <a:xfrm>
                <a:off x="1379935" y="1171342"/>
                <a:ext cx="2743699" cy="38969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rIns="45719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2400" b="1">
                    <a:solidFill>
                      <a:srgbClr val="FFFFFF"/>
                    </a:solidFill>
                    <a:latin typeface="Pretendard Black"/>
                    <a:ea typeface="Pretendard Black"/>
                    <a:cs typeface="Pretendard Black"/>
                    <a:sym typeface="Pretendard Black"/>
                  </a:defRPr>
                </a:pPr>
                <a:r>
                  <a:rPr kumimoji="0" lang="ko-KR" alt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  <a:sym typeface="Pretendard Black"/>
                  </a:rPr>
                  <a:t>전처리와 증폭 검출 반응 간소화</a:t>
                </a:r>
              </a:p>
            </p:txBody>
          </p: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30816124-A7DB-7ED5-046A-69E4E0B10AE0}"/>
                  </a:ext>
                </a:extLst>
              </p:cNvPr>
              <p:cNvSpPr txBox="1"/>
              <p:nvPr/>
            </p:nvSpPr>
            <p:spPr>
              <a:xfrm>
                <a:off x="951818" y="4198003"/>
                <a:ext cx="1256112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solidFill>
                      <a:srgbClr val="C00000"/>
                    </a:solidFill>
                  </a:defRPr>
                </a:pPr>
                <a:r>
                  <a:rPr kumimoji="0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  <a:t>One-step</a:t>
                </a:r>
                <a:r>
                  <a:rPr kumimoji="0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  <a:t> </a:t>
                </a:r>
                <a:br>
                  <a:rPr kumimoji="0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</a:br>
                <a:r>
                  <a:rPr kumimoji="0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  <a:t>Extraction</a:t>
                </a:r>
              </a:p>
            </p:txBody>
          </p:sp>
          <p:pic>
            <p:nvPicPr>
              <p:cNvPr id="1034" name="그림 64" descr="그림 64">
                <a:extLst>
                  <a:ext uri="{FF2B5EF4-FFF2-40B4-BE49-F238E27FC236}">
                    <a16:creationId xmlns:a16="http://schemas.microsoft.com/office/drawing/2014/main" id="{69480C91-6274-5C9E-0EE4-23EE507ABF2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83692" y="1988780"/>
                <a:ext cx="2007442" cy="2324813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1035" name="TextBox 1034">
                <a:extLst>
                  <a:ext uri="{FF2B5EF4-FFF2-40B4-BE49-F238E27FC236}">
                    <a16:creationId xmlns:a16="http://schemas.microsoft.com/office/drawing/2014/main" id="{C65E0907-BB44-0749-8B0C-517E9BA02F94}"/>
                  </a:ext>
                </a:extLst>
              </p:cNvPr>
              <p:cNvSpPr txBox="1"/>
              <p:nvPr/>
            </p:nvSpPr>
            <p:spPr>
              <a:xfrm>
                <a:off x="183924" y="4961649"/>
                <a:ext cx="2424904" cy="14288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4138" marR="0" lvl="0" indent="-84138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- RNA</a:t>
                </a:r>
                <a:r>
                  <a:rPr kumimoji="0" lang="ko-KR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를 </a:t>
                </a:r>
                <a:r>
                  <a:rPr kumimoji="0" lang="ko-KR" altLang="en-US" sz="12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리포좀으로</a:t>
                </a:r>
                <a:r>
                  <a:rPr kumimoji="0" lang="ko-KR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 보호하고</a:t>
                </a:r>
                <a:r>
                  <a:rPr kumimoji="0" lang="en-US" altLang="ko-K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 </a:t>
                </a:r>
                <a:r>
                  <a:rPr kumimoji="0" lang="ko-KR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불순물 응집시켜 제거하는 기술</a:t>
                </a:r>
                <a:endParaRPr kumimoji="0" lang="en-US" altLang="ko-KR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Medium"/>
                  <a:cs typeface="+mn-cs"/>
                </a:endParaRPr>
              </a:p>
              <a:p>
                <a:pPr marL="84138" marR="0" lvl="0" indent="-84138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- </a:t>
                </a:r>
                <a:r>
                  <a:rPr kumimoji="0" lang="ko-KR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양산성이 높아</a:t>
                </a:r>
                <a:br>
                  <a:rPr kumimoji="0" lang="en-US" altLang="ko-KR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</a:br>
                <a:r>
                  <a:rPr kumimoji="0" lang="ko-KR" altLang="en-US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개별 단가 대폭 감소</a:t>
                </a:r>
              </a:p>
            </p:txBody>
          </p:sp>
          <p:pic>
            <p:nvPicPr>
              <p:cNvPr id="1036" name="그림 1035">
                <a:extLst>
                  <a:ext uri="{FF2B5EF4-FFF2-40B4-BE49-F238E27FC236}">
                    <a16:creationId xmlns:a16="http://schemas.microsoft.com/office/drawing/2014/main" id="{08CD398C-DA91-0B97-13B5-01AD1C7925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314" t="34673" r="4522"/>
              <a:stretch/>
            </p:blipFill>
            <p:spPr bwMode="auto">
              <a:xfrm>
                <a:off x="2611187" y="2231146"/>
                <a:ext cx="2575174" cy="1863727"/>
              </a:xfrm>
              <a:prstGeom prst="rect">
                <a:avLst/>
              </a:prstGeom>
              <a:noFill/>
            </p:spPr>
          </p:pic>
          <p:sp>
            <p:nvSpPr>
              <p:cNvPr id="1037" name="TextBox 15">
                <a:extLst>
                  <a:ext uri="{FF2B5EF4-FFF2-40B4-BE49-F238E27FC236}">
                    <a16:creationId xmlns:a16="http://schemas.microsoft.com/office/drawing/2014/main" id="{CE36CABE-7B09-0713-3804-070D3A0BAFBD}"/>
                  </a:ext>
                </a:extLst>
              </p:cNvPr>
              <p:cNvSpPr txBox="1"/>
              <p:nvPr/>
            </p:nvSpPr>
            <p:spPr>
              <a:xfrm>
                <a:off x="2958728" y="4197856"/>
                <a:ext cx="1966242" cy="6463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b="1">
                    <a:solidFill>
                      <a:srgbClr val="C00000"/>
                    </a:solidFill>
                  </a:defRPr>
                </a:pP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  <a:t>Electrochemical</a:t>
                </a:r>
                <a:r>
                  <a:rPr kumimoji="0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  <a:t> </a:t>
                </a:r>
                <a:br>
                  <a:rPr kumimoji="0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</a:br>
                <a:r>
                  <a:rPr kumimoji="0" lang="en-US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  <a:t>Dete</a:t>
                </a:r>
                <a:r>
                  <a:rPr kumimoji="0" sz="12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Pretendard Black" panose="02000A03000000020004" pitchFamily="50" charset="-127"/>
                    <a:ea typeface="Pretendard Black" panose="02000A03000000020004" pitchFamily="50" charset="-127"/>
                    <a:cs typeface="Pretendard Black" panose="02000A03000000020004" pitchFamily="50" charset="-127"/>
                  </a:rPr>
                  <a:t>ction</a:t>
                </a:r>
              </a:p>
            </p:txBody>
          </p:sp>
          <p:sp>
            <p:nvSpPr>
              <p:cNvPr id="1038" name="TextBox 1037">
                <a:extLst>
                  <a:ext uri="{FF2B5EF4-FFF2-40B4-BE49-F238E27FC236}">
                    <a16:creationId xmlns:a16="http://schemas.microsoft.com/office/drawing/2014/main" id="{27AED5F4-7DDB-4FE6-AD9F-F13AD73E3170}"/>
                  </a:ext>
                </a:extLst>
              </p:cNvPr>
              <p:cNvSpPr txBox="1"/>
              <p:nvPr/>
            </p:nvSpPr>
            <p:spPr>
              <a:xfrm>
                <a:off x="2585276" y="4947168"/>
                <a:ext cx="2777781" cy="13206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84138" marR="0" lvl="0" indent="-84138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- PCR </a:t>
                </a:r>
                <a:r>
                  <a:rPr kumimoji="0" lang="ko-KR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증폭 조건 최적화로 </a:t>
                </a:r>
                <a:r>
                  <a:rPr kumimoji="0" lang="ko-KR" altLang="en-US" sz="1100" b="0" i="0" u="none" strike="noStrike" kern="1200" cap="none" spc="0" normalizeH="0" baseline="0" noProof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전처리</a:t>
                </a:r>
                <a:r>
                  <a:rPr kumimoji="0" lang="ko-KR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 간소화</a:t>
                </a:r>
                <a:endParaRPr kumimoji="0" lang="en-US" altLang="ko-KR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Medium"/>
                  <a:cs typeface="+mn-cs"/>
                </a:endParaRPr>
              </a:p>
              <a:p>
                <a:pPr marL="84138" marR="0" lvl="0" indent="-84138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- </a:t>
                </a:r>
                <a:r>
                  <a:rPr kumimoji="0" lang="ko-KR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혁신적인 증폭 반응 검출 기술로 장비 단순화와 경량화 달성</a:t>
                </a:r>
                <a:endParaRPr kumimoji="0" lang="en-US" altLang="ko-KR" sz="11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Medium"/>
                  <a:cs typeface="+mn-cs"/>
                </a:endParaRPr>
              </a:p>
              <a:p>
                <a:pPr marL="84138" marR="0" lvl="0" indent="-84138" algn="l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ko-KR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- </a:t>
                </a:r>
                <a:r>
                  <a:rPr kumimoji="0" lang="ko-KR" altLang="en-US" sz="11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/>
                    <a:ea typeface="Pretendard Medium"/>
                    <a:cs typeface="+mn-cs"/>
                  </a:rPr>
                  <a:t>장비 단가 대폭 감소</a:t>
                </a:r>
              </a:p>
            </p:txBody>
          </p:sp>
        </p:grpSp>
      </p:grpSp>
      <p:sp>
        <p:nvSpPr>
          <p:cNvPr id="1039" name="화살표: 톱니 모양의 오른쪽 1038">
            <a:extLst>
              <a:ext uri="{FF2B5EF4-FFF2-40B4-BE49-F238E27FC236}">
                <a16:creationId xmlns:a16="http://schemas.microsoft.com/office/drawing/2014/main" id="{1DC4C897-30A0-0B96-D55A-CA86966ABD8A}"/>
              </a:ext>
            </a:extLst>
          </p:cNvPr>
          <p:cNvSpPr/>
          <p:nvPr/>
        </p:nvSpPr>
        <p:spPr>
          <a:xfrm>
            <a:off x="4288276" y="3622483"/>
            <a:ext cx="454669" cy="482917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29">
            <a:extLst>
              <a:ext uri="{FF2B5EF4-FFF2-40B4-BE49-F238E27FC236}">
                <a16:creationId xmlns:a16="http://schemas.microsoft.com/office/drawing/2014/main" id="{06D3AB55-BB4B-CE99-0B39-E4C00F4B636B}"/>
              </a:ext>
            </a:extLst>
          </p:cNvPr>
          <p:cNvSpPr txBox="1"/>
          <p:nvPr/>
        </p:nvSpPr>
        <p:spPr>
          <a:xfrm>
            <a:off x="9046673" y="217121"/>
            <a:ext cx="307241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457200" lvl="1" indent="0" algn="ctr">
              <a:buSzPct val="100000"/>
              <a:defRPr sz="1600"/>
            </a:pPr>
            <a:r>
              <a:rPr lang="en-US" altLang="ko-KR" sz="1600" b="1" i="0" u="none" strike="noStrike">
                <a:solidFill>
                  <a:srgbClr val="000000"/>
                </a:solidFill>
                <a:effectLst/>
                <a:latin typeface="Pretendard Medium" panose="02000603000000020004" pitchFamily="50" charset="-127"/>
              </a:rPr>
              <a:t>KR 10-2023-0069187</a:t>
            </a:r>
          </a:p>
          <a:p>
            <a:pPr marL="457200" lvl="1" indent="0" algn="ctr">
              <a:buSzPct val="100000"/>
              <a:defRPr sz="1600"/>
            </a:pPr>
            <a:r>
              <a:rPr lang="en-US" altLang="ko-KR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PCT </a:t>
            </a:r>
            <a:r>
              <a:rPr lang="ko-KR" altLang="en-US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출원 </a:t>
            </a:r>
            <a:r>
              <a:rPr lang="en-US" altLang="ko-KR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KR2024/007404</a:t>
            </a:r>
            <a:endParaRPr b="1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D908CD8-C573-4994-8FE8-E95760BBF1D7}"/>
              </a:ext>
            </a:extLst>
          </p:cNvPr>
          <p:cNvSpPr txBox="1"/>
          <p:nvPr/>
        </p:nvSpPr>
        <p:spPr>
          <a:xfrm>
            <a:off x="9362396" y="3571624"/>
            <a:ext cx="2725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>
                <a:solidFill>
                  <a:srgbClr val="FF0000"/>
                </a:solidFill>
              </a:rPr>
              <a:t>성병외</a:t>
            </a:r>
            <a:r>
              <a:rPr lang="ko-KR" altLang="en-US" dirty="0">
                <a:solidFill>
                  <a:srgbClr val="FF0000"/>
                </a:solidFill>
              </a:rPr>
              <a:t> 질병 검사 수</a:t>
            </a:r>
          </a:p>
        </p:txBody>
      </p:sp>
      <p:sp>
        <p:nvSpPr>
          <p:cNvPr id="26" name="직사각형 1">
            <a:extLst>
              <a:ext uri="{FF2B5EF4-FFF2-40B4-BE49-F238E27FC236}">
                <a16:creationId xmlns:a16="http://schemas.microsoft.com/office/drawing/2014/main" id="{FC75D493-A435-C871-1B32-44A575018A36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" name="TextBox 5">
            <a:extLst>
              <a:ext uri="{FF2B5EF4-FFF2-40B4-BE49-F238E27FC236}">
                <a16:creationId xmlns:a16="http://schemas.microsoft.com/office/drawing/2014/main" id="{A5128C1B-FD76-4E65-9516-6B4C87F9AC40}"/>
              </a:ext>
            </a:extLst>
          </p:cNvPr>
          <p:cNvSpPr txBox="1"/>
          <p:nvPr/>
        </p:nvSpPr>
        <p:spPr>
          <a:xfrm>
            <a:off x="45718" y="-1"/>
            <a:ext cx="456982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실현가능성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(Solution) </a:t>
            </a:r>
            <a:endParaRPr lang="ko-KR" altLang="en-US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lang="ko-KR" altLang="en-US" sz="200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altLang="ko-KR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</a:t>
            </a:r>
            <a:r>
              <a:rPr lang="en-US" altLang="ko-KR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: </a:t>
            </a:r>
            <a:r>
              <a:rPr lang="en-US" altLang="ko-KR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Ezprep</a:t>
            </a:r>
            <a:r>
              <a:rPr lang="en-US" altLang="ko-KR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PCR </a:t>
            </a:r>
            <a:endParaRPr lang="ko-KR" altLang="en-US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3DC7A2CB-D51B-9CEE-EEE3-180F50E254C1}"/>
              </a:ext>
            </a:extLst>
          </p:cNvPr>
          <p:cNvGrpSpPr/>
          <p:nvPr/>
        </p:nvGrpSpPr>
        <p:grpSpPr>
          <a:xfrm>
            <a:off x="0" y="-1"/>
            <a:ext cx="4302736" cy="830997"/>
            <a:chOff x="0" y="-1"/>
            <a:chExt cx="4302736" cy="830997"/>
          </a:xfrm>
        </p:grpSpPr>
        <p:sp>
          <p:nvSpPr>
            <p:cNvPr id="40" name="직사각형 4">
              <a:extLst>
                <a:ext uri="{FF2B5EF4-FFF2-40B4-BE49-F238E27FC236}">
                  <a16:creationId xmlns:a16="http://schemas.microsoft.com/office/drawing/2014/main" id="{AD15AFC6-EAAB-FDDF-67A8-716C4638B01B}"/>
                </a:ext>
              </a:extLst>
            </p:cNvPr>
            <p:cNvSpPr/>
            <p:nvPr/>
          </p:nvSpPr>
          <p:spPr>
            <a:xfrm>
              <a:off x="0" y="-1"/>
              <a:ext cx="4302736" cy="769442"/>
            </a:xfrm>
            <a:prstGeom prst="rect">
              <a:avLst/>
            </a:prstGeom>
            <a:solidFill>
              <a:srgbClr val="4CABAA"/>
            </a:solidFill>
            <a:ln w="12700">
              <a:miter lim="400000"/>
            </a:ln>
          </p:spPr>
          <p:txBody>
            <a:bodyPr lIns="45719" rIns="45719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endParaRPr>
            </a:p>
          </p:txBody>
        </p:sp>
        <p:sp>
          <p:nvSpPr>
            <p:cNvPr id="45" name="TextBox 5">
              <a:extLst>
                <a:ext uri="{FF2B5EF4-FFF2-40B4-BE49-F238E27FC236}">
                  <a16:creationId xmlns:a16="http://schemas.microsoft.com/office/drawing/2014/main" id="{E2B58145-6FB5-2060-60DA-E2CFE3CC4DDD}"/>
                </a:ext>
              </a:extLst>
            </p:cNvPr>
            <p:cNvSpPr txBox="1"/>
            <p:nvPr/>
          </p:nvSpPr>
          <p:spPr>
            <a:xfrm>
              <a:off x="45718" y="-1"/>
              <a:ext cx="4054599" cy="8309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defRPr sz="2400" b="1">
                  <a:solidFill>
                    <a:srgbClr val="FFFFFF"/>
                  </a:solidFill>
                </a:defRPr>
              </a:pPr>
              <a:r>
                <a:rPr lang="en-US" altLang="ko-KR" sz="2400" b="1" dirty="0">
                  <a:solidFill>
                    <a:schemeClr val="bg1"/>
                  </a:solidFill>
                  <a:latin typeface="+mn-ea"/>
                </a:rPr>
                <a:t>2. Solution</a:t>
              </a:r>
              <a:endPara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>
                <a:defRPr sz="2400" b="1">
                  <a:solidFill>
                    <a:srgbClr val="FFFFFF"/>
                  </a:solidFill>
                </a:defRPr>
              </a:pPr>
              <a:r>
                <a:rPr kumimoji="0" lang="en-US" altLang="ko-KR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EZprepPCR</a:t>
              </a:r>
              <a:r>
                <a:rPr kumimoji="0" lang="en-US" altLang="ko-KR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 </a:t>
              </a:r>
              <a:r>
                <a:rPr lang="ko-KR" altLang="en-US" dirty="0"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이 해결할 문제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79885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>
            <a:extLst>
              <a:ext uri="{FF2B5EF4-FFF2-40B4-BE49-F238E27FC236}">
                <a16:creationId xmlns:a16="http://schemas.microsoft.com/office/drawing/2014/main" id="{1D59E6DC-30BE-D06E-4B37-DD1D2A8B4AEA}"/>
              </a:ext>
            </a:extLst>
          </p:cNvPr>
          <p:cNvSpPr/>
          <p:nvPr/>
        </p:nvSpPr>
        <p:spPr>
          <a:xfrm>
            <a:off x="424873" y="320638"/>
            <a:ext cx="11499272" cy="6545943"/>
          </a:xfrm>
          <a:prstGeom prst="rect">
            <a:avLst/>
          </a:prstGeom>
          <a:solidFill>
            <a:srgbClr val="D7EEED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retendard"/>
              <a:ea typeface="Pretendard"/>
              <a:cs typeface="Pretendard"/>
              <a:sym typeface="Pretendard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CC7BA92E-E1E7-A6CE-5ED2-8D85370E8555}"/>
              </a:ext>
            </a:extLst>
          </p:cNvPr>
          <p:cNvSpPr/>
          <p:nvPr/>
        </p:nvSpPr>
        <p:spPr>
          <a:xfrm>
            <a:off x="2646454" y="906387"/>
            <a:ext cx="5465700" cy="594162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EZprep</a:t>
            </a:r>
            <a:r>
              <a:rPr lang="en-US" altLang="ko-KR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PCR </a:t>
            </a:r>
            <a:r>
              <a:rPr lang="ko-KR" alt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플랫폼 기반 간편정제키트 적용 타겟</a:t>
            </a:r>
          </a:p>
        </p:txBody>
      </p:sp>
      <p:pic>
        <p:nvPicPr>
          <p:cNvPr id="2052" name="Picture 4" descr="생성된 이미지">
            <a:extLst>
              <a:ext uri="{FF2B5EF4-FFF2-40B4-BE49-F238E27FC236}">
                <a16:creationId xmlns:a16="http://schemas.microsoft.com/office/drawing/2014/main" id="{65043F0B-BBF3-FD01-658C-057388E9D0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49"/>
          <a:stretch/>
        </p:blipFill>
        <p:spPr bwMode="auto">
          <a:xfrm>
            <a:off x="8217952" y="5192342"/>
            <a:ext cx="3888221" cy="445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AAA80B99-85BB-E153-C9DB-C200CEC95917}"/>
              </a:ext>
            </a:extLst>
          </p:cNvPr>
          <p:cNvGrpSpPr/>
          <p:nvPr/>
        </p:nvGrpSpPr>
        <p:grpSpPr>
          <a:xfrm>
            <a:off x="769857" y="1675709"/>
            <a:ext cx="7572867" cy="4619504"/>
            <a:chOff x="769857" y="1675710"/>
            <a:chExt cx="7459164" cy="4079459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AD13C3E7-4F39-3CD8-39FC-A36DF38EAC12}"/>
                </a:ext>
              </a:extLst>
            </p:cNvPr>
            <p:cNvSpPr/>
            <p:nvPr/>
          </p:nvSpPr>
          <p:spPr>
            <a:xfrm>
              <a:off x="5257087" y="4078861"/>
              <a:ext cx="2171777" cy="906311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5000"/>
                <a:lumOff val="75000"/>
                <a:alpha val="50000"/>
              </a:schemeClr>
            </a:solidFill>
            <a:ln w="571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"/>
                <a:ea typeface="Pretendard"/>
                <a:cs typeface="Pretendard"/>
                <a:sym typeface="Pretendard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17E2EEC-8BBC-07D2-5BBB-640576882682}"/>
                </a:ext>
              </a:extLst>
            </p:cNvPr>
            <p:cNvSpPr txBox="1"/>
            <p:nvPr/>
          </p:nvSpPr>
          <p:spPr>
            <a:xfrm>
              <a:off x="769857" y="2126060"/>
              <a:ext cx="2103820" cy="3187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HIV (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인간면역결핍바이러스</a:t>
              </a:r>
              <a:r>
                <a:rPr lang="en-US" altLang="ko-KR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HBV (B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형 간염 바이러스</a:t>
              </a:r>
              <a:r>
                <a:rPr lang="en-US" altLang="ko-KR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HCV (C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형 간염 바이러스</a:t>
              </a:r>
              <a:r>
                <a:rPr lang="en-US" altLang="ko-KR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말라리아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뎅기열</a:t>
              </a:r>
              <a:endParaRPr lang="ko-KR" altLang="en-US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지카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바이러스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웨스트나일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바이러스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에볼라 바이러스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백혈병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림프종</a:t>
              </a:r>
              <a:endParaRPr lang="ko-KR" altLang="en-US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l">
                <a:lnSpc>
                  <a:spcPct val="150000"/>
                </a:lnSpc>
              </a:pPr>
              <a:endParaRPr lang="ko-KR" altLang="en-US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32EF61B5-B1FD-DB58-1A4F-F7A44CC6CFE9}"/>
                </a:ext>
              </a:extLst>
            </p:cNvPr>
            <p:cNvSpPr/>
            <p:nvPr/>
          </p:nvSpPr>
          <p:spPr>
            <a:xfrm>
              <a:off x="776825" y="1881205"/>
              <a:ext cx="2103820" cy="3385508"/>
            </a:xfrm>
            <a:prstGeom prst="roundRect">
              <a:avLst>
                <a:gd name="adj" fmla="val 9700"/>
              </a:avLst>
            </a:prstGeom>
            <a:noFill/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DF3E3B5F-C16E-99F7-C1D3-25186B184A99}"/>
                </a:ext>
              </a:extLst>
            </p:cNvPr>
            <p:cNvSpPr/>
            <p:nvPr/>
          </p:nvSpPr>
          <p:spPr>
            <a:xfrm>
              <a:off x="3009788" y="1852904"/>
              <a:ext cx="2103820" cy="3385507"/>
            </a:xfrm>
            <a:prstGeom prst="roundRect">
              <a:avLst>
                <a:gd name="adj" fmla="val 9700"/>
              </a:avLst>
            </a:prstGeom>
            <a:noFill/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BBA577B5-7B60-35F3-AC3A-9AB3D13E46EB}"/>
                </a:ext>
              </a:extLst>
            </p:cNvPr>
            <p:cNvSpPr/>
            <p:nvPr/>
          </p:nvSpPr>
          <p:spPr>
            <a:xfrm>
              <a:off x="5257088" y="1859604"/>
              <a:ext cx="2177203" cy="3385507"/>
            </a:xfrm>
            <a:prstGeom prst="roundRect">
              <a:avLst>
                <a:gd name="adj" fmla="val 9700"/>
              </a:avLst>
            </a:prstGeom>
            <a:noFill/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200"/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54F71451-C111-FC2E-0A53-E85C2A59658C}"/>
                </a:ext>
              </a:extLst>
            </p:cNvPr>
            <p:cNvSpPr/>
            <p:nvPr/>
          </p:nvSpPr>
          <p:spPr>
            <a:xfrm>
              <a:off x="3025987" y="2122921"/>
              <a:ext cx="4402877" cy="627622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 w="571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"/>
                <a:ea typeface="Pretendard"/>
                <a:cs typeface="Pretendard"/>
                <a:sym typeface="Pretendard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4C224BF-CCB4-F1AE-C733-593053A536EC}"/>
                </a:ext>
              </a:extLst>
            </p:cNvPr>
            <p:cNvSpPr txBox="1"/>
            <p:nvPr/>
          </p:nvSpPr>
          <p:spPr>
            <a:xfrm>
              <a:off x="5257089" y="2078829"/>
              <a:ext cx="2178247" cy="34732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1400" b="0" i="0" dirty="0">
                  <a:solidFill>
                    <a:srgbClr val="C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COVID-19 (SARS-CoV-2)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>
                  <a:solidFill>
                    <a:srgbClr val="C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인플루엔자 </a:t>
              </a:r>
              <a:r>
                <a:rPr lang="en-US" altLang="ko-KR" sz="1400" b="0" i="0" dirty="0">
                  <a:solidFill>
                    <a:srgbClr val="C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A, B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호흡기 세포융합 바이러스 </a:t>
              </a:r>
              <a:r>
                <a:rPr lang="en-US" altLang="ko-KR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(RSV)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파라인플루엔자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바이러스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아데노바이러스</a:t>
              </a:r>
              <a:endParaRPr lang="ko-KR" altLang="en-US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리노바이러스</a:t>
              </a:r>
              <a:endParaRPr lang="ko-KR" altLang="en-US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마이코플라스마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폐렴균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클라미디아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폐렴균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백일해</a:t>
              </a:r>
              <a:endParaRPr lang="en-US" altLang="ko-KR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메타뉴모바이러스</a:t>
              </a:r>
              <a:endParaRPr lang="ko-KR" altLang="en-US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endParaRPr lang="ko-KR" altLang="en-US" sz="14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CA7BEE-66F4-BDBD-5E13-BE43EFB50B75}"/>
                </a:ext>
              </a:extLst>
            </p:cNvPr>
            <p:cNvSpPr txBox="1"/>
            <p:nvPr/>
          </p:nvSpPr>
          <p:spPr>
            <a:xfrm>
              <a:off x="3102269" y="2123556"/>
              <a:ext cx="1977031" cy="20463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400" b="0" i="0" dirty="0">
                  <a:solidFill>
                    <a:srgbClr val="C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피부사상균</a:t>
              </a:r>
              <a:r>
                <a:rPr lang="en-US" altLang="ko-KR" sz="1400" b="0" i="0" dirty="0">
                  <a:solidFill>
                    <a:srgbClr val="C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(</a:t>
              </a:r>
              <a:r>
                <a:rPr lang="ko-KR" altLang="en-US" sz="1400" b="0" i="0" dirty="0">
                  <a:solidFill>
                    <a:srgbClr val="C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강아지</a:t>
              </a:r>
              <a:r>
                <a:rPr lang="en-US" altLang="ko-KR" sz="1400" b="0" i="0" dirty="0">
                  <a:solidFill>
                    <a:srgbClr val="C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</a:t>
              </a:r>
              <a:r>
                <a:rPr lang="ko-KR" altLang="en-US" sz="1400" b="0" i="0" dirty="0">
                  <a:solidFill>
                    <a:srgbClr val="C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고양이</a:t>
              </a:r>
              <a:r>
                <a:rPr lang="en-US" altLang="ko-KR" sz="1400" b="0" i="0" dirty="0">
                  <a:solidFill>
                    <a:srgbClr val="C00000"/>
                  </a:solidFill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1400" dirty="0" err="1">
                  <a:solidFill>
                    <a:srgbClr val="C00000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말라세치아</a:t>
              </a:r>
              <a:r>
                <a:rPr lang="en-US" altLang="ko-KR" sz="1400" dirty="0">
                  <a:solidFill>
                    <a:srgbClr val="C00000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(</a:t>
              </a:r>
              <a:r>
                <a:rPr lang="ko-KR" altLang="en-US" sz="1400" dirty="0">
                  <a:solidFill>
                    <a:srgbClr val="C00000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강아지</a:t>
              </a:r>
              <a:r>
                <a:rPr lang="en-US" altLang="ko-KR" sz="1400" dirty="0">
                  <a:solidFill>
                    <a:srgbClr val="C00000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</a:t>
              </a:r>
              <a:r>
                <a:rPr lang="ko-KR" altLang="en-US" sz="1400" dirty="0">
                  <a:solidFill>
                    <a:srgbClr val="C00000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고양이</a:t>
              </a:r>
              <a:r>
                <a:rPr lang="en-US" altLang="ko-KR" sz="1400" dirty="0">
                  <a:solidFill>
                    <a:srgbClr val="C00000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  <a:endParaRPr lang="en-US" altLang="ko-KR" sz="1400" b="0" i="0" dirty="0">
                <a:solidFill>
                  <a:srgbClr val="C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아스페르길루스증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  <a:endParaRPr lang="en-US" altLang="ko-KR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칸디다증</a:t>
              </a:r>
              <a:endParaRPr lang="en-US" altLang="ko-KR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크립토코쿠스증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  <a:endParaRPr lang="en-US" altLang="ko-KR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뮤코르균증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  <a:endParaRPr lang="en-US" altLang="ko-KR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1400" b="0" i="0" dirty="0" err="1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폐포자충</a:t>
              </a:r>
              <a:r>
                <a:rPr lang="ko-KR" altLang="en-US" sz="1400" b="0" i="0" dirty="0">
                  <a:effectLst/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폐렴 </a:t>
              </a:r>
              <a:endParaRPr lang="en-US" altLang="ko-KR" sz="1400" b="0" i="0" dirty="0"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887196FE-4528-C98F-866B-1F85841783A2}"/>
                </a:ext>
              </a:extLst>
            </p:cNvPr>
            <p:cNvSpPr/>
            <p:nvPr/>
          </p:nvSpPr>
          <p:spPr>
            <a:xfrm>
              <a:off x="1371578" y="1687957"/>
              <a:ext cx="899976" cy="343294"/>
            </a:xfrm>
            <a:prstGeom prst="roundRect">
              <a:avLst/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혈액 샘플</a:t>
              </a:r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FE6E8E37-3809-3AC7-7505-16887A3AC3EF}"/>
                </a:ext>
              </a:extLst>
            </p:cNvPr>
            <p:cNvSpPr/>
            <p:nvPr/>
          </p:nvSpPr>
          <p:spPr>
            <a:xfrm>
              <a:off x="3504399" y="1675710"/>
              <a:ext cx="1114598" cy="343294"/>
            </a:xfrm>
            <a:prstGeom prst="roundRect">
              <a:avLst/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곰팡이 샘플</a:t>
              </a:r>
            </a:p>
          </p:txBody>
        </p:sp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CFAE47FD-8C78-6BA5-4DF6-DABCA9AC522C}"/>
                </a:ext>
              </a:extLst>
            </p:cNvPr>
            <p:cNvSpPr/>
            <p:nvPr/>
          </p:nvSpPr>
          <p:spPr>
            <a:xfrm>
              <a:off x="5760401" y="1678849"/>
              <a:ext cx="1171622" cy="343294"/>
            </a:xfrm>
            <a:prstGeom prst="roundRect">
              <a:avLst/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2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비인두</a:t>
              </a:r>
              <a:r>
                <a:rPr lang="ko-KR" altLang="en-US" sz="1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 샘플</a:t>
              </a:r>
            </a:p>
          </p:txBody>
        </p:sp>
        <p:sp>
          <p:nvSpPr>
            <p:cNvPr id="25" name="사각형: 둥근 모서리 24">
              <a:extLst>
                <a:ext uri="{FF2B5EF4-FFF2-40B4-BE49-F238E27FC236}">
                  <a16:creationId xmlns:a16="http://schemas.microsoft.com/office/drawing/2014/main" id="{35D4D37C-1047-97AA-C259-8D33062FB82C}"/>
                </a:ext>
              </a:extLst>
            </p:cNvPr>
            <p:cNvSpPr/>
            <p:nvPr/>
          </p:nvSpPr>
          <p:spPr>
            <a:xfrm>
              <a:off x="7532210" y="2126678"/>
              <a:ext cx="696810" cy="393182"/>
            </a:xfrm>
            <a:prstGeom prst="roundRect">
              <a:avLst>
                <a:gd name="adj" fmla="val 0"/>
              </a:avLst>
            </a:prstGeom>
            <a:solidFill>
              <a:schemeClr val="accent2">
                <a:lumMod val="40000"/>
                <a:lumOff val="60000"/>
                <a:alpha val="50000"/>
              </a:schemeClr>
            </a:solidFill>
            <a:ln w="571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"/>
                  <a:ea typeface="Pretendard"/>
                  <a:cs typeface="Pretendard"/>
                  <a:sym typeface="Pretendard"/>
                </a:rPr>
                <a:t>제품화 단계</a:t>
              </a:r>
            </a:p>
          </p:txBody>
        </p:sp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25D11BCB-A148-B7B4-3075-139EDD23399A}"/>
                </a:ext>
              </a:extLst>
            </p:cNvPr>
            <p:cNvSpPr/>
            <p:nvPr/>
          </p:nvSpPr>
          <p:spPr>
            <a:xfrm>
              <a:off x="7532211" y="4078861"/>
              <a:ext cx="696810" cy="393182"/>
            </a:xfrm>
            <a:prstGeom prst="roundRect">
              <a:avLst>
                <a:gd name="adj" fmla="val 0"/>
              </a:avLst>
            </a:prstGeom>
            <a:solidFill>
              <a:schemeClr val="tx2">
                <a:lumMod val="25000"/>
                <a:lumOff val="75000"/>
                <a:alpha val="50000"/>
              </a:schemeClr>
            </a:solidFill>
            <a:ln w="5715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no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ko-KR" altLang="en-US" sz="1400" b="0" i="0" u="none" strike="noStrike" cap="none" spc="0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"/>
                  <a:ea typeface="Pretendard"/>
                  <a:cs typeface="Pretendard"/>
                  <a:sym typeface="Pretendard"/>
                </a:rPr>
                <a:t>연구중</a:t>
              </a:r>
              <a:r>
                <a:rPr kumimoji="0" lang="ko-KR" altLang="en-US" sz="1400" b="0" i="0" u="none" strike="noStrike" cap="none" spc="0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"/>
                  <a:ea typeface="Pretendard"/>
                  <a:cs typeface="Pretendard"/>
                  <a:sym typeface="Pretendard"/>
                </a:rPr>
                <a:t> 단계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30F5FFC-0BD6-B33F-3EF1-DCF0D9379AEA}"/>
                </a:ext>
              </a:extLst>
            </p:cNvPr>
            <p:cNvSpPr txBox="1"/>
            <p:nvPr/>
          </p:nvSpPr>
          <p:spPr>
            <a:xfrm>
              <a:off x="769857" y="5447392"/>
              <a:ext cx="21665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/>
                <a:t>*</a:t>
              </a:r>
              <a:r>
                <a:rPr lang="ko-KR" altLang="en-US" sz="1400" dirty="0"/>
                <a:t>표 전체 타겟 개발 목표</a:t>
              </a:r>
            </a:p>
          </p:txBody>
        </p:sp>
      </p:grpSp>
      <p:sp>
        <p:nvSpPr>
          <p:cNvPr id="29" name="화살표: 오른쪽 28">
            <a:extLst>
              <a:ext uri="{FF2B5EF4-FFF2-40B4-BE49-F238E27FC236}">
                <a16:creationId xmlns:a16="http://schemas.microsoft.com/office/drawing/2014/main" id="{05370EAC-CE92-6526-5C70-89D53969C102}"/>
              </a:ext>
            </a:extLst>
          </p:cNvPr>
          <p:cNvSpPr/>
          <p:nvPr/>
        </p:nvSpPr>
        <p:spPr>
          <a:xfrm>
            <a:off x="7727852" y="3607341"/>
            <a:ext cx="854776" cy="594162"/>
          </a:xfrm>
          <a:prstGeom prst="right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36235405-D841-91D1-9595-123DBF751E31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" name="TextBox 5">
            <a:extLst>
              <a:ext uri="{FF2B5EF4-FFF2-40B4-BE49-F238E27FC236}">
                <a16:creationId xmlns:a16="http://schemas.microsoft.com/office/drawing/2014/main" id="{0B5B4541-22B1-2EC2-7C78-4A38284CEF32}"/>
              </a:ext>
            </a:extLst>
          </p:cNvPr>
          <p:cNvSpPr txBox="1"/>
          <p:nvPr/>
        </p:nvSpPr>
        <p:spPr>
          <a:xfrm>
            <a:off x="45719" y="-1"/>
            <a:ext cx="34400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Solution </a:t>
            </a:r>
            <a:endParaRPr lang="en-US" altLang="ko-KR"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진단 플랫폼</a:t>
            </a:r>
            <a:endParaRPr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grpSp>
        <p:nvGrpSpPr>
          <p:cNvPr id="33" name="그룹 47">
            <a:extLst>
              <a:ext uri="{FF2B5EF4-FFF2-40B4-BE49-F238E27FC236}">
                <a16:creationId xmlns:a16="http://schemas.microsoft.com/office/drawing/2014/main" id="{37CE71FE-D2C4-3902-2E76-A399276D622F}"/>
              </a:ext>
            </a:extLst>
          </p:cNvPr>
          <p:cNvGrpSpPr/>
          <p:nvPr/>
        </p:nvGrpSpPr>
        <p:grpSpPr>
          <a:xfrm>
            <a:off x="3556712" y="5759975"/>
            <a:ext cx="3390844" cy="986858"/>
            <a:chOff x="0" y="-1"/>
            <a:chExt cx="4675729" cy="1699451"/>
          </a:xfrm>
        </p:grpSpPr>
        <p:pic>
          <p:nvPicPr>
            <p:cNvPr id="34" name="Picture 6" descr="Picture 6">
              <a:extLst>
                <a:ext uri="{FF2B5EF4-FFF2-40B4-BE49-F238E27FC236}">
                  <a16:creationId xmlns:a16="http://schemas.microsoft.com/office/drawing/2014/main" id="{337B8A03-E17C-AF9A-C6C0-5697C3EE1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1847"/>
              <a:ext cx="2263470" cy="1697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5" name="Picture 10" descr="Picture 10">
              <a:extLst>
                <a:ext uri="{FF2B5EF4-FFF2-40B4-BE49-F238E27FC236}">
                  <a16:creationId xmlns:a16="http://schemas.microsoft.com/office/drawing/2014/main" id="{ADBB01DA-3322-F7FD-803B-E834D5E52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12259" y="-1"/>
              <a:ext cx="2263470" cy="1697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6" name="타원 38">
              <a:extLst>
                <a:ext uri="{FF2B5EF4-FFF2-40B4-BE49-F238E27FC236}">
                  <a16:creationId xmlns:a16="http://schemas.microsoft.com/office/drawing/2014/main" id="{330E2BAF-9DA9-608A-4E5B-E35A57AE80C5}"/>
                </a:ext>
              </a:extLst>
            </p:cNvPr>
            <p:cNvSpPr/>
            <p:nvPr/>
          </p:nvSpPr>
          <p:spPr>
            <a:xfrm>
              <a:off x="1061591" y="697221"/>
              <a:ext cx="776291" cy="776291"/>
            </a:xfrm>
            <a:prstGeom prst="ellipse">
              <a:avLst/>
            </a:prstGeom>
            <a:noFill/>
            <a:ln w="38100" cap="flat">
              <a:solidFill>
                <a:srgbClr val="FFFF00"/>
              </a:solidFill>
              <a:prstDash val="sysDash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7" name="타원 41">
              <a:extLst>
                <a:ext uri="{FF2B5EF4-FFF2-40B4-BE49-F238E27FC236}">
                  <a16:creationId xmlns:a16="http://schemas.microsoft.com/office/drawing/2014/main" id="{F60DF41F-E688-A483-9D71-4F815D477AD2}"/>
                </a:ext>
              </a:extLst>
            </p:cNvPr>
            <p:cNvSpPr/>
            <p:nvPr/>
          </p:nvSpPr>
          <p:spPr>
            <a:xfrm>
              <a:off x="2818655" y="460655"/>
              <a:ext cx="776291" cy="776291"/>
            </a:xfrm>
            <a:prstGeom prst="ellipse">
              <a:avLst/>
            </a:prstGeom>
            <a:noFill/>
            <a:ln w="38100" cap="flat">
              <a:solidFill>
                <a:srgbClr val="FFFF00"/>
              </a:solidFill>
              <a:prstDash val="sysDash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CEB8836D-A3CA-24EB-4955-FA580245D9E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6353"/>
          <a:stretch/>
        </p:blipFill>
        <p:spPr>
          <a:xfrm>
            <a:off x="8840286" y="3731924"/>
            <a:ext cx="2525202" cy="20359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E992B5-2221-7A4E-C249-391F7E917CBF}"/>
              </a:ext>
            </a:extLst>
          </p:cNvPr>
          <p:cNvSpPr txBox="1"/>
          <p:nvPr/>
        </p:nvSpPr>
        <p:spPr>
          <a:xfrm>
            <a:off x="8707549" y="3147627"/>
            <a:ext cx="1329349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algn="ctr">
              <a:defRPr b="1">
                <a:solidFill>
                  <a:srgbClr val="C00000"/>
                </a:solidFill>
              </a:defRPr>
            </a:pPr>
            <a:r>
              <a:rPr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One-step</a:t>
            </a:r>
            <a:r>
              <a:rPr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br>
              <a:rPr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Extraction</a:t>
            </a:r>
          </a:p>
        </p:txBody>
      </p:sp>
      <p:pic>
        <p:nvPicPr>
          <p:cNvPr id="5" name="그림 64" descr="그림 64">
            <a:extLst>
              <a:ext uri="{FF2B5EF4-FFF2-40B4-BE49-F238E27FC236}">
                <a16:creationId xmlns:a16="http://schemas.microsoft.com/office/drawing/2014/main" id="{CA9B0620-1A3C-59BA-8D3F-B973624FAC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08862" y="1160932"/>
            <a:ext cx="1780363" cy="2061834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15">
            <a:extLst>
              <a:ext uri="{FF2B5EF4-FFF2-40B4-BE49-F238E27FC236}">
                <a16:creationId xmlns:a16="http://schemas.microsoft.com/office/drawing/2014/main" id="{D9D9A8C8-0A20-075B-06A3-5F313B08049A}"/>
              </a:ext>
            </a:extLst>
          </p:cNvPr>
          <p:cNvSpPr txBox="1"/>
          <p:nvPr/>
        </p:nvSpPr>
        <p:spPr>
          <a:xfrm>
            <a:off x="9178941" y="5681423"/>
            <a:ext cx="1966242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tIns="45719" rIns="45719" bIns="45719" numCol="1" anchor="t">
            <a:spAutoFit/>
          </a:bodyPr>
          <a:lstStyle/>
          <a:p>
            <a:pPr algn="ctr">
              <a:defRPr b="1">
                <a:solidFill>
                  <a:srgbClr val="C00000"/>
                </a:solidFill>
              </a:defRPr>
            </a:pPr>
            <a:r>
              <a:rPr 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Electrochemical</a:t>
            </a:r>
            <a:r>
              <a:rPr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br>
              <a:rPr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en-US"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Dete</a:t>
            </a:r>
            <a:r>
              <a:rPr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ction</a:t>
            </a:r>
          </a:p>
        </p:txBody>
      </p:sp>
      <p:pic>
        <p:nvPicPr>
          <p:cNvPr id="14" name="그림 30" descr="그림 30">
            <a:extLst>
              <a:ext uri="{FF2B5EF4-FFF2-40B4-BE49-F238E27FC236}">
                <a16:creationId xmlns:a16="http://schemas.microsoft.com/office/drawing/2014/main" id="{240E1E0D-E53C-FAA0-9A01-B8B4840BBA7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1416" r="28700" b="15697"/>
          <a:stretch/>
        </p:blipFill>
        <p:spPr>
          <a:xfrm>
            <a:off x="10375829" y="834128"/>
            <a:ext cx="1361711" cy="233788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E496B9A-1014-32C2-B036-F0B8B9B86DE3}"/>
              </a:ext>
            </a:extLst>
          </p:cNvPr>
          <p:cNvSpPr txBox="1"/>
          <p:nvPr/>
        </p:nvSpPr>
        <p:spPr>
          <a:xfrm>
            <a:off x="10330530" y="3177476"/>
            <a:ext cx="1436597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algn="ctr">
              <a:defRPr b="1">
                <a:solidFill>
                  <a:srgbClr val="C00000"/>
                </a:solidFill>
              </a:defRPr>
            </a:pPr>
            <a:r>
              <a:rPr 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Affordable</a:t>
            </a:r>
            <a:r>
              <a:rPr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br>
              <a:rPr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en-US"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Device</a:t>
            </a:r>
            <a:endParaRPr>
              <a:solidFill>
                <a:srgbClr val="000000"/>
              </a:solidFill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21" name="TextBox 29">
            <a:extLst>
              <a:ext uri="{FF2B5EF4-FFF2-40B4-BE49-F238E27FC236}">
                <a16:creationId xmlns:a16="http://schemas.microsoft.com/office/drawing/2014/main" id="{3734099C-C9C0-2720-8CBF-C530968312AD}"/>
              </a:ext>
            </a:extLst>
          </p:cNvPr>
          <p:cNvSpPr txBox="1"/>
          <p:nvPr/>
        </p:nvSpPr>
        <p:spPr>
          <a:xfrm>
            <a:off x="8720503" y="6254485"/>
            <a:ext cx="3072410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457200" lvl="1" indent="0" algn="ctr">
              <a:buSzPct val="100000"/>
              <a:defRPr sz="1600"/>
            </a:pPr>
            <a:r>
              <a:rPr lang="en-US" altLang="ko-KR" sz="1600" b="1" i="0" u="none" strike="noStrike">
                <a:solidFill>
                  <a:srgbClr val="000000"/>
                </a:solidFill>
                <a:effectLst/>
                <a:latin typeface="Pretendard Medium" panose="02000603000000020004" pitchFamily="50" charset="-127"/>
              </a:rPr>
              <a:t>KR 10-2023-0069187</a:t>
            </a:r>
          </a:p>
          <a:p>
            <a:pPr marL="457200" lvl="1" indent="0" algn="ctr">
              <a:buSzPct val="100000"/>
              <a:defRPr sz="1600"/>
            </a:pPr>
            <a:r>
              <a:rPr lang="en-US" altLang="ko-KR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PCT </a:t>
            </a:r>
            <a:r>
              <a:rPr lang="ko-KR" altLang="en-US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출원 </a:t>
            </a:r>
            <a:r>
              <a:rPr lang="en-US" altLang="ko-KR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KR2024/007404</a:t>
            </a:r>
            <a:endParaRPr b="1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973D3C2E-9AE4-8CE9-716F-1B6F203F6DDC}"/>
              </a:ext>
            </a:extLst>
          </p:cNvPr>
          <p:cNvSpPr/>
          <p:nvPr/>
        </p:nvSpPr>
        <p:spPr>
          <a:xfrm>
            <a:off x="424873" y="320638"/>
            <a:ext cx="11499272" cy="6545943"/>
          </a:xfrm>
          <a:prstGeom prst="rect">
            <a:avLst/>
          </a:prstGeom>
          <a:solidFill>
            <a:srgbClr val="D7EEED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retendard"/>
              <a:ea typeface="Pretendard"/>
              <a:cs typeface="Pretendard"/>
              <a:sym typeface="Pretendard"/>
            </a:endParaRPr>
          </a:p>
        </p:txBody>
      </p:sp>
      <p:pic>
        <p:nvPicPr>
          <p:cNvPr id="3" name="그림 2" descr="시계, 원, 스크린샷, 밤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0F198B3-F4CF-9B01-A33F-20BA1C1023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8542" y="-1047996"/>
            <a:ext cx="12791416" cy="8953991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B84D948A-3F02-287C-76B2-3FD2CEAA1A5D}"/>
              </a:ext>
            </a:extLst>
          </p:cNvPr>
          <p:cNvGrpSpPr/>
          <p:nvPr/>
        </p:nvGrpSpPr>
        <p:grpSpPr>
          <a:xfrm>
            <a:off x="1218953" y="1410207"/>
            <a:ext cx="10383921" cy="5287734"/>
            <a:chOff x="1996543" y="1670783"/>
            <a:chExt cx="9606331" cy="5062525"/>
          </a:xfrm>
        </p:grpSpPr>
        <p:sp>
          <p:nvSpPr>
            <p:cNvPr id="12" name="사각형: 둥근 모서리 11">
              <a:extLst>
                <a:ext uri="{FF2B5EF4-FFF2-40B4-BE49-F238E27FC236}">
                  <a16:creationId xmlns:a16="http://schemas.microsoft.com/office/drawing/2014/main" id="{436DAD1E-54A0-1584-7508-5D24737EC2F3}"/>
                </a:ext>
              </a:extLst>
            </p:cNvPr>
            <p:cNvSpPr/>
            <p:nvPr/>
          </p:nvSpPr>
          <p:spPr>
            <a:xfrm>
              <a:off x="1996543" y="5070763"/>
              <a:ext cx="2539846" cy="1662544"/>
            </a:xfrm>
            <a:prstGeom prst="roundRect">
              <a:avLst>
                <a:gd name="adj" fmla="val 9700"/>
              </a:avLst>
            </a:prstGeom>
            <a:solidFill>
              <a:srgbClr val="C2F1C8">
                <a:alpha val="43137"/>
              </a:srgbClr>
            </a:solidFill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r>
                <a:rPr lang="ko-KR" altLang="en-US" sz="1600" dirty="0"/>
                <a:t>피부사상균</a:t>
              </a:r>
              <a:r>
                <a:rPr lang="en-US" altLang="ko-KR" sz="1600" dirty="0"/>
                <a:t>(</a:t>
              </a:r>
              <a:r>
                <a:rPr lang="ko-KR" altLang="en-US" sz="1600" dirty="0"/>
                <a:t>강아지</a:t>
              </a:r>
              <a:r>
                <a:rPr lang="en-US" altLang="ko-KR" sz="1600" dirty="0"/>
                <a:t>,</a:t>
              </a:r>
              <a:r>
                <a:rPr lang="ko-KR" altLang="en-US" sz="1600" dirty="0"/>
                <a:t>고양이</a:t>
              </a:r>
              <a:r>
                <a:rPr lang="en-US" altLang="ko-KR" sz="1600" dirty="0"/>
                <a:t>)</a:t>
              </a:r>
              <a:endParaRPr lang="ko-KR" altLang="en-US" sz="1100" dirty="0"/>
            </a:p>
            <a:p>
              <a:pPr algn="ctr"/>
              <a:r>
                <a:rPr lang="ko-KR" altLang="en-US" sz="1600" dirty="0" err="1"/>
                <a:t>말라세치아</a:t>
              </a:r>
              <a:r>
                <a:rPr lang="en-US" altLang="ko-KR" sz="1600" dirty="0"/>
                <a:t>(</a:t>
              </a:r>
              <a:r>
                <a:rPr lang="ko-KR" altLang="en-US" sz="1600" dirty="0"/>
                <a:t>강아지</a:t>
              </a:r>
              <a:r>
                <a:rPr lang="en-US" altLang="ko-KR" sz="1600" dirty="0"/>
                <a:t>,</a:t>
              </a:r>
              <a:r>
                <a:rPr lang="ko-KR" altLang="en-US" sz="1600" dirty="0"/>
                <a:t>고양이</a:t>
              </a:r>
              <a:r>
                <a:rPr lang="en-US" altLang="ko-KR" sz="1600" dirty="0"/>
                <a:t>)</a:t>
              </a:r>
              <a:br>
                <a:rPr lang="en-US" altLang="ko-KR" sz="1600" dirty="0"/>
              </a:br>
              <a:r>
                <a:rPr lang="en-US" altLang="ko-KR" sz="1600" dirty="0"/>
                <a:t>COVID-19 (SARS-CoV-2)</a:t>
              </a:r>
              <a:endParaRPr lang="en-US" altLang="ko-KR" sz="1400" dirty="0"/>
            </a:p>
            <a:p>
              <a:pPr algn="ctr"/>
              <a:r>
                <a:rPr lang="ko-KR" altLang="en-US" sz="1600" dirty="0"/>
                <a:t>인플루엔자 </a:t>
              </a:r>
              <a:r>
                <a:rPr lang="en-US" altLang="ko-KR" sz="1600" dirty="0"/>
                <a:t>A, B</a:t>
              </a:r>
              <a:endParaRPr lang="en-US" altLang="ko-KR" sz="1400" dirty="0"/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EDCFFB66-9A30-69BE-FDAA-C3A895ED18B1}"/>
                </a:ext>
              </a:extLst>
            </p:cNvPr>
            <p:cNvSpPr/>
            <p:nvPr/>
          </p:nvSpPr>
          <p:spPr>
            <a:xfrm>
              <a:off x="4093635" y="1670858"/>
              <a:ext cx="2069390" cy="1178408"/>
            </a:xfrm>
            <a:prstGeom prst="roundRect">
              <a:avLst>
                <a:gd name="adj" fmla="val 9700"/>
              </a:avLst>
            </a:prstGeom>
            <a:solidFill>
              <a:srgbClr val="77C5C3">
                <a:alpha val="45882"/>
              </a:srgbClr>
            </a:solidFill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r>
                <a:rPr lang="ko-KR" altLang="en-US" sz="1600" dirty="0" err="1"/>
                <a:t>마이코플라스마</a:t>
              </a:r>
              <a:r>
                <a:rPr lang="ko-KR" altLang="en-US" sz="1600" dirty="0"/>
                <a:t> 폐렴균</a:t>
              </a:r>
              <a:endParaRPr lang="ko-KR" altLang="en-US" sz="1200" dirty="0"/>
            </a:p>
            <a:p>
              <a:pPr algn="ctr"/>
              <a:r>
                <a:rPr lang="ko-KR" altLang="en-US" sz="1600" dirty="0" err="1"/>
                <a:t>클라미디아</a:t>
              </a:r>
              <a:r>
                <a:rPr lang="ko-KR" altLang="en-US" sz="1600" dirty="0"/>
                <a:t> 폐렴균</a:t>
              </a:r>
              <a:endParaRPr lang="ko-KR" altLang="en-US" sz="1200" dirty="0"/>
            </a:p>
            <a:p>
              <a:pPr algn="ctr"/>
              <a:r>
                <a:rPr lang="ko-KR" altLang="en-US" sz="1600" dirty="0" err="1"/>
                <a:t>백일해</a:t>
              </a:r>
              <a:endParaRPr lang="ko-KR" altLang="en-US" sz="1200" dirty="0"/>
            </a:p>
            <a:p>
              <a:pPr algn="ctr"/>
              <a:r>
                <a:rPr lang="ko-KR" altLang="en-US" sz="1600" dirty="0"/>
                <a:t>유방암</a:t>
              </a:r>
              <a:endParaRPr lang="ko-KR" altLang="en-US" sz="1200" dirty="0"/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F2139CE9-5C97-2CA3-BB02-D67B0CFA6BB2}"/>
                </a:ext>
              </a:extLst>
            </p:cNvPr>
            <p:cNvSpPr/>
            <p:nvPr/>
          </p:nvSpPr>
          <p:spPr>
            <a:xfrm>
              <a:off x="5595671" y="5070763"/>
              <a:ext cx="2539846" cy="1662544"/>
            </a:xfrm>
            <a:prstGeom prst="roundRect">
              <a:avLst>
                <a:gd name="adj" fmla="val 9700"/>
              </a:avLst>
            </a:prstGeom>
            <a:solidFill>
              <a:srgbClr val="D9D9D9">
                <a:alpha val="50196"/>
              </a:srgbClr>
            </a:solidFill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r>
                <a:rPr lang="en-US" altLang="ko-KR" sz="1600" dirty="0"/>
                <a:t>HIV (</a:t>
              </a:r>
              <a:r>
                <a:rPr lang="ko-KR" altLang="en-US" sz="1600" dirty="0"/>
                <a:t>인간면역결핍바이러스</a:t>
              </a:r>
              <a:r>
                <a:rPr lang="en-US" altLang="ko-KR" sz="1600" dirty="0"/>
                <a:t>)</a:t>
              </a:r>
              <a:endParaRPr lang="ko-KR" altLang="en-US" sz="1600" dirty="0"/>
            </a:p>
            <a:p>
              <a:pPr algn="ctr"/>
              <a:r>
                <a:rPr lang="en-US" altLang="ko-KR" sz="1600" dirty="0"/>
                <a:t>HBV (B</a:t>
              </a:r>
              <a:r>
                <a:rPr lang="ko-KR" altLang="en-US" sz="1600" dirty="0"/>
                <a:t>형 간염 바이러스</a:t>
              </a:r>
              <a:r>
                <a:rPr lang="en-US" altLang="ko-KR" sz="1600" dirty="0"/>
                <a:t>)</a:t>
              </a:r>
              <a:endParaRPr lang="ko-KR" altLang="en-US" sz="1600" dirty="0"/>
            </a:p>
            <a:p>
              <a:pPr algn="ctr"/>
              <a:r>
                <a:rPr lang="en-US" altLang="ko-KR" sz="1600" dirty="0"/>
                <a:t>HCV (C</a:t>
              </a:r>
              <a:r>
                <a:rPr lang="ko-KR" altLang="en-US" sz="1600" dirty="0"/>
                <a:t>형 간염 바이러스</a:t>
              </a:r>
              <a:r>
                <a:rPr lang="en-US" altLang="ko-KR" sz="1600" dirty="0"/>
                <a:t>)</a:t>
              </a:r>
              <a:endParaRPr lang="ko-KR" altLang="en-US" sz="1600" dirty="0"/>
            </a:p>
            <a:p>
              <a:pPr algn="ctr"/>
              <a:r>
                <a:rPr lang="ko-KR" altLang="en-US" sz="1600" dirty="0" err="1"/>
                <a:t>지카</a:t>
              </a:r>
              <a:r>
                <a:rPr lang="ko-KR" altLang="en-US" sz="1600" dirty="0"/>
                <a:t> 바이러스</a:t>
              </a:r>
            </a:p>
            <a:p>
              <a:pPr algn="ctr"/>
              <a:r>
                <a:rPr lang="ko-KR" altLang="en-US" sz="1600" dirty="0"/>
                <a:t>백혈병</a:t>
              </a:r>
            </a:p>
            <a:p>
              <a:pPr algn="ctr"/>
              <a:r>
                <a:rPr lang="ko-KR" altLang="en-US" sz="1600" dirty="0" err="1"/>
                <a:t>림프종</a:t>
              </a:r>
              <a:endParaRPr lang="ko-KR" altLang="en-US" sz="1600" dirty="0"/>
            </a:p>
            <a:p>
              <a:pPr algn="ctr"/>
              <a:r>
                <a:rPr lang="ko-KR" altLang="en-US" sz="1600" dirty="0"/>
                <a:t>폐암</a:t>
              </a:r>
            </a:p>
          </p:txBody>
        </p:sp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60976DEE-4665-6F8A-8ED2-E22709F9E6D4}"/>
                </a:ext>
              </a:extLst>
            </p:cNvPr>
            <p:cNvSpPr/>
            <p:nvPr/>
          </p:nvSpPr>
          <p:spPr>
            <a:xfrm>
              <a:off x="7359417" y="1670783"/>
              <a:ext cx="2149258" cy="1178408"/>
            </a:xfrm>
            <a:prstGeom prst="roundRect">
              <a:avLst>
                <a:gd name="adj" fmla="val 9700"/>
              </a:avLst>
            </a:prstGeom>
            <a:solidFill>
              <a:srgbClr val="D9D9D9">
                <a:alpha val="47843"/>
              </a:srgbClr>
            </a:solidFill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r>
                <a:rPr lang="ko-KR" altLang="en-US" sz="1600" dirty="0"/>
                <a:t>대장암</a:t>
              </a:r>
            </a:p>
            <a:p>
              <a:pPr algn="ctr"/>
              <a:r>
                <a:rPr lang="ko-KR" altLang="en-US" sz="1600" dirty="0"/>
                <a:t>췌장암</a:t>
              </a:r>
            </a:p>
            <a:p>
              <a:pPr algn="ctr"/>
              <a:r>
                <a:rPr lang="ko-KR" altLang="en-US" sz="1600" dirty="0"/>
                <a:t>간암</a:t>
              </a:r>
            </a:p>
            <a:p>
              <a:pPr algn="ctr"/>
              <a:r>
                <a:rPr lang="ko-KR" altLang="en-US" sz="1600" dirty="0"/>
                <a:t>전립선암</a:t>
              </a:r>
            </a:p>
          </p:txBody>
        </p: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CA8502F9-85C9-EE6E-5DC6-F5954E11A1BF}"/>
                </a:ext>
              </a:extLst>
            </p:cNvPr>
            <p:cNvSpPr/>
            <p:nvPr/>
          </p:nvSpPr>
          <p:spPr>
            <a:xfrm>
              <a:off x="9194800" y="5070764"/>
              <a:ext cx="2408074" cy="1662544"/>
            </a:xfrm>
            <a:prstGeom prst="roundRect">
              <a:avLst>
                <a:gd name="adj" fmla="val 9700"/>
              </a:avLst>
            </a:prstGeom>
            <a:solidFill>
              <a:srgbClr val="D9D9D9">
                <a:alpha val="50196"/>
              </a:srgbClr>
            </a:solidFill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  <a:r>
                <a:rPr lang="ko-KR" altLang="en-US" sz="1600" dirty="0"/>
                <a:t>자궁경부암</a:t>
              </a:r>
            </a:p>
            <a:p>
              <a:pPr algn="ctr"/>
              <a:r>
                <a:rPr lang="ko-KR" altLang="en-US" sz="1600" dirty="0" err="1"/>
                <a:t>난소암</a:t>
              </a:r>
              <a:endParaRPr lang="ko-KR" altLang="en-US" sz="1600" dirty="0"/>
            </a:p>
            <a:p>
              <a:pPr algn="ctr"/>
              <a:r>
                <a:rPr lang="ko-KR" altLang="en-US" sz="1600" dirty="0"/>
                <a:t>위암</a:t>
              </a:r>
            </a:p>
            <a:p>
              <a:pPr algn="ctr"/>
              <a:r>
                <a:rPr lang="ko-KR" altLang="en-US" sz="1600" dirty="0" err="1"/>
                <a:t>갑상선압</a:t>
              </a:r>
              <a:endParaRPr lang="ko-KR" altLang="en-US" sz="1600" dirty="0"/>
            </a:p>
            <a:p>
              <a:pPr algn="ctr"/>
              <a:r>
                <a:rPr lang="ko-KR" altLang="en-US" sz="1600" dirty="0" err="1"/>
                <a:t>신장암</a:t>
              </a:r>
              <a:endParaRPr lang="ko-KR" altLang="en-US" sz="1600" dirty="0"/>
            </a:p>
            <a:p>
              <a:pPr algn="ctr"/>
              <a:r>
                <a:rPr lang="ko-KR" altLang="en-US" sz="1600" dirty="0"/>
                <a:t>방광암</a:t>
              </a:r>
            </a:p>
          </p:txBody>
        </p:sp>
      </p:grp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0542ED0-023C-9DAD-679F-76E3E59D8CEB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TextBox 5">
            <a:extLst>
              <a:ext uri="{FF2B5EF4-FFF2-40B4-BE49-F238E27FC236}">
                <a16:creationId xmlns:a16="http://schemas.microsoft.com/office/drawing/2014/main" id="{FA25FC49-F710-F975-5EAA-0C9F5747BC19}"/>
              </a:ext>
            </a:extLst>
          </p:cNvPr>
          <p:cNvSpPr txBox="1"/>
          <p:nvPr/>
        </p:nvSpPr>
        <p:spPr>
          <a:xfrm>
            <a:off x="45719" y="-1"/>
            <a:ext cx="34400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실현가능성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(Solution) </a:t>
            </a:r>
            <a:endParaRPr lang="en-US" altLang="ko-KR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진단 플랫폼</a:t>
            </a:r>
            <a:endParaRPr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4D0BA97-FD8E-F1BE-9D64-34D6B9D78A36}"/>
              </a:ext>
            </a:extLst>
          </p:cNvPr>
          <p:cNvSpPr/>
          <p:nvPr/>
        </p:nvSpPr>
        <p:spPr>
          <a:xfrm>
            <a:off x="0" y="-13850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BF99E9F9-1F2F-BC4E-BF58-4300CF6A4BF9}"/>
              </a:ext>
            </a:extLst>
          </p:cNvPr>
          <p:cNvSpPr txBox="1"/>
          <p:nvPr/>
        </p:nvSpPr>
        <p:spPr>
          <a:xfrm>
            <a:off x="45719" y="-13850"/>
            <a:ext cx="34400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Solution </a:t>
            </a:r>
            <a:endParaRPr lang="en-US" altLang="ko-KR"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진단 플랫폼</a:t>
            </a:r>
            <a:endParaRPr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6172882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1E135-5CE7-AF87-9D6B-6BF4F9702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" descr="그림 2">
            <a:extLst>
              <a:ext uri="{FF2B5EF4-FFF2-40B4-BE49-F238E27FC236}">
                <a16:creationId xmlns:a16="http://schemas.microsoft.com/office/drawing/2014/main" id="{4A47DE4C-C05F-CD60-F91F-A6ED176D0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6873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58A87C96-85DA-D664-E46B-86056AC5930A}"/>
              </a:ext>
            </a:extLst>
          </p:cNvPr>
          <p:cNvSpPr/>
          <p:nvPr/>
        </p:nvSpPr>
        <p:spPr>
          <a:xfrm>
            <a:off x="6537960" y="0"/>
            <a:ext cx="565404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62B7F2D-1222-A8DD-A63B-DF0C0495E5E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28460" y="1396205"/>
            <a:ext cx="5273040" cy="4065588"/>
          </a:xfrm>
        </p:spPr>
        <p:txBody>
          <a:bodyPr lIns="45719" tIns="45720" rIns="45719" bIns="45720" anchor="ctr">
            <a:noAutofit/>
          </a:bodyPr>
          <a:lstStyle/>
          <a:p>
            <a:pPr algn="ctr">
              <a:lnSpc>
                <a:spcPct val="150000"/>
              </a:lnSpc>
              <a:spcAft>
                <a:spcPts val="726"/>
              </a:spcAft>
            </a:pPr>
            <a:r>
              <a:rPr lang="ko-KR" altLang="en-US" sz="3250" b="1" kern="0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진단 시장의 </a:t>
            </a:r>
            <a:r>
              <a:rPr lang="ko-KR" altLang="en-US" sz="3250" b="1" kern="0" err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미충족</a:t>
            </a:r>
            <a:r>
              <a:rPr lang="ko-KR" altLang="en-US" sz="3250" b="1" kern="0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수요</a:t>
            </a:r>
            <a:br>
              <a:rPr lang="en-US" altLang="ko-KR" sz="3250" b="1" kern="0"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en-US" altLang="ko-KR" sz="3250" b="1" err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Alwaygen</a:t>
            </a:r>
            <a: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의 솔루션</a:t>
            </a:r>
            <a:br>
              <a:rPr lang="en-US" altLang="ko-KR" sz="3250" b="1" kern="0">
                <a:solidFill>
                  <a:schemeClr val="bg2">
                    <a:lumMod val="90000"/>
                  </a:schemeClr>
                </a:solidFill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3250" b="1" kern="0">
                <a:solidFill>
                  <a:schemeClr val="tx2">
                    <a:lumMod val="5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사업화 로드맵</a:t>
            </a:r>
            <a:b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핵심 인력</a:t>
            </a:r>
            <a:endParaRPr lang="ko-KR" altLang="en-US" sz="3250" b="1" kern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43731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8A1F509-930B-F0FC-D932-4F27794F0447}"/>
              </a:ext>
            </a:extLst>
          </p:cNvPr>
          <p:cNvSpPr/>
          <p:nvPr/>
        </p:nvSpPr>
        <p:spPr>
          <a:xfrm>
            <a:off x="0" y="3429000"/>
            <a:ext cx="12192000" cy="3536467"/>
          </a:xfrm>
          <a:prstGeom prst="rect">
            <a:avLst/>
          </a:prstGeom>
          <a:solidFill>
            <a:srgbClr val="E7F5F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noAutofit/>
          </a:bodyPr>
          <a:lstStyle/>
          <a:p>
            <a:pPr marL="0" marR="0" lvl="0" indent="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retendard"/>
              <a:ea typeface="Pretendard"/>
              <a:cs typeface="Pretendard"/>
              <a:sym typeface="Pretendard"/>
            </a:endParaRPr>
          </a:p>
        </p:txBody>
      </p:sp>
      <p:pic>
        <p:nvPicPr>
          <p:cNvPr id="257" name="그림 23" descr="그림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prstGeom prst="rect">
            <a:avLst/>
          </a:prstGeom>
          <a:ln w="12700">
            <a:miter lim="400000"/>
          </a:ln>
        </p:spPr>
      </p:pic>
      <p:sp>
        <p:nvSpPr>
          <p:cNvPr id="3" name="직사각형 4">
            <a:extLst>
              <a:ext uri="{FF2B5EF4-FFF2-40B4-BE49-F238E27FC236}">
                <a16:creationId xmlns:a16="http://schemas.microsoft.com/office/drawing/2014/main" id="{A7F310BE-3C5B-9374-33E7-72BA61FA0015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1F30DC60-67F1-F039-726D-3BDA1042C8B2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문제 인식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(Problem)</a:t>
            </a:r>
            <a:b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창업아이템의 필요성</a:t>
            </a: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7237CA8-78EC-C436-7BE3-51131333CB79}"/>
              </a:ext>
            </a:extLst>
          </p:cNvPr>
          <p:cNvGrpSpPr/>
          <p:nvPr/>
        </p:nvGrpSpPr>
        <p:grpSpPr>
          <a:xfrm>
            <a:off x="569056" y="3657001"/>
            <a:ext cx="6680830" cy="2439272"/>
            <a:chOff x="560890" y="1654267"/>
            <a:chExt cx="6261150" cy="2439272"/>
          </a:xfrm>
        </p:grpSpPr>
        <p:sp>
          <p:nvSpPr>
            <p:cNvPr id="5" name="분자진단이란?…">
              <a:extLst>
                <a:ext uri="{FF2B5EF4-FFF2-40B4-BE49-F238E27FC236}">
                  <a16:creationId xmlns:a16="http://schemas.microsoft.com/office/drawing/2014/main" id="{9E6D73A2-0C1C-4B8D-C251-D12FC6580EC9}"/>
                </a:ext>
              </a:extLst>
            </p:cNvPr>
            <p:cNvSpPr txBox="1"/>
            <p:nvPr/>
          </p:nvSpPr>
          <p:spPr>
            <a:xfrm>
              <a:off x="560890" y="2099467"/>
              <a:ext cx="6261150" cy="199407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+mn-lt"/>
                  <a:ea typeface="+mn-ea"/>
                  <a:cs typeface="+mn-cs"/>
                  <a:sym typeface="맑은 고딕"/>
                </a:defRPr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질병의 진단</a:t>
              </a: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감염의 감시</a:t>
              </a: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유전적 조건의 파악을 위해 </a:t>
              </a:r>
              <a:endPara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+mn-lt"/>
                  <a:ea typeface="+mn-ea"/>
                  <a:cs typeface="+mn-cs"/>
                  <a:sym typeface="맑은 고딕"/>
                </a:defRPr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유전자</a:t>
              </a: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, DNA, RNA, </a:t>
              </a: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단백질과 같은 분자적 마커를 분석하는 기술</a:t>
              </a:r>
              <a:endPara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+mn-lt"/>
                  <a:ea typeface="+mn-ea"/>
                  <a:cs typeface="+mn-cs"/>
                  <a:sym typeface="맑은 고딕"/>
                </a:defRPr>
              </a:pPr>
              <a:endParaRPr lang="en-US" altLang="ko-KR" sz="1400">
                <a:solidFill>
                  <a:prstClr val="black"/>
                </a:solidFill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endParaRPr>
            </a:p>
            <a:p>
              <a:pPr>
                <a:lnSpc>
                  <a:spcPct val="150000"/>
                </a:lnSpc>
                <a:defRPr sz="1200">
                  <a:latin typeface="+mn-lt"/>
                  <a:ea typeface="+mn-ea"/>
                  <a:cs typeface="+mn-cs"/>
                  <a:sym typeface="맑은 고딕"/>
                </a:defRPr>
              </a:pP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감염</a:t>
              </a:r>
              <a:r>
                <a:rPr lang="ko-KR" altLang="en-US" sz="1400">
                  <a:solidFill>
                    <a:prstClr val="black"/>
                  </a:solidFill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성</a:t>
              </a: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 질병진단</a:t>
              </a: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수질 분석</a:t>
              </a: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연구 교육용</a:t>
              </a: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암조기</a:t>
              </a: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 진단</a:t>
              </a:r>
              <a:r>
                <a:rPr kumimoji="0" lang="en-US" altLang="ko-KR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, </a:t>
              </a:r>
              <a:r>
                <a:rPr kumimoji="0" lang="ko-KR" alt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식품분석</a:t>
              </a:r>
              <a:r>
                <a:rPr lang="en-US" altLang="ko-KR" sz="1400">
                  <a:solidFill>
                    <a:prstClr val="black"/>
                  </a:solidFill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 </a:t>
              </a:r>
              <a:r>
                <a:rPr lang="ko-KR" altLang="en-US" sz="1400">
                  <a:solidFill>
                    <a:prstClr val="black"/>
                  </a:solidFill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등에 다양하게 사용됨</a:t>
              </a:r>
              <a:r>
                <a:rPr lang="en-US" altLang="ko-KR" sz="1400">
                  <a:solidFill>
                    <a:prstClr val="black"/>
                  </a:solidFill>
                  <a:latin typeface="Pretendard Medium"/>
                  <a:ea typeface="Pretendard Light" panose="02000403000000020004" pitchFamily="50" charset="-127"/>
                  <a:cs typeface="Pretendard Light" panose="02000403000000020004" pitchFamily="50" charset="-127"/>
                  <a:sym typeface="맑은 고딕"/>
                </a:rPr>
                <a:t>. </a:t>
              </a:r>
            </a:p>
            <a:p>
              <a:pPr>
                <a:lnSpc>
                  <a:spcPct val="150000"/>
                </a:lnSpc>
                <a:defRPr sz="1200">
                  <a:latin typeface="+mn-lt"/>
                  <a:ea typeface="+mn-ea"/>
                  <a:cs typeface="+mn-cs"/>
                  <a:sym typeface="맑은 고딕"/>
                </a:defRPr>
              </a:pPr>
              <a:endParaRPr lang="en-US" altLang="ko-KR" sz="1400">
                <a:solidFill>
                  <a:prstClr val="black"/>
                </a:solidFill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endParaRPr>
            </a:p>
            <a:p>
              <a:pPr marL="0" marR="0" lvl="0" indent="0" algn="l" defTabSz="914400" rtl="0" eaLnBrk="1" fontAlgn="auto" latinLnBrk="1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>
                  <a:latin typeface="+mn-lt"/>
                  <a:ea typeface="+mn-ea"/>
                  <a:cs typeface="+mn-cs"/>
                  <a:sym typeface="맑은 고딕"/>
                </a:defRPr>
              </a:pPr>
              <a:endPara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8ACDC07-C7EB-419B-88AC-2AD2308FA807}"/>
                </a:ext>
              </a:extLst>
            </p:cNvPr>
            <p:cNvSpPr txBox="1"/>
            <p:nvPr/>
          </p:nvSpPr>
          <p:spPr>
            <a:xfrm>
              <a:off x="571676" y="1654267"/>
              <a:ext cx="4010070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45719" tIns="45719" rIns="45719" bIns="45719" numCol="1" spcCol="38100" rtlCol="0" anchor="t">
              <a:spAutoFit/>
            </a:bodyPr>
            <a:lstStyle/>
            <a:p>
              <a:pPr marL="285750" marR="0" lvl="0" indent="-285750" algn="l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/>
                  <a:ea typeface="Pretendard"/>
                  <a:cs typeface="Pretendard"/>
                  <a:sym typeface="Pretendard"/>
                </a:rPr>
                <a:t>분자진단</a:t>
              </a:r>
              <a:r>
                <a:rPr kumimoji="0" lang="en-US" altLang="ko-KR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/>
                  <a:ea typeface="Pretendard"/>
                  <a:cs typeface="Pretendard"/>
                  <a:sym typeface="Pretendard"/>
                </a:rPr>
                <a:t>(Molecular Diagnosis)</a:t>
              </a:r>
              <a:r>
                <a:rPr kumimoji="0" lang="ko-KR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Pretendard Medium"/>
                  <a:ea typeface="Pretendard"/>
                  <a:cs typeface="Pretendard"/>
                  <a:sym typeface="Pretendard"/>
                </a:rPr>
                <a:t>이란 </a:t>
              </a:r>
            </a:p>
          </p:txBody>
        </p:sp>
      </p:grpSp>
      <p:sp>
        <p:nvSpPr>
          <p:cNvPr id="6" name="분자진단이란?…">
            <a:extLst>
              <a:ext uri="{FF2B5EF4-FFF2-40B4-BE49-F238E27FC236}">
                <a16:creationId xmlns:a16="http://schemas.microsoft.com/office/drawing/2014/main" id="{41493EB6-5A84-5AB2-C7BE-650226E54CCC}"/>
              </a:ext>
            </a:extLst>
          </p:cNvPr>
          <p:cNvSpPr txBox="1"/>
          <p:nvPr/>
        </p:nvSpPr>
        <p:spPr>
          <a:xfrm>
            <a:off x="527360" y="1654368"/>
            <a:ext cx="7955516" cy="1670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ea typeface="+mn-ea"/>
                <a:cs typeface="+mn-cs"/>
                <a:sym typeface="맑은 고딕"/>
              </a:defRPr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분자진단 분야에서 광범위하게 활용되는 기술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/>
              <a:ea typeface="Pretendard Light" panose="02000403000000020004" pitchFamily="50" charset="-127"/>
              <a:cs typeface="Pretendard Light" panose="02000403000000020004" pitchFamily="50" charset="-127"/>
              <a:sym typeface="맑은 고딕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ea typeface="+mn-ea"/>
                <a:cs typeface="+mn-cs"/>
                <a:sym typeface="맑은 고딕"/>
              </a:defRPr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질병의 진단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감염의 감시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유전적 조건의 파악을 위해 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DNA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나 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RNA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의 미량을 증폭하여 분석함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/>
              <a:ea typeface="Pretendard Light" panose="02000403000000020004" pitchFamily="50" charset="-127"/>
              <a:cs typeface="Pretendard Light" panose="02000403000000020004" pitchFamily="50" charset="-127"/>
              <a:sym typeface="맑은 고딕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ea typeface="+mn-ea"/>
                <a:cs typeface="+mn-cs"/>
                <a:sym typeface="맑은 고딕"/>
              </a:defRPr>
            </a:pP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PCR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은 고도로 민감하고 특이적이며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유전자의 존재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양</a:t>
            </a:r>
            <a:r>
              <a:rPr kumimoji="0" lang="en-US" altLang="ko-KR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, </a:t>
            </a: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변형을 정확하게 검출할 수 있어 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/>
              <a:ea typeface="Pretendard Light" panose="02000403000000020004" pitchFamily="50" charset="-127"/>
              <a:cs typeface="Pretendard Light" panose="02000403000000020004" pitchFamily="50" charset="-127"/>
              <a:sym typeface="맑은 고딕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ea typeface="+mn-ea"/>
                <a:cs typeface="+mn-cs"/>
                <a:sym typeface="맑은 고딕"/>
              </a:defRPr>
            </a:pPr>
            <a:r>
              <a:rPr kumimoji="0" lang="ko-KR" altLang="en-US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Light" panose="02000403000000020004" pitchFamily="50" charset="-127"/>
                <a:cs typeface="Pretendard Light" panose="02000403000000020004" pitchFamily="50" charset="-127"/>
                <a:sym typeface="맑은 고딕"/>
              </a:rPr>
              <a:t>질병의 조기 진단 및 효과적인 치료 계획 수립에 중요한 역할을 담당함</a:t>
            </a:r>
            <a:endParaRPr kumimoji="0" lang="en-US" altLang="ko-KR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/>
              <a:ea typeface="Pretendard Light" panose="02000403000000020004" pitchFamily="50" charset="-127"/>
              <a:cs typeface="Pretendard Light" panose="02000403000000020004" pitchFamily="50" charset="-127"/>
              <a:sym typeface="맑은 고딕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200">
                <a:latin typeface="+mn-lt"/>
                <a:ea typeface="+mn-ea"/>
                <a:cs typeface="+mn-cs"/>
                <a:sym typeface="맑은 고딕"/>
              </a:defRPr>
            </a:pPr>
            <a:endParaRPr lang="en-US" altLang="ko-KR" sz="1400">
              <a:solidFill>
                <a:prstClr val="black"/>
              </a:solidFill>
              <a:latin typeface="Pretendard Medium"/>
              <a:ea typeface="Pretendard Light" panose="02000403000000020004" pitchFamily="50" charset="-127"/>
              <a:cs typeface="Pretendard Light" panose="02000403000000020004" pitchFamily="50" charset="-127"/>
              <a:sym typeface="맑은 고딕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8C0742-CE7C-CB4F-2072-F511511DB380}"/>
              </a:ext>
            </a:extLst>
          </p:cNvPr>
          <p:cNvSpPr txBox="1"/>
          <p:nvPr/>
        </p:nvSpPr>
        <p:spPr>
          <a:xfrm>
            <a:off x="510031" y="1141000"/>
            <a:ext cx="444127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marR="0" lvl="0" indent="-285750" algn="l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 Medium"/>
                <a:ea typeface="Pretendard"/>
                <a:cs typeface="Pretendard"/>
                <a:sym typeface="Pretendard"/>
              </a:rPr>
              <a:t>PCR(Polymerase Chain Reaction)</a:t>
            </a:r>
            <a:r>
              <a: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retendard Medium"/>
                <a:ea typeface="Pretendard"/>
                <a:cs typeface="Pretendard"/>
                <a:sym typeface="Pretendard"/>
              </a:rPr>
              <a:t>이란 </a:t>
            </a:r>
          </a:p>
        </p:txBody>
      </p:sp>
      <p:pic>
        <p:nvPicPr>
          <p:cNvPr id="8" name="그림 7" descr="텍스트, 로고, 만화 영화, 원이(가) 표시된 사진&#10;&#10;자동 생성된 설명">
            <a:extLst>
              <a:ext uri="{FF2B5EF4-FFF2-40B4-BE49-F238E27FC236}">
                <a16:creationId xmlns:a16="http://schemas.microsoft.com/office/drawing/2014/main" id="{7F38B265-BFC3-416A-1FD2-942E7AEC03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111" b="21691"/>
          <a:stretch/>
        </p:blipFill>
        <p:spPr>
          <a:xfrm>
            <a:off x="6880407" y="967100"/>
            <a:ext cx="5013659" cy="2254062"/>
          </a:xfrm>
          <a:prstGeom prst="rect">
            <a:avLst/>
          </a:prstGeom>
        </p:spPr>
      </p:pic>
      <p:grpSp>
        <p:nvGrpSpPr>
          <p:cNvPr id="23" name="그룹 22">
            <a:extLst>
              <a:ext uri="{FF2B5EF4-FFF2-40B4-BE49-F238E27FC236}">
                <a16:creationId xmlns:a16="http://schemas.microsoft.com/office/drawing/2014/main" id="{443A0C6C-8D89-49EC-886F-02BAD77B2F37}"/>
              </a:ext>
            </a:extLst>
          </p:cNvPr>
          <p:cNvGrpSpPr/>
          <p:nvPr/>
        </p:nvGrpSpPr>
        <p:grpSpPr>
          <a:xfrm>
            <a:off x="7914197" y="3701238"/>
            <a:ext cx="3829173" cy="2991989"/>
            <a:chOff x="1369693" y="1591588"/>
            <a:chExt cx="5917626" cy="5368522"/>
          </a:xfrm>
        </p:grpSpPr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F04EF30B-D89E-85CC-5CB0-673F90B14611}"/>
                </a:ext>
              </a:extLst>
            </p:cNvPr>
            <p:cNvGrpSpPr/>
            <p:nvPr/>
          </p:nvGrpSpPr>
          <p:grpSpPr>
            <a:xfrm>
              <a:off x="1369693" y="1591588"/>
              <a:ext cx="2549650" cy="5368522"/>
              <a:chOff x="1171004" y="1504525"/>
              <a:chExt cx="2549650" cy="5368522"/>
            </a:xfrm>
          </p:grpSpPr>
          <p:pic>
            <p:nvPicPr>
              <p:cNvPr id="10" name="Picture 2" descr="Using Lifeline® Lung-Airway Cells to Study Viral Infection">
                <a:extLst>
                  <a:ext uri="{FF2B5EF4-FFF2-40B4-BE49-F238E27FC236}">
                    <a16:creationId xmlns:a16="http://schemas.microsoft.com/office/drawing/2014/main" id="{0C00621F-F707-776F-BB23-3B612B69934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00654" y="1504525"/>
                <a:ext cx="2520000" cy="180000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31EB73-368D-AC73-5037-D5DFBDB5A45B}"/>
                  </a:ext>
                </a:extLst>
              </p:cNvPr>
              <p:cNvSpPr txBox="1"/>
              <p:nvPr/>
            </p:nvSpPr>
            <p:spPr>
              <a:xfrm>
                <a:off x="1423570" y="3427178"/>
                <a:ext cx="2047747" cy="2616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</a:rPr>
                  <a:t>감염성 질병 진단</a:t>
                </a:r>
              </a:p>
            </p:txBody>
          </p:sp>
          <p:pic>
            <p:nvPicPr>
              <p:cNvPr id="15" name="Picture 4" descr="The Development of Cancer - IOZK">
                <a:extLst>
                  <a:ext uri="{FF2B5EF4-FFF2-40B4-BE49-F238E27FC236}">
                    <a16:creationId xmlns:a16="http://schemas.microsoft.com/office/drawing/2014/main" id="{7BE86E7F-0D7C-55D1-242D-A735252152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740"/>
              <a:stretch/>
            </p:blipFill>
            <p:spPr bwMode="auto">
              <a:xfrm>
                <a:off x="1171004" y="3907694"/>
                <a:ext cx="2549650" cy="1800000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DC810833-2CD3-EBF3-6E9E-DF872120087B}"/>
                  </a:ext>
                </a:extLst>
              </p:cNvPr>
              <p:cNvSpPr txBox="1"/>
              <p:nvPr/>
            </p:nvSpPr>
            <p:spPr>
              <a:xfrm>
                <a:off x="1724949" y="5862310"/>
                <a:ext cx="1722500" cy="101073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</a:rPr>
                  <a:t>암 조기 진단</a:t>
                </a:r>
              </a:p>
            </p:txBody>
          </p:sp>
        </p:grp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DD6E10F7-232B-D932-B0C8-0F4BAC081FC1}"/>
                </a:ext>
              </a:extLst>
            </p:cNvPr>
            <p:cNvGrpSpPr/>
            <p:nvPr/>
          </p:nvGrpSpPr>
          <p:grpSpPr>
            <a:xfrm>
              <a:off x="4767319" y="1596028"/>
              <a:ext cx="2520000" cy="4619397"/>
              <a:chOff x="4878534" y="1504525"/>
              <a:chExt cx="2520000" cy="4619397"/>
            </a:xfrm>
          </p:grpSpPr>
          <p:pic>
            <p:nvPicPr>
              <p:cNvPr id="18" name="Picture 2">
                <a:extLst>
                  <a:ext uri="{FF2B5EF4-FFF2-40B4-BE49-F238E27FC236}">
                    <a16:creationId xmlns:a16="http://schemas.microsoft.com/office/drawing/2014/main" id="{DECEF850-6F42-526E-A723-EE26AC1886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7213"/>
              <a:stretch/>
            </p:blipFill>
            <p:spPr bwMode="auto">
              <a:xfrm>
                <a:off x="4878534" y="1504525"/>
                <a:ext cx="2520000" cy="180000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A412729-2084-3B95-C2EC-E8AC4025CF6B}"/>
                  </a:ext>
                </a:extLst>
              </p:cNvPr>
              <p:cNvSpPr txBox="1"/>
              <p:nvPr/>
            </p:nvSpPr>
            <p:spPr>
              <a:xfrm>
                <a:off x="5282121" y="3422738"/>
                <a:ext cx="1696826" cy="26160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</a:rPr>
                  <a:t>수질 분석</a:t>
                </a:r>
              </a:p>
            </p:txBody>
          </p:sp>
          <p:pic>
            <p:nvPicPr>
              <p:cNvPr id="21" name="Picture 2">
                <a:extLst>
                  <a:ext uri="{FF2B5EF4-FFF2-40B4-BE49-F238E27FC236}">
                    <a16:creationId xmlns:a16="http://schemas.microsoft.com/office/drawing/2014/main" id="{B9DFD721-FDFD-49D3-BD4A-3B7DC8CC4C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417"/>
              <a:stretch/>
            </p:blipFill>
            <p:spPr bwMode="auto">
              <a:xfrm>
                <a:off x="4878534" y="3907694"/>
                <a:ext cx="2520000" cy="1779068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bevelT w="381000" h="114300" prst="relaxedInset"/>
                <a:contourClr>
                  <a:srgbClr val="969696"/>
                </a:contour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40A45C7E-D390-574A-E80A-15137CEE8F75}"/>
                  </a:ext>
                </a:extLst>
              </p:cNvPr>
              <p:cNvSpPr txBox="1"/>
              <p:nvPr/>
            </p:nvSpPr>
            <p:spPr>
              <a:xfrm>
                <a:off x="5282121" y="5862312"/>
                <a:ext cx="1696826" cy="26161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ko-KR" altLang="en-US" sz="11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</a:rPr>
                  <a:t>식품 분석</a:t>
                </a:r>
              </a:p>
            </p:txBody>
          </p:sp>
        </p:grpSp>
      </p:grpSp>
      <p:pic>
        <p:nvPicPr>
          <p:cNvPr id="1026" name="Picture 2" descr="생성된 이미지">
            <a:extLst>
              <a:ext uri="{FF2B5EF4-FFF2-40B4-BE49-F238E27FC236}">
                <a16:creationId xmlns:a16="http://schemas.microsoft.com/office/drawing/2014/main" id="{3B5C36A7-4ADC-5A69-6D08-8C5FE506C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434" y="4933450"/>
            <a:ext cx="2543695" cy="2543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E8C63DB-E6B2-50F6-65E0-90C7FF52CDA4}"/>
              </a:ext>
            </a:extLst>
          </p:cNvPr>
          <p:cNvSpPr txBox="1"/>
          <p:nvPr/>
        </p:nvSpPr>
        <p:spPr>
          <a:xfrm>
            <a:off x="532649" y="5752728"/>
            <a:ext cx="6143104" cy="8754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 sz="1200">
                <a:latin typeface="+mn-lt"/>
                <a:ea typeface="+mn-ea"/>
                <a:cs typeface="+mn-cs"/>
                <a:sym typeface="맑은 고딕"/>
              </a:defRPr>
            </a:pPr>
            <a:r>
              <a:rPr lang="ko-KR" altLang="en-US" sz="1800" b="1" dirty="0">
                <a:solidFill>
                  <a:prstClr val="black"/>
                </a:solidFill>
                <a:latin typeface="+mj-ea"/>
                <a:ea typeface="+mj-ea"/>
                <a:cs typeface="Pretendard Light" panose="02000403000000020004" pitchFamily="50" charset="-127"/>
                <a:sym typeface="맑은 고딕"/>
              </a:rPr>
              <a:t>면역진단의 경우 상용화된 진단종류가 </a:t>
            </a:r>
            <a:r>
              <a:rPr lang="en-US" altLang="ko-KR" sz="1800" b="1" dirty="0">
                <a:solidFill>
                  <a:prstClr val="black"/>
                </a:solidFill>
                <a:latin typeface="+mj-ea"/>
                <a:ea typeface="+mj-ea"/>
                <a:cs typeface="Pretendard Light" panose="02000403000000020004" pitchFamily="50" charset="-127"/>
                <a:sym typeface="맑은 고딕"/>
              </a:rPr>
              <a:t>10</a:t>
            </a:r>
            <a:r>
              <a:rPr lang="ko-KR" altLang="en-US" sz="1800" b="1" dirty="0">
                <a:solidFill>
                  <a:prstClr val="black"/>
                </a:solidFill>
                <a:latin typeface="+mj-ea"/>
                <a:ea typeface="+mj-ea"/>
                <a:cs typeface="Pretendard Light" panose="02000403000000020004" pitchFamily="50" charset="-127"/>
                <a:sym typeface="맑은 고딕"/>
              </a:rPr>
              <a:t>여종인 반면</a:t>
            </a:r>
            <a:r>
              <a:rPr lang="en-US" altLang="ko-KR" sz="1800" b="1" dirty="0">
                <a:solidFill>
                  <a:prstClr val="black"/>
                </a:solidFill>
                <a:latin typeface="+mj-ea"/>
                <a:ea typeface="+mj-ea"/>
                <a:cs typeface="Pretendard Light" panose="02000403000000020004" pitchFamily="50" charset="-127"/>
                <a:sym typeface="맑은 고딕"/>
              </a:rPr>
              <a:t> </a:t>
            </a:r>
          </a:p>
          <a:p>
            <a:pPr>
              <a:lnSpc>
                <a:spcPct val="150000"/>
              </a:lnSpc>
              <a:defRPr sz="1200">
                <a:latin typeface="+mn-lt"/>
                <a:ea typeface="+mn-ea"/>
                <a:cs typeface="+mn-cs"/>
                <a:sym typeface="맑은 고딕"/>
              </a:defRPr>
            </a:pPr>
            <a:r>
              <a:rPr lang="ko-KR" altLang="en-US" sz="1800" b="1" dirty="0">
                <a:solidFill>
                  <a:prstClr val="black"/>
                </a:solidFill>
                <a:latin typeface="+mj-ea"/>
                <a:ea typeface="+mj-ea"/>
                <a:cs typeface="Pretendard Light" panose="02000403000000020004" pitchFamily="50" charset="-127"/>
                <a:sym typeface="맑은 고딕"/>
              </a:rPr>
              <a:t>분자진단은 </a:t>
            </a:r>
            <a:r>
              <a:rPr lang="en-US" altLang="ko-KR" sz="1800" b="1" dirty="0">
                <a:solidFill>
                  <a:prstClr val="black"/>
                </a:solidFill>
                <a:latin typeface="+mj-ea"/>
                <a:ea typeface="+mj-ea"/>
                <a:cs typeface="Pretendard Light" panose="02000403000000020004" pitchFamily="50" charset="-127"/>
                <a:sym typeface="맑은 고딕"/>
              </a:rPr>
              <a:t>150</a:t>
            </a:r>
            <a:r>
              <a:rPr lang="ko-KR" altLang="en-US" sz="1800" b="1" dirty="0">
                <a:solidFill>
                  <a:prstClr val="black"/>
                </a:solidFill>
                <a:latin typeface="+mj-ea"/>
                <a:ea typeface="+mj-ea"/>
                <a:cs typeface="Pretendard Light" panose="02000403000000020004" pitchFamily="50" charset="-127"/>
                <a:sym typeface="맑은 고딕"/>
              </a:rPr>
              <a:t>종 이상 대상 상용화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ea"/>
              <a:ea typeface="+mj-ea"/>
              <a:cs typeface="Pretendard Light" panose="02000403000000020004" pitchFamily="50" charset="-127"/>
              <a:sym typeface="맑은 고딕"/>
            </a:endParaRPr>
          </a:p>
        </p:txBody>
      </p:sp>
      <p:sp>
        <p:nvSpPr>
          <p:cNvPr id="11" name="슬라이드 번호 개체 틀 4">
            <a:extLst>
              <a:ext uri="{FF2B5EF4-FFF2-40B4-BE49-F238E27FC236}">
                <a16:creationId xmlns:a16="http://schemas.microsoft.com/office/drawing/2014/main" id="{4A7825AE-6C22-B10B-3B31-B14CEECB3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9089" y="6614584"/>
            <a:ext cx="1422400" cy="2434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5EB377-112A-9671-852A-42CCC2809E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_x473587168">
            <a:extLst>
              <a:ext uri="{FF2B5EF4-FFF2-40B4-BE49-F238E27FC236}">
                <a16:creationId xmlns:a16="http://schemas.microsoft.com/office/drawing/2014/main" id="{16012EDB-334D-0FC7-E8A8-865A41E8E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21"/>
          <a:stretch>
            <a:fillRect/>
          </a:stretch>
        </p:blipFill>
        <p:spPr bwMode="auto">
          <a:xfrm>
            <a:off x="15397811" y="4062990"/>
            <a:ext cx="881063" cy="193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_x473586592">
            <a:extLst>
              <a:ext uri="{FF2B5EF4-FFF2-40B4-BE49-F238E27FC236}">
                <a16:creationId xmlns:a16="http://schemas.microsoft.com/office/drawing/2014/main" id="{8FB21768-063F-DD83-9D22-D097E65283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9"/>
          <a:stretch>
            <a:fillRect/>
          </a:stretch>
        </p:blipFill>
        <p:spPr bwMode="auto">
          <a:xfrm>
            <a:off x="16379681" y="4156652"/>
            <a:ext cx="881063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65D1D3EE-C803-98F7-88E7-64F7E3146DF0}"/>
              </a:ext>
            </a:extLst>
          </p:cNvPr>
          <p:cNvGrpSpPr/>
          <p:nvPr/>
        </p:nvGrpSpPr>
        <p:grpSpPr>
          <a:xfrm>
            <a:off x="345358" y="804270"/>
            <a:ext cx="2691952" cy="2705335"/>
            <a:chOff x="640667" y="1145653"/>
            <a:chExt cx="2691952" cy="2847790"/>
          </a:xfrm>
        </p:grpSpPr>
        <p:pic>
          <p:nvPicPr>
            <p:cNvPr id="2057" name="_x473584288">
              <a:extLst>
                <a:ext uri="{FF2B5EF4-FFF2-40B4-BE49-F238E27FC236}">
                  <a16:creationId xmlns:a16="http://schemas.microsoft.com/office/drawing/2014/main" id="{DE5AD1D2-2996-91C5-CD5E-9A592CCECA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251"/>
            <a:stretch/>
          </p:blipFill>
          <p:spPr bwMode="auto">
            <a:xfrm>
              <a:off x="682792" y="1764295"/>
              <a:ext cx="1291796" cy="1312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_x473583784">
              <a:extLst>
                <a:ext uri="{FF2B5EF4-FFF2-40B4-BE49-F238E27FC236}">
                  <a16:creationId xmlns:a16="http://schemas.microsoft.com/office/drawing/2014/main" id="{7CBD19D1-87BC-8B9E-E0D4-15EA0240320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735"/>
            <a:stretch/>
          </p:blipFill>
          <p:spPr bwMode="auto">
            <a:xfrm>
              <a:off x="1999259" y="1752083"/>
              <a:ext cx="1291796" cy="12995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32ABEF17-DEF1-6897-86F7-13D9A1EBC857}"/>
                </a:ext>
              </a:extLst>
            </p:cNvPr>
            <p:cNvSpPr/>
            <p:nvPr/>
          </p:nvSpPr>
          <p:spPr>
            <a:xfrm>
              <a:off x="640667" y="1447982"/>
              <a:ext cx="2691952" cy="2545461"/>
            </a:xfrm>
            <a:prstGeom prst="roundRect">
              <a:avLst>
                <a:gd name="adj" fmla="val 9700"/>
              </a:avLst>
            </a:prstGeom>
            <a:noFill/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endParaRPr>
            </a:p>
          </p:txBody>
        </p:sp>
        <p:sp>
          <p:nvSpPr>
            <p:cNvPr id="15" name="사각형: 둥근 모서리 14">
              <a:extLst>
                <a:ext uri="{FF2B5EF4-FFF2-40B4-BE49-F238E27FC236}">
                  <a16:creationId xmlns:a16="http://schemas.microsoft.com/office/drawing/2014/main" id="{87399041-AA99-BF6E-AA13-68967B34BC34}"/>
                </a:ext>
              </a:extLst>
            </p:cNvPr>
            <p:cNvSpPr/>
            <p:nvPr/>
          </p:nvSpPr>
          <p:spPr>
            <a:xfrm>
              <a:off x="1210584" y="1145653"/>
              <a:ext cx="1532154" cy="541580"/>
            </a:xfrm>
            <a:prstGeom prst="roundRect">
              <a:avLst/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어플리케이션 </a:t>
              </a:r>
              <a:endPara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제작완료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6DE54C2D-EEC8-6C61-896D-4E73DD6A9FB3}"/>
              </a:ext>
            </a:extLst>
          </p:cNvPr>
          <p:cNvGrpSpPr/>
          <p:nvPr/>
        </p:nvGrpSpPr>
        <p:grpSpPr>
          <a:xfrm>
            <a:off x="3219064" y="809137"/>
            <a:ext cx="2691952" cy="2700469"/>
            <a:chOff x="3514374" y="1179550"/>
            <a:chExt cx="2691952" cy="2842668"/>
          </a:xfrm>
        </p:grpSpPr>
        <p:pic>
          <p:nvPicPr>
            <p:cNvPr id="2063" name="_x473585224">
              <a:extLst>
                <a:ext uri="{FF2B5EF4-FFF2-40B4-BE49-F238E27FC236}">
                  <a16:creationId xmlns:a16="http://schemas.microsoft.com/office/drawing/2014/main" id="{E11168CC-E139-E720-CECF-217A5437E5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6811" y="1826323"/>
              <a:ext cx="2433474" cy="12382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F1EB0224-0050-750C-2D78-9E0805F40F1B}"/>
                </a:ext>
              </a:extLst>
            </p:cNvPr>
            <p:cNvSpPr/>
            <p:nvPr/>
          </p:nvSpPr>
          <p:spPr>
            <a:xfrm>
              <a:off x="3514374" y="1461197"/>
              <a:ext cx="2691952" cy="2561021"/>
            </a:xfrm>
            <a:prstGeom prst="roundRect">
              <a:avLst>
                <a:gd name="adj" fmla="val 9700"/>
              </a:avLst>
            </a:prstGeom>
            <a:noFill/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endParaRPr>
            </a:p>
          </p:txBody>
        </p:sp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E204FA83-32AF-5FB3-D366-BA05331CAFAA}"/>
                </a:ext>
              </a:extLst>
            </p:cNvPr>
            <p:cNvSpPr/>
            <p:nvPr/>
          </p:nvSpPr>
          <p:spPr>
            <a:xfrm>
              <a:off x="4080365" y="1179550"/>
              <a:ext cx="1552118" cy="514387"/>
            </a:xfrm>
            <a:prstGeom prst="roundRect">
              <a:avLst/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브로슈어 제작</a:t>
              </a:r>
            </a:p>
          </p:txBody>
        </p: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304B80B-009A-2E24-8BD1-EFFA17089FB6}"/>
              </a:ext>
            </a:extLst>
          </p:cNvPr>
          <p:cNvGrpSpPr/>
          <p:nvPr/>
        </p:nvGrpSpPr>
        <p:grpSpPr>
          <a:xfrm>
            <a:off x="6092769" y="760639"/>
            <a:ext cx="5711747" cy="5947734"/>
            <a:chOff x="9317190" y="1129358"/>
            <a:chExt cx="2785850" cy="2893719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D6C602E1-3414-4EDB-BCE9-698B1FB76A1D}"/>
                </a:ext>
              </a:extLst>
            </p:cNvPr>
            <p:cNvSpPr/>
            <p:nvPr/>
          </p:nvSpPr>
          <p:spPr>
            <a:xfrm>
              <a:off x="9317190" y="1283128"/>
              <a:ext cx="2785850" cy="2739949"/>
            </a:xfrm>
            <a:prstGeom prst="roundRect">
              <a:avLst>
                <a:gd name="adj" fmla="val 3767"/>
              </a:avLst>
            </a:prstGeom>
            <a:noFill/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endParaRPr>
            </a:p>
          </p:txBody>
        </p:sp>
        <p:sp>
          <p:nvSpPr>
            <p:cNvPr id="20" name="사각형: 둥근 모서리 19">
              <a:extLst>
                <a:ext uri="{FF2B5EF4-FFF2-40B4-BE49-F238E27FC236}">
                  <a16:creationId xmlns:a16="http://schemas.microsoft.com/office/drawing/2014/main" id="{6F0E4393-1243-1FFB-F6C5-7AC63138CD9A}"/>
                </a:ext>
              </a:extLst>
            </p:cNvPr>
            <p:cNvSpPr/>
            <p:nvPr/>
          </p:nvSpPr>
          <p:spPr>
            <a:xfrm>
              <a:off x="10084217" y="1129358"/>
              <a:ext cx="1253250" cy="237743"/>
            </a:xfrm>
            <a:prstGeom prst="roundRect">
              <a:avLst/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CES2025</a:t>
              </a:r>
              <a:r>
                <a:rPr kumimoji="0" lang="ko-KR" alt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전시참가</a:t>
              </a:r>
            </a:p>
          </p:txBody>
        </p:sp>
        <p:pic>
          <p:nvPicPr>
            <p:cNvPr id="23" name="_x473585800">
              <a:extLst>
                <a:ext uri="{FF2B5EF4-FFF2-40B4-BE49-F238E27FC236}">
                  <a16:creationId xmlns:a16="http://schemas.microsoft.com/office/drawing/2014/main" id="{DE289649-DCB6-BE9E-94C9-E436563B37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11"/>
            <a:stretch/>
          </p:blipFill>
          <p:spPr bwMode="auto">
            <a:xfrm>
              <a:off x="9485442" y="1468322"/>
              <a:ext cx="1104099" cy="1758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2C62992E-4652-F3FA-7D37-1D35C556A20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603361" y="1468322"/>
              <a:ext cx="1320574" cy="1761108"/>
            </a:xfrm>
            <a:prstGeom prst="rect">
              <a:avLst/>
            </a:prstGeom>
          </p:spPr>
        </p:pic>
      </p:grpSp>
      <p:sp>
        <p:nvSpPr>
          <p:cNvPr id="30" name="TextBox 5">
            <a:extLst>
              <a:ext uri="{FF2B5EF4-FFF2-40B4-BE49-F238E27FC236}">
                <a16:creationId xmlns:a16="http://schemas.microsoft.com/office/drawing/2014/main" id="{A6455AA4-B770-42B2-6869-CDAC95CA5E3F}"/>
              </a:ext>
            </a:extLst>
          </p:cNvPr>
          <p:cNvSpPr txBox="1"/>
          <p:nvPr/>
        </p:nvSpPr>
        <p:spPr>
          <a:xfrm>
            <a:off x="45718" y="-1"/>
            <a:ext cx="40545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실현가능성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(Solution)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E170D31-2720-617D-ED44-8BC807F5B6FF}"/>
              </a:ext>
            </a:extLst>
          </p:cNvPr>
          <p:cNvSpPr txBox="1"/>
          <p:nvPr/>
        </p:nvSpPr>
        <p:spPr>
          <a:xfrm>
            <a:off x="3306567" y="2712415"/>
            <a:ext cx="2618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제품 설명 시 참고자료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CES2025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전시 및 제품홍보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82EC439-3DFA-DE0C-AF69-3588C8FF8735}"/>
              </a:ext>
            </a:extLst>
          </p:cNvPr>
          <p:cNvSpPr txBox="1"/>
          <p:nvPr/>
        </p:nvSpPr>
        <p:spPr>
          <a:xfrm>
            <a:off x="6466065" y="5324620"/>
            <a:ext cx="492370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현장에서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50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명이상의 의사와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여개 이상의 기관과 상담하며 실제 수요조사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협력사 발굴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PCB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제작업체 발굴</a:t>
            </a: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AI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활용 개발업체 발굴</a:t>
            </a: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제품 홍보</a:t>
            </a: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60E739C-FD39-F4CC-0052-32E75DDEFE9D}"/>
              </a:ext>
            </a:extLst>
          </p:cNvPr>
          <p:cNvSpPr txBox="1"/>
          <p:nvPr/>
        </p:nvSpPr>
        <p:spPr>
          <a:xfrm>
            <a:off x="355757" y="2706869"/>
            <a:ext cx="26226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HY그래픽M" panose="02030600000101010101" pitchFamily="18" charset="-127"/>
                <a:cs typeface="Calibri" panose="020F0502020204030204" pitchFamily="34" charset="0"/>
              </a:rPr>
              <a:t>EZprep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HY그래픽M" panose="02030600000101010101" pitchFamily="18" charset="-127"/>
                <a:cs typeface="Calibri" panose="020F0502020204030204" pitchFamily="34" charset="0"/>
              </a:rPr>
              <a:t> PCR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제품 탑재되어 </a:t>
            </a:r>
            <a:b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장치 제어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2061" name="_x473586448">
            <a:extLst>
              <a:ext uri="{FF2B5EF4-FFF2-40B4-BE49-F238E27FC236}">
                <a16:creationId xmlns:a16="http://schemas.microsoft.com/office/drawing/2014/main" id="{ECF894AD-1272-14C1-2E13-BD5EF09A2F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70"/>
          <a:stretch/>
        </p:blipFill>
        <p:spPr bwMode="auto">
          <a:xfrm>
            <a:off x="413590" y="4150068"/>
            <a:ext cx="1082675" cy="131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_x473587168">
            <a:extLst>
              <a:ext uri="{FF2B5EF4-FFF2-40B4-BE49-F238E27FC236}">
                <a16:creationId xmlns:a16="http://schemas.microsoft.com/office/drawing/2014/main" id="{A348AAEE-E072-FF21-8DD6-1C5D1BE27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321"/>
          <a:stretch>
            <a:fillRect/>
          </a:stretch>
        </p:blipFill>
        <p:spPr bwMode="auto">
          <a:xfrm>
            <a:off x="3362284" y="4158070"/>
            <a:ext cx="1083608" cy="152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_x473586592">
            <a:extLst>
              <a:ext uri="{FF2B5EF4-FFF2-40B4-BE49-F238E27FC236}">
                <a16:creationId xmlns:a16="http://schemas.microsoft.com/office/drawing/2014/main" id="{BA0949D7-7788-2E1D-42CD-1089C8C2E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29"/>
          <a:stretch>
            <a:fillRect/>
          </a:stretch>
        </p:blipFill>
        <p:spPr bwMode="auto">
          <a:xfrm>
            <a:off x="4505426" y="4168706"/>
            <a:ext cx="1083608" cy="1525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3417FAA0-700C-01E5-B34D-DE751B953ED6}"/>
              </a:ext>
            </a:extLst>
          </p:cNvPr>
          <p:cNvSpPr/>
          <p:nvPr/>
        </p:nvSpPr>
        <p:spPr>
          <a:xfrm>
            <a:off x="334153" y="3895905"/>
            <a:ext cx="2697285" cy="2845812"/>
          </a:xfrm>
          <a:prstGeom prst="roundRect">
            <a:avLst>
              <a:gd name="adj" fmla="val 9700"/>
            </a:avLst>
          </a:prstGeom>
          <a:noFill/>
          <a:ln w="38100" cap="flat">
            <a:solidFill>
              <a:srgbClr val="3E6A83"/>
            </a:solidFill>
            <a:prstDash val="sysDot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F9B6F6DA-41CE-2D6C-DEC6-3E7EC7EC1078}"/>
              </a:ext>
            </a:extLst>
          </p:cNvPr>
          <p:cNvSpPr/>
          <p:nvPr/>
        </p:nvSpPr>
        <p:spPr>
          <a:xfrm>
            <a:off x="3206391" y="3862561"/>
            <a:ext cx="2718748" cy="2845812"/>
          </a:xfrm>
          <a:prstGeom prst="roundRect">
            <a:avLst>
              <a:gd name="adj" fmla="val 9700"/>
            </a:avLst>
          </a:prstGeom>
          <a:noFill/>
          <a:ln w="38100" cap="flat">
            <a:solidFill>
              <a:srgbClr val="3E6A83"/>
            </a:solidFill>
            <a:prstDash val="sysDot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76E02385-5251-7C0D-8B5D-F36EBB1B5EDA}"/>
              </a:ext>
            </a:extLst>
          </p:cNvPr>
          <p:cNvSpPr/>
          <p:nvPr/>
        </p:nvSpPr>
        <p:spPr>
          <a:xfrm>
            <a:off x="938986" y="3582810"/>
            <a:ext cx="1532154" cy="487593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뉴스기사보도</a:t>
            </a:r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0DECA089-5B64-E0F9-FFC6-057ADC30B24C}"/>
              </a:ext>
            </a:extLst>
          </p:cNvPr>
          <p:cNvSpPr/>
          <p:nvPr/>
        </p:nvSpPr>
        <p:spPr>
          <a:xfrm>
            <a:off x="3718955" y="3577283"/>
            <a:ext cx="1684318" cy="497703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홈페이지</a:t>
            </a:r>
            <a:r>
              <a:rPr lang="en-US" altLang="ko-KR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r>
              <a:rPr lang="ko-KR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및</a:t>
            </a:r>
            <a:endParaRPr lang="en-US" altLang="ko-KR" sz="1600" b="1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홍보동영상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제작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35C6CDF2-7A27-48F0-0C08-4B781CE2AAF1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10940"/>
          <a:stretch/>
        </p:blipFill>
        <p:spPr>
          <a:xfrm>
            <a:off x="1586839" y="4150069"/>
            <a:ext cx="1257597" cy="129563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4225BE9-7094-5681-3B6C-D88CA3AC9789}"/>
              </a:ext>
            </a:extLst>
          </p:cNvPr>
          <p:cNvSpPr txBox="1"/>
          <p:nvPr/>
        </p:nvSpPr>
        <p:spPr>
          <a:xfrm>
            <a:off x="667215" y="5532251"/>
            <a:ext cx="61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rPr>
              <a:t>국외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FA0AF33-F251-761E-6778-4270A7A85447}"/>
              </a:ext>
            </a:extLst>
          </p:cNvPr>
          <p:cNvSpPr txBox="1"/>
          <p:nvPr/>
        </p:nvSpPr>
        <p:spPr>
          <a:xfrm>
            <a:off x="1919845" y="5557379"/>
            <a:ext cx="619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rPr>
              <a:t>국내</a:t>
            </a:r>
          </a:p>
        </p:txBody>
      </p:sp>
      <p:sp>
        <p:nvSpPr>
          <p:cNvPr id="45" name="사각형: 둥근 모서리 44">
            <a:extLst>
              <a:ext uri="{FF2B5EF4-FFF2-40B4-BE49-F238E27FC236}">
                <a16:creationId xmlns:a16="http://schemas.microsoft.com/office/drawing/2014/main" id="{2CF25E1E-25B6-4E3D-0404-67E540AC28A8}"/>
              </a:ext>
            </a:extLst>
          </p:cNvPr>
          <p:cNvSpPr/>
          <p:nvPr/>
        </p:nvSpPr>
        <p:spPr>
          <a:xfrm>
            <a:off x="282932" y="7496557"/>
            <a:ext cx="2691952" cy="1215870"/>
          </a:xfrm>
          <a:prstGeom prst="roundRect">
            <a:avLst>
              <a:gd name="adj" fmla="val 9700"/>
            </a:avLst>
          </a:prstGeom>
          <a:noFill/>
          <a:ln w="38100">
            <a:solidFill>
              <a:srgbClr val="BD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46" name="사각형: 둥근 모서리 45">
            <a:extLst>
              <a:ext uri="{FF2B5EF4-FFF2-40B4-BE49-F238E27FC236}">
                <a16:creationId xmlns:a16="http://schemas.microsoft.com/office/drawing/2014/main" id="{540B0E06-BBA8-D548-0878-0D4B285C5C13}"/>
              </a:ext>
            </a:extLst>
          </p:cNvPr>
          <p:cNvSpPr/>
          <p:nvPr/>
        </p:nvSpPr>
        <p:spPr>
          <a:xfrm>
            <a:off x="3149836" y="7496557"/>
            <a:ext cx="2691952" cy="1215870"/>
          </a:xfrm>
          <a:prstGeom prst="roundRect">
            <a:avLst>
              <a:gd name="adj" fmla="val 9700"/>
            </a:avLst>
          </a:prstGeom>
          <a:noFill/>
          <a:ln w="38100">
            <a:solidFill>
              <a:srgbClr val="BD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08E48B19-221D-6747-78AA-1ADCB39C1E09}"/>
              </a:ext>
            </a:extLst>
          </p:cNvPr>
          <p:cNvSpPr/>
          <p:nvPr/>
        </p:nvSpPr>
        <p:spPr>
          <a:xfrm>
            <a:off x="6016740" y="7496557"/>
            <a:ext cx="2691952" cy="1215870"/>
          </a:xfrm>
          <a:prstGeom prst="roundRect">
            <a:avLst>
              <a:gd name="adj" fmla="val 9700"/>
            </a:avLst>
          </a:prstGeom>
          <a:noFill/>
          <a:ln w="38100">
            <a:solidFill>
              <a:srgbClr val="BD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48" name="사각형: 둥근 모서리 47">
            <a:extLst>
              <a:ext uri="{FF2B5EF4-FFF2-40B4-BE49-F238E27FC236}">
                <a16:creationId xmlns:a16="http://schemas.microsoft.com/office/drawing/2014/main" id="{6DC72B9D-ED26-E392-0B43-CD495028397D}"/>
              </a:ext>
            </a:extLst>
          </p:cNvPr>
          <p:cNvSpPr/>
          <p:nvPr/>
        </p:nvSpPr>
        <p:spPr>
          <a:xfrm>
            <a:off x="8959454" y="7496557"/>
            <a:ext cx="2691952" cy="1215870"/>
          </a:xfrm>
          <a:prstGeom prst="roundRect">
            <a:avLst>
              <a:gd name="adj" fmla="val 9700"/>
            </a:avLst>
          </a:prstGeom>
          <a:noFill/>
          <a:ln w="38100">
            <a:solidFill>
              <a:srgbClr val="BDD8D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16A3A7B-6F99-1609-FF29-43AF75B4FA7B}"/>
              </a:ext>
            </a:extLst>
          </p:cNvPr>
          <p:cNvSpPr txBox="1"/>
          <p:nvPr/>
        </p:nvSpPr>
        <p:spPr>
          <a:xfrm>
            <a:off x="216920" y="7924531"/>
            <a:ext cx="26185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CES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2025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출품작 홍보</a:t>
            </a:r>
            <a:r>
              <a:rPr kumimoji="0" lang="en-US" altLang="ko-K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kumimoji="0" lang="ko-KR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및 자사 개발 역량과 기술력 우수성 보도</a:t>
            </a: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/>
              <a:ea typeface="HY그래픽M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44C46F4-CE4D-5179-B131-ED9CE63F315F}"/>
              </a:ext>
            </a:extLst>
          </p:cNvPr>
          <p:cNvSpPr txBox="1"/>
          <p:nvPr/>
        </p:nvSpPr>
        <p:spPr>
          <a:xfrm>
            <a:off x="3159543" y="5886625"/>
            <a:ext cx="26185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CES2025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전시에서 브로슈어의 부족한 부분 설명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제품 홍보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8B5510-CAE1-9D57-C4E2-A8874889177F}"/>
              </a:ext>
            </a:extLst>
          </p:cNvPr>
          <p:cNvSpPr txBox="1"/>
          <p:nvPr/>
        </p:nvSpPr>
        <p:spPr>
          <a:xfrm>
            <a:off x="307883" y="5981247"/>
            <a:ext cx="26185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CES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2025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출품작 홍보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및 자사 개발 역량과 기술력 우수성 보도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/>
              <a:ea typeface="HY그래픽M" panose="02030600000101010101" pitchFamily="18" charset="-127"/>
              <a:cs typeface="+mn-cs"/>
            </a:endParaRP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36" name="직사각형 3">
            <a:extLst>
              <a:ext uri="{FF2B5EF4-FFF2-40B4-BE49-F238E27FC236}">
                <a16:creationId xmlns:a16="http://schemas.microsoft.com/office/drawing/2014/main" id="{489EAA26-9C06-B3D8-185E-7CCE617EB284}"/>
              </a:ext>
            </a:extLst>
          </p:cNvPr>
          <p:cNvSpPr/>
          <p:nvPr/>
        </p:nvSpPr>
        <p:spPr>
          <a:xfrm>
            <a:off x="0" y="-45702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FCCAFD3E-11A7-E560-B420-21E6A96E4928}"/>
              </a:ext>
            </a:extLst>
          </p:cNvPr>
          <p:cNvSpPr txBox="1"/>
          <p:nvPr/>
        </p:nvSpPr>
        <p:spPr>
          <a:xfrm>
            <a:off x="45718" y="-45703"/>
            <a:ext cx="40273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 lvl="0">
              <a:defRPr sz="2400" b="1">
                <a:solidFill>
                  <a:srgbClr val="FFFFFF"/>
                </a:solidFill>
              </a:defRPr>
            </a:pPr>
            <a:r>
              <a:rPr lang="en-US" altLang="ko-KR" sz="2000" b="1">
                <a:solidFill>
                  <a:srgbClr val="FFFFFF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24</a:t>
            </a:r>
            <a:r>
              <a:rPr lang="ko-KR" altLang="en-US" sz="2000" b="1">
                <a:solidFill>
                  <a:srgbClr val="FFFFFF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년 수행내역 및 보유역량 기반 경쟁력</a:t>
            </a:r>
          </a:p>
        </p:txBody>
      </p:sp>
    </p:spTree>
    <p:extLst>
      <p:ext uri="{BB962C8B-B14F-4D97-AF65-F5344CB8AC3E}">
        <p14:creationId xmlns:p14="http://schemas.microsoft.com/office/powerpoint/2010/main" val="27973303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>
            <a:extLst>
              <a:ext uri="{FF2B5EF4-FFF2-40B4-BE49-F238E27FC236}">
                <a16:creationId xmlns:a16="http://schemas.microsoft.com/office/drawing/2014/main" id="{81B5A9CF-91E6-BD51-C1A9-5757D5891CA8}"/>
              </a:ext>
            </a:extLst>
          </p:cNvPr>
          <p:cNvGrpSpPr/>
          <p:nvPr/>
        </p:nvGrpSpPr>
        <p:grpSpPr>
          <a:xfrm>
            <a:off x="393541" y="857850"/>
            <a:ext cx="5918955" cy="1329638"/>
            <a:chOff x="5874688" y="1317762"/>
            <a:chExt cx="6152434" cy="1475789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186D21CD-2994-C544-9FFB-D8F0D7252777}"/>
                </a:ext>
              </a:extLst>
            </p:cNvPr>
            <p:cNvSpPr/>
            <p:nvPr/>
          </p:nvSpPr>
          <p:spPr>
            <a:xfrm>
              <a:off x="6412218" y="1432468"/>
              <a:ext cx="5614904" cy="1261252"/>
            </a:xfrm>
            <a:prstGeom prst="roundRect">
              <a:avLst>
                <a:gd name="adj" fmla="val 9700"/>
              </a:avLst>
            </a:prstGeom>
            <a:solidFill>
              <a:srgbClr val="CEEAE9"/>
            </a:solidFill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endParaRPr>
            </a:p>
          </p:txBody>
        </p:sp>
        <p:pic>
          <p:nvPicPr>
            <p:cNvPr id="2054" name="_x473585584">
              <a:extLst>
                <a:ext uri="{FF2B5EF4-FFF2-40B4-BE49-F238E27FC236}">
                  <a16:creationId xmlns:a16="http://schemas.microsoft.com/office/drawing/2014/main" id="{92D1AE5D-B53B-8F87-031D-5D4F2F52A4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860" r="-1"/>
            <a:stretch>
              <a:fillRect/>
            </a:stretch>
          </p:blipFill>
          <p:spPr bwMode="auto">
            <a:xfrm>
              <a:off x="6783312" y="1612445"/>
              <a:ext cx="1795486" cy="9155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사각형: 둥근 모서리 16">
              <a:extLst>
                <a:ext uri="{FF2B5EF4-FFF2-40B4-BE49-F238E27FC236}">
                  <a16:creationId xmlns:a16="http://schemas.microsoft.com/office/drawing/2014/main" id="{86841AD6-B63D-2158-0E25-F8ACA6D3823C}"/>
                </a:ext>
              </a:extLst>
            </p:cNvPr>
            <p:cNvSpPr/>
            <p:nvPr/>
          </p:nvSpPr>
          <p:spPr>
            <a:xfrm>
              <a:off x="5874688" y="1317762"/>
              <a:ext cx="656753" cy="1475789"/>
            </a:xfrm>
            <a:prstGeom prst="roundRect">
              <a:avLst/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제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품 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양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산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화</a:t>
              </a:r>
              <a:endPara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</p:txBody>
        </p:sp>
      </p:grp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1C756588-5568-D469-216F-B3A4DC0E6B67}"/>
              </a:ext>
            </a:extLst>
          </p:cNvPr>
          <p:cNvSpPr/>
          <p:nvPr/>
        </p:nvSpPr>
        <p:spPr>
          <a:xfrm>
            <a:off x="3304870" y="1235896"/>
            <a:ext cx="2811631" cy="526148"/>
          </a:xfrm>
          <a:prstGeom prst="roundRect">
            <a:avLst/>
          </a:prstGeom>
          <a:solidFill>
            <a:srgbClr val="CEE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양산 금형 제작 </a:t>
            </a:r>
            <a:r>
              <a:rPr lang="en-US" altLang="ko-KR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한빛 </a:t>
            </a:r>
            <a:r>
              <a:rPr lang="ko-KR" altLang="en-US" sz="1600" dirty="0" err="1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테크</a:t>
            </a:r>
            <a:r>
              <a:rPr lang="ko-KR" altLang="en-US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협력</a:t>
            </a:r>
            <a:r>
              <a:rPr lang="en-US" altLang="ko-KR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</a:p>
          <a:p>
            <a:pPr algn="ctr"/>
            <a:r>
              <a:rPr lang="ko-KR" altLang="en-US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양산 </a:t>
            </a:r>
            <a:r>
              <a:rPr lang="en-US" altLang="ko-KR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PCB</a:t>
            </a:r>
            <a:r>
              <a:rPr lang="ko-KR" altLang="en-US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제작</a:t>
            </a:r>
            <a:r>
              <a:rPr lang="en-US" altLang="ko-KR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(</a:t>
            </a:r>
            <a:r>
              <a:rPr lang="ko-KR" altLang="en-US" sz="1600" dirty="0" err="1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해줌랩</a:t>
            </a:r>
            <a:r>
              <a:rPr lang="en-US" altLang="ko-KR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sp>
        <p:nvSpPr>
          <p:cNvPr id="48" name="TextBox 5">
            <a:extLst>
              <a:ext uri="{FF2B5EF4-FFF2-40B4-BE49-F238E27FC236}">
                <a16:creationId xmlns:a16="http://schemas.microsoft.com/office/drawing/2014/main" id="{EEF1461C-2D26-7FED-A8AD-F5DE48281480}"/>
              </a:ext>
            </a:extLst>
          </p:cNvPr>
          <p:cNvSpPr txBox="1"/>
          <p:nvPr/>
        </p:nvSpPr>
        <p:spPr>
          <a:xfrm>
            <a:off x="45718" y="-1"/>
            <a:ext cx="4054599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실현가능성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(Solution) </a:t>
            </a:r>
          </a:p>
        </p:txBody>
      </p:sp>
      <p:sp>
        <p:nvSpPr>
          <p:cNvPr id="49" name="직사각형 3">
            <a:extLst>
              <a:ext uri="{FF2B5EF4-FFF2-40B4-BE49-F238E27FC236}">
                <a16:creationId xmlns:a16="http://schemas.microsoft.com/office/drawing/2014/main" id="{5EDD70C0-3F00-53B0-4CBA-A6BBF1E9A949}"/>
              </a:ext>
            </a:extLst>
          </p:cNvPr>
          <p:cNvSpPr/>
          <p:nvPr/>
        </p:nvSpPr>
        <p:spPr>
          <a:xfrm>
            <a:off x="0" y="-45702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0" name="TextBox 4">
            <a:extLst>
              <a:ext uri="{FF2B5EF4-FFF2-40B4-BE49-F238E27FC236}">
                <a16:creationId xmlns:a16="http://schemas.microsoft.com/office/drawing/2014/main" id="{EE94A7EF-95AF-B320-84F5-8EC3B6B3525A}"/>
              </a:ext>
            </a:extLst>
          </p:cNvPr>
          <p:cNvSpPr txBox="1"/>
          <p:nvPr/>
        </p:nvSpPr>
        <p:spPr>
          <a:xfrm>
            <a:off x="45718" y="-45703"/>
            <a:ext cx="40273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 dirty="0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 lvl="0">
              <a:defRPr sz="2400" b="1">
                <a:solidFill>
                  <a:srgbClr val="FFFFFF"/>
                </a:solidFill>
              </a:defRPr>
            </a:pPr>
            <a:r>
              <a:rPr lang="ko-KR" altLang="en-US" sz="2000" b="1" dirty="0">
                <a:solidFill>
                  <a:srgbClr val="FFFFFF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성장 기반 및 전략 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3779519-0F06-C4D1-25AF-D19B9CA0E9C1}"/>
              </a:ext>
            </a:extLst>
          </p:cNvPr>
          <p:cNvGrpSpPr/>
          <p:nvPr/>
        </p:nvGrpSpPr>
        <p:grpSpPr>
          <a:xfrm>
            <a:off x="393541" y="2290834"/>
            <a:ext cx="5918955" cy="1329638"/>
            <a:chOff x="5874688" y="1317762"/>
            <a:chExt cx="6152434" cy="1475789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A6E6DE42-0C39-CF19-B4F2-E0CEF3B3977A}"/>
                </a:ext>
              </a:extLst>
            </p:cNvPr>
            <p:cNvSpPr/>
            <p:nvPr/>
          </p:nvSpPr>
          <p:spPr>
            <a:xfrm>
              <a:off x="6412218" y="1432468"/>
              <a:ext cx="5614904" cy="1261252"/>
            </a:xfrm>
            <a:prstGeom prst="roundRect">
              <a:avLst>
                <a:gd name="adj" fmla="val 9700"/>
              </a:avLst>
            </a:prstGeom>
            <a:solidFill>
              <a:srgbClr val="CEEAE9"/>
            </a:solidFill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endParaRPr>
            </a:p>
          </p:txBody>
        </p:sp>
        <p:sp>
          <p:nvSpPr>
            <p:cNvPr id="13" name="사각형: 둥근 모서리 12">
              <a:extLst>
                <a:ext uri="{FF2B5EF4-FFF2-40B4-BE49-F238E27FC236}">
                  <a16:creationId xmlns:a16="http://schemas.microsoft.com/office/drawing/2014/main" id="{20D7FA8D-5AFB-4BC1-2FD7-627EE625CA5E}"/>
                </a:ext>
              </a:extLst>
            </p:cNvPr>
            <p:cNvSpPr/>
            <p:nvPr/>
          </p:nvSpPr>
          <p:spPr>
            <a:xfrm>
              <a:off x="5874688" y="1317762"/>
              <a:ext cx="656753" cy="1475789"/>
            </a:xfrm>
            <a:prstGeom prst="roundRect">
              <a:avLst/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 err="1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특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허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강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화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</p:txBody>
        </p:sp>
      </p:grp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D1624A8E-8CCC-D79E-60E0-A122068C3935}"/>
              </a:ext>
            </a:extLst>
          </p:cNvPr>
          <p:cNvSpPr/>
          <p:nvPr/>
        </p:nvSpPr>
        <p:spPr>
          <a:xfrm>
            <a:off x="3251170" y="2438268"/>
            <a:ext cx="2811631" cy="1020186"/>
          </a:xfrm>
          <a:prstGeom prst="roundRect">
            <a:avLst/>
          </a:prstGeom>
          <a:solidFill>
            <a:srgbClr val="CEE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altLang="ko-KR" sz="16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IP</a:t>
            </a:r>
            <a:r>
              <a:rPr lang="ko-KR" altLang="en-US" sz="16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나래 선정 </a:t>
            </a:r>
            <a:r>
              <a:rPr lang="en-US" altLang="ko-KR" sz="16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-&gt; </a:t>
            </a:r>
            <a:r>
              <a:rPr lang="ko-KR" altLang="en-US" sz="16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기술</a:t>
            </a:r>
            <a:r>
              <a:rPr lang="en-US" altLang="ko-KR" sz="16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/</a:t>
            </a:r>
            <a:r>
              <a:rPr lang="ko-KR" altLang="en-US" sz="16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특허 리서치를 바탕으로 추가 특허 전략 확보 </a:t>
            </a:r>
            <a:r>
              <a:rPr lang="en-US" altLang="ko-KR" sz="16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6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특허법인 </a:t>
            </a:r>
            <a:r>
              <a:rPr lang="ko-KR" altLang="en-US" sz="1600" dirty="0" err="1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브릭스</a:t>
            </a:r>
            <a:r>
              <a:rPr lang="en-US" altLang="ko-KR" sz="16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</a:p>
        </p:txBody>
      </p: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0A59CCE-CE62-3E35-042D-27FD935470F3}"/>
              </a:ext>
            </a:extLst>
          </p:cNvPr>
          <p:cNvGrpSpPr/>
          <p:nvPr/>
        </p:nvGrpSpPr>
        <p:grpSpPr>
          <a:xfrm>
            <a:off x="378078" y="3737219"/>
            <a:ext cx="5918955" cy="1329638"/>
            <a:chOff x="5874688" y="1317762"/>
            <a:chExt cx="6152434" cy="1475789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D954058A-9368-6572-251B-8A26799D41C2}"/>
                </a:ext>
              </a:extLst>
            </p:cNvPr>
            <p:cNvSpPr/>
            <p:nvPr/>
          </p:nvSpPr>
          <p:spPr>
            <a:xfrm>
              <a:off x="6412218" y="1432468"/>
              <a:ext cx="5614904" cy="1261252"/>
            </a:xfrm>
            <a:prstGeom prst="roundRect">
              <a:avLst>
                <a:gd name="adj" fmla="val 9700"/>
              </a:avLst>
            </a:prstGeom>
            <a:solidFill>
              <a:srgbClr val="CEEAE9"/>
            </a:solidFill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endParaRPr>
            </a:p>
          </p:txBody>
        </p:sp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B70EDBF5-F2A8-11FC-8B6F-06F92038C9BB}"/>
                </a:ext>
              </a:extLst>
            </p:cNvPr>
            <p:cNvSpPr/>
            <p:nvPr/>
          </p:nvSpPr>
          <p:spPr>
            <a:xfrm>
              <a:off x="5874688" y="1317762"/>
              <a:ext cx="656753" cy="1475789"/>
            </a:xfrm>
            <a:prstGeom prst="roundRect">
              <a:avLst/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제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품 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인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허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가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</p:txBody>
        </p:sp>
      </p:grp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7D2F529A-EBAD-408F-319D-FA55DEC39142}"/>
              </a:ext>
            </a:extLst>
          </p:cNvPr>
          <p:cNvSpPr/>
          <p:nvPr/>
        </p:nvSpPr>
        <p:spPr>
          <a:xfrm>
            <a:off x="3251169" y="4138964"/>
            <a:ext cx="2811631" cy="526148"/>
          </a:xfrm>
          <a:prstGeom prst="roundRect">
            <a:avLst/>
          </a:prstGeom>
          <a:solidFill>
            <a:srgbClr val="CEE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ko-KR" altLang="en-US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제품 전파인증</a:t>
            </a:r>
            <a:r>
              <a:rPr lang="en-US" altLang="ko-KR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KC</a:t>
            </a:r>
            <a:r>
              <a:rPr lang="ko-KR" altLang="en-US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인증</a:t>
            </a:r>
            <a:endParaRPr lang="en-US" altLang="ko-KR" sz="1600" dirty="0">
              <a:solidFill>
                <a:schemeClr val="tx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lvl="0" algn="ctr">
              <a:defRPr/>
            </a:pPr>
            <a:r>
              <a:rPr lang="ko-KR" altLang="en-US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카트리지 인증 </a:t>
            </a:r>
            <a:r>
              <a:rPr lang="en-US" altLang="ko-KR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– </a:t>
            </a:r>
            <a:r>
              <a:rPr lang="ko-KR" altLang="en-US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동물 인증 우선</a:t>
            </a:r>
            <a:endParaRPr lang="en-US" altLang="ko-KR" sz="1600" dirty="0">
              <a:solidFill>
                <a:schemeClr val="tx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3A8292DE-8F82-5B82-9B4E-94C852E4D40B}"/>
              </a:ext>
            </a:extLst>
          </p:cNvPr>
          <p:cNvGrpSpPr/>
          <p:nvPr/>
        </p:nvGrpSpPr>
        <p:grpSpPr>
          <a:xfrm>
            <a:off x="378078" y="5203467"/>
            <a:ext cx="5918955" cy="1329638"/>
            <a:chOff x="5874688" y="1317762"/>
            <a:chExt cx="6152434" cy="1475789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68EFC954-FAA1-DCA4-A26F-95CC81DB9A2B}"/>
                </a:ext>
              </a:extLst>
            </p:cNvPr>
            <p:cNvSpPr/>
            <p:nvPr/>
          </p:nvSpPr>
          <p:spPr>
            <a:xfrm>
              <a:off x="6412218" y="1432468"/>
              <a:ext cx="5614904" cy="1261252"/>
            </a:xfrm>
            <a:prstGeom prst="roundRect">
              <a:avLst>
                <a:gd name="adj" fmla="val 9700"/>
              </a:avLst>
            </a:prstGeom>
            <a:solidFill>
              <a:srgbClr val="CEEAE9"/>
            </a:solidFill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FFFF"/>
                  </a:solidFill>
                </a:defRPr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Medium"/>
                <a:ea typeface="Pretendard Medium"/>
                <a:cs typeface="+mn-cs"/>
              </a:endParaRPr>
            </a:p>
          </p:txBody>
        </p:sp>
        <p:sp>
          <p:nvSpPr>
            <p:cNvPr id="36" name="사각형: 둥근 모서리 35">
              <a:extLst>
                <a:ext uri="{FF2B5EF4-FFF2-40B4-BE49-F238E27FC236}">
                  <a16:creationId xmlns:a16="http://schemas.microsoft.com/office/drawing/2014/main" id="{1F4A2098-F2C0-C308-AE4A-A0F1B603DC2E}"/>
                </a:ext>
              </a:extLst>
            </p:cNvPr>
            <p:cNvSpPr/>
            <p:nvPr/>
          </p:nvSpPr>
          <p:spPr>
            <a:xfrm>
              <a:off x="5874688" y="1317762"/>
              <a:ext cx="656753" cy="1475789"/>
            </a:xfrm>
            <a:prstGeom prst="roundRect">
              <a:avLst/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ko-KR" altLang="en-US" sz="1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연</a:t>
              </a:r>
              <a:endParaRPr lang="en-US" altLang="ko-KR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endParaRPr>
            </a:p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구</a:t>
              </a:r>
            </a:p>
          </p:txBody>
        </p:sp>
      </p:grpSp>
      <p:sp>
        <p:nvSpPr>
          <p:cNvPr id="37" name="사각형: 둥근 모서리 36">
            <a:extLst>
              <a:ext uri="{FF2B5EF4-FFF2-40B4-BE49-F238E27FC236}">
                <a16:creationId xmlns:a16="http://schemas.microsoft.com/office/drawing/2014/main" id="{FE0521D9-13CA-AEFE-6CE4-77F9D51D2C93}"/>
              </a:ext>
            </a:extLst>
          </p:cNvPr>
          <p:cNvSpPr/>
          <p:nvPr/>
        </p:nvSpPr>
        <p:spPr>
          <a:xfrm>
            <a:off x="3251170" y="5641630"/>
            <a:ext cx="2811631" cy="526148"/>
          </a:xfrm>
          <a:prstGeom prst="roundRect">
            <a:avLst/>
          </a:prstGeom>
          <a:solidFill>
            <a:srgbClr val="CEEAE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홍익대 연구실에서 타겟 최적화</a:t>
            </a:r>
            <a:endParaRPr lang="en-US" altLang="ko-KR" sz="1600" dirty="0">
              <a:solidFill>
                <a:schemeClr val="tx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algn="ctr"/>
            <a:r>
              <a:rPr lang="ko-KR" altLang="en-US" sz="1600" dirty="0">
                <a:solidFill>
                  <a:schemeClr val="tx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상피세포의 암 간편정제 연구</a:t>
            </a:r>
            <a:endParaRPr lang="ko-KR" altLang="en-US" sz="1600" dirty="0">
              <a:solidFill>
                <a:schemeClr val="tx1"/>
              </a:solidFill>
            </a:endParaRPr>
          </a:p>
        </p:txBody>
      </p:sp>
      <p:pic>
        <p:nvPicPr>
          <p:cNvPr id="53" name="그림 52">
            <a:extLst>
              <a:ext uri="{FF2B5EF4-FFF2-40B4-BE49-F238E27FC236}">
                <a16:creationId xmlns:a16="http://schemas.microsoft.com/office/drawing/2014/main" id="{471ECE63-B7FB-AE11-A9C0-551A2702E3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221" y="2490478"/>
            <a:ext cx="664927" cy="918138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317E92E6-8F16-F469-0AC4-6846E013D7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1815" y="2490478"/>
            <a:ext cx="664927" cy="91813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73BD0D3A-5B48-216F-AC20-4B75D1BC33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4817" y="3898935"/>
            <a:ext cx="1140426" cy="1009908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5094965C-3EE1-3BE8-949F-584F5A25EF6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9174"/>
          <a:stretch>
            <a:fillRect/>
          </a:stretch>
        </p:blipFill>
        <p:spPr>
          <a:xfrm>
            <a:off x="1226367" y="5398917"/>
            <a:ext cx="1750896" cy="897651"/>
          </a:xfrm>
          <a:prstGeom prst="rect">
            <a:avLst/>
          </a:prstGeom>
        </p:spPr>
      </p:pic>
      <p:sp>
        <p:nvSpPr>
          <p:cNvPr id="55" name="직사각형 54">
            <a:extLst>
              <a:ext uri="{FF2B5EF4-FFF2-40B4-BE49-F238E27FC236}">
                <a16:creationId xmlns:a16="http://schemas.microsoft.com/office/drawing/2014/main" id="{C5EF86C0-BE16-052C-8A9A-207465D7CB4C}"/>
              </a:ext>
            </a:extLst>
          </p:cNvPr>
          <p:cNvSpPr/>
          <p:nvPr/>
        </p:nvSpPr>
        <p:spPr>
          <a:xfrm>
            <a:off x="7139790" y="954495"/>
            <a:ext cx="4416304" cy="1136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잔금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56" name="직사각형 55">
            <a:extLst>
              <a:ext uri="{FF2B5EF4-FFF2-40B4-BE49-F238E27FC236}">
                <a16:creationId xmlns:a16="http://schemas.microsoft.com/office/drawing/2014/main" id="{CC1972B9-3474-79B1-11C4-9E94AB792396}"/>
              </a:ext>
            </a:extLst>
          </p:cNvPr>
          <p:cNvSpPr/>
          <p:nvPr/>
        </p:nvSpPr>
        <p:spPr>
          <a:xfrm>
            <a:off x="7139790" y="2387479"/>
            <a:ext cx="4416304" cy="11363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IP</a:t>
            </a:r>
            <a:r>
              <a:rPr lang="ko-KR" altLang="en-US" dirty="0">
                <a:solidFill>
                  <a:schemeClr val="tx1"/>
                </a:solidFill>
              </a:rPr>
              <a:t>나래를 통한 실질적 특허보호 전략 수립</a:t>
            </a:r>
            <a:br>
              <a:rPr lang="en-US" altLang="ko-KR" dirty="0">
                <a:solidFill>
                  <a:schemeClr val="tx1"/>
                </a:solidFill>
              </a:rPr>
            </a:br>
            <a:r>
              <a:rPr lang="en-US" altLang="ko-KR" dirty="0">
                <a:solidFill>
                  <a:schemeClr val="tx1"/>
                </a:solidFill>
              </a:rPr>
              <a:t>(</a:t>
            </a:r>
            <a:r>
              <a:rPr lang="ko-KR" altLang="en-US" dirty="0">
                <a:solidFill>
                  <a:schemeClr val="tx1"/>
                </a:solidFill>
              </a:rPr>
              <a:t>현재 보유특허에 미비한 부분 보완</a:t>
            </a:r>
            <a:r>
              <a:rPr lang="en-US" altLang="ko-KR" dirty="0">
                <a:solidFill>
                  <a:schemeClr val="tx1"/>
                </a:solidFill>
              </a:rPr>
              <a:t>)</a:t>
            </a:r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57" name="직사각형 56">
            <a:extLst>
              <a:ext uri="{FF2B5EF4-FFF2-40B4-BE49-F238E27FC236}">
                <a16:creationId xmlns:a16="http://schemas.microsoft.com/office/drawing/2014/main" id="{8367E3CF-52F3-CD1E-8139-3C7AA3C63A0A}"/>
              </a:ext>
            </a:extLst>
          </p:cNvPr>
          <p:cNvSpPr/>
          <p:nvPr/>
        </p:nvSpPr>
        <p:spPr>
          <a:xfrm>
            <a:off x="7139790" y="3833864"/>
            <a:ext cx="4416304" cy="1136347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서류준비 단계 </a:t>
            </a:r>
            <a:r>
              <a:rPr lang="en-US" altLang="ko-KR" dirty="0">
                <a:solidFill>
                  <a:schemeClr val="tx1"/>
                </a:solidFill>
              </a:rPr>
              <a:t>– </a:t>
            </a:r>
            <a:r>
              <a:rPr lang="ko-KR" altLang="en-US" dirty="0">
                <a:solidFill>
                  <a:schemeClr val="tx1"/>
                </a:solidFill>
              </a:rPr>
              <a:t>추가인력 수급</a:t>
            </a:r>
          </a:p>
        </p:txBody>
      </p:sp>
      <p:sp>
        <p:nvSpPr>
          <p:cNvPr id="58" name="직사각형 57">
            <a:extLst>
              <a:ext uri="{FF2B5EF4-FFF2-40B4-BE49-F238E27FC236}">
                <a16:creationId xmlns:a16="http://schemas.microsoft.com/office/drawing/2014/main" id="{C5B574DB-1843-0115-FB96-308054101C3F}"/>
              </a:ext>
            </a:extLst>
          </p:cNvPr>
          <p:cNvSpPr/>
          <p:nvPr/>
        </p:nvSpPr>
        <p:spPr>
          <a:xfrm>
            <a:off x="7139790" y="5300112"/>
            <a:ext cx="4416304" cy="113634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>
                <a:solidFill>
                  <a:schemeClr val="tx1"/>
                </a:solidFill>
              </a:rPr>
              <a:t>OEM </a:t>
            </a:r>
            <a:r>
              <a:rPr lang="ko-KR" altLang="en-US" dirty="0">
                <a:solidFill>
                  <a:schemeClr val="tx1"/>
                </a:solidFill>
              </a:rPr>
              <a:t>제작을 위한 업체 선정 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675DB0F-67CC-B874-9F7A-DADAE0C1E0BD}"/>
              </a:ext>
            </a:extLst>
          </p:cNvPr>
          <p:cNvSpPr txBox="1"/>
          <p:nvPr/>
        </p:nvSpPr>
        <p:spPr>
          <a:xfrm>
            <a:off x="8518825" y="347179"/>
            <a:ext cx="2062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진행 전 최종 관문</a:t>
            </a:r>
          </a:p>
        </p:txBody>
      </p:sp>
      <p:sp>
        <p:nvSpPr>
          <p:cNvPr id="62" name="화살표: 톱니 모양의 오른쪽 61">
            <a:extLst>
              <a:ext uri="{FF2B5EF4-FFF2-40B4-BE49-F238E27FC236}">
                <a16:creationId xmlns:a16="http://schemas.microsoft.com/office/drawing/2014/main" id="{33E4A58A-32D5-A885-B718-8FAA3CF7A879}"/>
              </a:ext>
            </a:extLst>
          </p:cNvPr>
          <p:cNvSpPr/>
          <p:nvPr/>
        </p:nvSpPr>
        <p:spPr>
          <a:xfrm>
            <a:off x="6491077" y="1298730"/>
            <a:ext cx="454669" cy="482917"/>
          </a:xfrm>
          <a:prstGeom prst="notchedRightArrow">
            <a:avLst/>
          </a:prstGeom>
          <a:solidFill>
            <a:srgbClr val="77C5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화살표: 톱니 모양의 오른쪽 62">
            <a:extLst>
              <a:ext uri="{FF2B5EF4-FFF2-40B4-BE49-F238E27FC236}">
                <a16:creationId xmlns:a16="http://schemas.microsoft.com/office/drawing/2014/main" id="{FE4E6F3E-60EC-17FF-22D0-C575C2807EBA}"/>
              </a:ext>
            </a:extLst>
          </p:cNvPr>
          <p:cNvSpPr/>
          <p:nvPr/>
        </p:nvSpPr>
        <p:spPr>
          <a:xfrm>
            <a:off x="6491077" y="2690414"/>
            <a:ext cx="454669" cy="482917"/>
          </a:xfrm>
          <a:prstGeom prst="notchedRightArrow">
            <a:avLst/>
          </a:prstGeom>
          <a:solidFill>
            <a:srgbClr val="77C5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48" name="화살표: 톱니 모양의 오른쪽 2047">
            <a:extLst>
              <a:ext uri="{FF2B5EF4-FFF2-40B4-BE49-F238E27FC236}">
                <a16:creationId xmlns:a16="http://schemas.microsoft.com/office/drawing/2014/main" id="{4A9D6E84-65AB-13FB-5B04-7D8855394881}"/>
              </a:ext>
            </a:extLst>
          </p:cNvPr>
          <p:cNvSpPr/>
          <p:nvPr/>
        </p:nvSpPr>
        <p:spPr>
          <a:xfrm>
            <a:off x="6491077" y="4130099"/>
            <a:ext cx="454669" cy="482917"/>
          </a:xfrm>
          <a:prstGeom prst="notchedRightArrow">
            <a:avLst/>
          </a:prstGeom>
          <a:solidFill>
            <a:srgbClr val="77C5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49" name="화살표: 톱니 모양의 오른쪽 2048">
            <a:extLst>
              <a:ext uri="{FF2B5EF4-FFF2-40B4-BE49-F238E27FC236}">
                <a16:creationId xmlns:a16="http://schemas.microsoft.com/office/drawing/2014/main" id="{A991C710-8A62-7F54-B34B-0CE867232239}"/>
              </a:ext>
            </a:extLst>
          </p:cNvPr>
          <p:cNvSpPr/>
          <p:nvPr/>
        </p:nvSpPr>
        <p:spPr>
          <a:xfrm>
            <a:off x="6491077" y="5575803"/>
            <a:ext cx="454669" cy="482917"/>
          </a:xfrm>
          <a:prstGeom prst="notchedRightArrow">
            <a:avLst/>
          </a:prstGeom>
          <a:solidFill>
            <a:srgbClr val="77C5C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95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직사각형 3"/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4" name="TextBox 4"/>
          <p:cNvSpPr txBox="1"/>
          <p:nvPr/>
        </p:nvSpPr>
        <p:spPr>
          <a:xfrm>
            <a:off x="45719" y="-2"/>
            <a:ext cx="344007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비즈니스 모델 및 전략 </a:t>
            </a:r>
            <a:endParaRPr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grpSp>
        <p:nvGrpSpPr>
          <p:cNvPr id="1867" name="그룹 1866">
            <a:extLst>
              <a:ext uri="{FF2B5EF4-FFF2-40B4-BE49-F238E27FC236}">
                <a16:creationId xmlns:a16="http://schemas.microsoft.com/office/drawing/2014/main" id="{06CDFF7A-E7CE-406D-AB06-E381A001F816}"/>
              </a:ext>
            </a:extLst>
          </p:cNvPr>
          <p:cNvGrpSpPr/>
          <p:nvPr/>
        </p:nvGrpSpPr>
        <p:grpSpPr>
          <a:xfrm>
            <a:off x="781680" y="943995"/>
            <a:ext cx="3521056" cy="5433918"/>
            <a:chOff x="1588046" y="2719572"/>
            <a:chExt cx="4320000" cy="3603330"/>
          </a:xfr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grpSpPr>
        <p:sp>
          <p:nvSpPr>
            <p:cNvPr id="5" name="직사각형 4">
              <a:extLst>
                <a:ext uri="{FF2B5EF4-FFF2-40B4-BE49-F238E27FC236}">
                  <a16:creationId xmlns:a16="http://schemas.microsoft.com/office/drawing/2014/main" id="{9CA6C2C9-7DC4-5BF8-8CA7-96F8516CCCED}"/>
                </a:ext>
              </a:extLst>
            </p:cNvPr>
            <p:cNvSpPr/>
            <p:nvPr/>
          </p:nvSpPr>
          <p:spPr>
            <a:xfrm>
              <a:off x="1588046" y="5422583"/>
              <a:ext cx="4320000" cy="9003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3D2AAF98-6E1B-06DA-6706-4984D924CFBB}"/>
                </a:ext>
              </a:extLst>
            </p:cNvPr>
            <p:cNvSpPr/>
            <p:nvPr/>
          </p:nvSpPr>
          <p:spPr>
            <a:xfrm>
              <a:off x="2308046" y="4522262"/>
              <a:ext cx="3600000" cy="900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13" name="직사각형 12">
              <a:extLst>
                <a:ext uri="{FF2B5EF4-FFF2-40B4-BE49-F238E27FC236}">
                  <a16:creationId xmlns:a16="http://schemas.microsoft.com/office/drawing/2014/main" id="{10906BF6-75BE-D242-9EE6-8579F1849011}"/>
                </a:ext>
              </a:extLst>
            </p:cNvPr>
            <p:cNvSpPr/>
            <p:nvPr/>
          </p:nvSpPr>
          <p:spPr>
            <a:xfrm>
              <a:off x="3028046" y="3621942"/>
              <a:ext cx="2880000" cy="90031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  <p:sp>
          <p:nvSpPr>
            <p:cNvPr id="15" name="직사각형 14">
              <a:extLst>
                <a:ext uri="{FF2B5EF4-FFF2-40B4-BE49-F238E27FC236}">
                  <a16:creationId xmlns:a16="http://schemas.microsoft.com/office/drawing/2014/main" id="{22EB1080-BB99-2E33-E3DC-4254E8DBF887}"/>
                </a:ext>
              </a:extLst>
            </p:cNvPr>
            <p:cNvSpPr/>
            <p:nvPr/>
          </p:nvSpPr>
          <p:spPr>
            <a:xfrm>
              <a:off x="3748046" y="2719572"/>
              <a:ext cx="2160000" cy="9003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101600" prst="riblet"/>
            </a:sp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200">
                <a:solidFill>
                  <a:schemeClr val="tx1"/>
                </a:solidFill>
                <a:latin typeface="Pretendard" panose="02000503000000020004" pitchFamily="50" charset="-127"/>
                <a:ea typeface="Pretendard" panose="02000503000000020004" pitchFamily="50" charset="-127"/>
                <a:cs typeface="Pretendard" panose="02000503000000020004" pitchFamily="50" charset="-127"/>
              </a:endParaRPr>
            </a:p>
          </p:txBody>
        </p:sp>
      </p:grpSp>
      <p:sp>
        <p:nvSpPr>
          <p:cNvPr id="1852" name="TextBox 1851">
            <a:extLst>
              <a:ext uri="{FF2B5EF4-FFF2-40B4-BE49-F238E27FC236}">
                <a16:creationId xmlns:a16="http://schemas.microsoft.com/office/drawing/2014/main" id="{2927B358-795A-C6B4-A980-FBC4CFB60E73}"/>
              </a:ext>
            </a:extLst>
          </p:cNvPr>
          <p:cNvSpPr txBox="1"/>
          <p:nvPr/>
        </p:nvSpPr>
        <p:spPr>
          <a:xfrm>
            <a:off x="1557799" y="3925184"/>
            <a:ext cx="2614549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ko-KR" altLang="en-US" sz="1400" dirty="0">
                <a:latin typeface="Inter Medium"/>
                <a:ea typeface="Pretendard SemiBold"/>
                <a:cs typeface="Pretendard SemiBold" panose="02000703000000020004" pitchFamily="50" charset="-127"/>
              </a:rPr>
              <a:t>동물병원 대상으로 </a:t>
            </a:r>
            <a:endParaRPr lang="en-US" altLang="ko-KR" sz="1400" dirty="0">
              <a:latin typeface="Inter Medium"/>
              <a:ea typeface="Pretendard SemiBold"/>
              <a:cs typeface="Pretendard SemiBold" panose="02000703000000020004" pitchFamily="50" charset="-127"/>
            </a:endParaRPr>
          </a:p>
          <a:p>
            <a:pPr algn="ctr">
              <a:defRPr/>
            </a:pPr>
            <a:r>
              <a:rPr lang="ko-KR" altLang="en-US" sz="1400" dirty="0">
                <a:latin typeface="Inter Medium"/>
                <a:ea typeface="Pretendard SemiBold"/>
                <a:cs typeface="Pretendard SemiBold" panose="02000703000000020004" pitchFamily="50" charset="-127"/>
              </a:rPr>
              <a:t>간편 진단 제품 장치</a:t>
            </a:r>
            <a:r>
              <a:rPr lang="en-US" altLang="ko-KR" sz="1400" dirty="0">
                <a:latin typeface="Inter Medium"/>
                <a:ea typeface="Pretendard SemiBold"/>
                <a:cs typeface="Pretendard SemiBold" panose="02000703000000020004" pitchFamily="50" charset="-127"/>
              </a:rPr>
              <a:t>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ter Medium"/>
                <a:ea typeface="Pretendard SemiBold"/>
                <a:cs typeface="Pretendard SemiBold" panose="02000703000000020004" pitchFamily="50" charset="-127"/>
              </a:rPr>
              <a:t>판매시작</a:t>
            </a:r>
          </a:p>
        </p:txBody>
      </p:sp>
      <p:sp>
        <p:nvSpPr>
          <p:cNvPr id="1853" name="TextBox 1852">
            <a:extLst>
              <a:ext uri="{FF2B5EF4-FFF2-40B4-BE49-F238E27FC236}">
                <a16:creationId xmlns:a16="http://schemas.microsoft.com/office/drawing/2014/main" id="{D6C5A92E-1DF1-F2A6-6F29-327220D8EB2B}"/>
              </a:ext>
            </a:extLst>
          </p:cNvPr>
          <p:cNvSpPr txBox="1"/>
          <p:nvPr/>
        </p:nvSpPr>
        <p:spPr>
          <a:xfrm>
            <a:off x="727466" y="5237786"/>
            <a:ext cx="3889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시약제품판매로 초기 자금확보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  <a:p>
            <a:pPr algn="ctr"/>
            <a:r>
              <a:rPr lang="en-US" altLang="ko-KR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lang="ko-KR" altLang="en-US" sz="1400" dirty="0">
                <a:solidFill>
                  <a:schemeClr val="bg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및 브랜드 신뢰성 확보</a:t>
            </a:r>
            <a:endParaRPr lang="en-US" altLang="ko-KR" sz="1400" dirty="0">
              <a:solidFill>
                <a:schemeClr val="bg1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849" name="TextBox 1848">
            <a:extLst>
              <a:ext uri="{FF2B5EF4-FFF2-40B4-BE49-F238E27FC236}">
                <a16:creationId xmlns:a16="http://schemas.microsoft.com/office/drawing/2014/main" id="{7DE650D6-25F9-5957-2663-74960D46C89E}"/>
              </a:ext>
            </a:extLst>
          </p:cNvPr>
          <p:cNvSpPr txBox="1"/>
          <p:nvPr/>
        </p:nvSpPr>
        <p:spPr>
          <a:xfrm>
            <a:off x="2022907" y="2597887"/>
            <a:ext cx="2207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Medium" panose="02000503000000020004" pitchFamily="2" charset="0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의료시장  진입</a:t>
            </a:r>
          </a:p>
        </p:txBody>
      </p:sp>
      <p:sp>
        <p:nvSpPr>
          <p:cNvPr id="1858" name="TextBox 1857">
            <a:extLst>
              <a:ext uri="{FF2B5EF4-FFF2-40B4-BE49-F238E27FC236}">
                <a16:creationId xmlns:a16="http://schemas.microsoft.com/office/drawing/2014/main" id="{19EC16DE-F773-84DE-3F72-B601F628CACE}"/>
              </a:ext>
            </a:extLst>
          </p:cNvPr>
          <p:cNvSpPr txBox="1"/>
          <p:nvPr/>
        </p:nvSpPr>
        <p:spPr>
          <a:xfrm>
            <a:off x="1966535" y="4503732"/>
            <a:ext cx="179707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양산화와 제품인증 완료</a:t>
            </a:r>
          </a:p>
        </p:txBody>
      </p:sp>
      <p:sp>
        <p:nvSpPr>
          <p:cNvPr id="1862" name="TextBox 1861">
            <a:extLst>
              <a:ext uri="{FF2B5EF4-FFF2-40B4-BE49-F238E27FC236}">
                <a16:creationId xmlns:a16="http://schemas.microsoft.com/office/drawing/2014/main" id="{2231A5F6-4722-93AC-5988-C68A14737722}"/>
              </a:ext>
            </a:extLst>
          </p:cNvPr>
          <p:cNvSpPr txBox="1"/>
          <p:nvPr/>
        </p:nvSpPr>
        <p:spPr>
          <a:xfrm>
            <a:off x="1896194" y="5774250"/>
            <a:ext cx="153179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반려동물 </a:t>
            </a: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진단시약</a:t>
            </a:r>
            <a:r>
              <a:rPr lang="ko-KR" altLang="en-US" sz="11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과 </a:t>
            </a:r>
            <a:endParaRPr lang="en-US" altLang="ko-KR" sz="1100" dirty="0">
              <a:solidFill>
                <a:schemeClr val="bg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1100" dirty="0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키트 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판매 및 마케팅</a:t>
            </a:r>
          </a:p>
        </p:txBody>
      </p:sp>
      <p:sp>
        <p:nvSpPr>
          <p:cNvPr id="1866" name="TextBox 1865">
            <a:extLst>
              <a:ext uri="{FF2B5EF4-FFF2-40B4-BE49-F238E27FC236}">
                <a16:creationId xmlns:a16="http://schemas.microsoft.com/office/drawing/2014/main" id="{D96AC1D5-D58A-3731-E28D-1871F7F9A152}"/>
              </a:ext>
            </a:extLst>
          </p:cNvPr>
          <p:cNvSpPr txBox="1"/>
          <p:nvPr/>
        </p:nvSpPr>
        <p:spPr>
          <a:xfrm>
            <a:off x="1995794" y="2969149"/>
            <a:ext cx="2295767" cy="43088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kumimoji="0" lang="ko-KR" alt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Medium"/>
                <a:ea typeface="Pretendard SemiBold"/>
                <a:cs typeface="Pretendard SemiBold" panose="02000703000000020004" pitchFamily="50" charset="-127"/>
              </a:rPr>
              <a:t>식약처</a:t>
            </a: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Medium"/>
                <a:ea typeface="Pretendard SemiBold"/>
                <a:cs typeface="Pretendard SemiBold" panose="02000703000000020004" pitchFamily="50" charset="-127"/>
              </a:rPr>
              <a:t> 제품 인증 </a:t>
            </a:r>
            <a:endParaRPr lang="en-US" altLang="ko-KR" sz="1000" dirty="0">
              <a:solidFill>
                <a:schemeClr val="bg1"/>
              </a:solidFill>
              <a:latin typeface="Inter Medium"/>
              <a:ea typeface="Pretendard SemiBold"/>
              <a:cs typeface="Pretendard SemiBold" panose="02000703000000020004" pitchFamily="50" charset="-127"/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1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nter Medium"/>
                <a:ea typeface="Pretendard SemiBold"/>
                <a:cs typeface="Pretendard SemiBold" panose="02000703000000020004" pitchFamily="50" charset="-127"/>
              </a:rPr>
              <a:t>및 </a:t>
            </a:r>
            <a:r>
              <a:rPr lang="ko-KR" altLang="en-US" sz="1100" dirty="0">
                <a:solidFill>
                  <a:schemeClr val="bg1"/>
                </a:solidFill>
                <a:latin typeface="Inter Medium"/>
                <a:ea typeface="Pretendard SemiBold"/>
                <a:cs typeface="Pretendard SemiBold" panose="02000703000000020004" pitchFamily="50" charset="-127"/>
              </a:rPr>
              <a:t>건강보험 등재</a:t>
            </a:r>
            <a:endParaRPr lang="en-US" altLang="ko-KR" sz="1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Inter Medium"/>
              <a:ea typeface="Pretendard SemiBold"/>
              <a:cs typeface="Pretendard SemiBold" panose="02000703000000020004" pitchFamily="50" charset="-127"/>
            </a:endParaRPr>
          </a:p>
        </p:txBody>
      </p:sp>
      <p:pic>
        <p:nvPicPr>
          <p:cNvPr id="16" name="_x610991896">
            <a:extLst>
              <a:ext uri="{FF2B5EF4-FFF2-40B4-BE49-F238E27FC236}">
                <a16:creationId xmlns:a16="http://schemas.microsoft.com/office/drawing/2014/main" id="{9B61A371-FD6E-D1E2-B706-E5C0FDE19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9863" y="5389028"/>
            <a:ext cx="945685" cy="90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_x610992112">
            <a:extLst>
              <a:ext uri="{FF2B5EF4-FFF2-40B4-BE49-F238E27FC236}">
                <a16:creationId xmlns:a16="http://schemas.microsoft.com/office/drawing/2014/main" id="{12659A4C-EC64-D7A6-4C34-7381A53E9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948" y="4059834"/>
            <a:ext cx="841682" cy="850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_x610990744">
            <a:extLst>
              <a:ext uri="{FF2B5EF4-FFF2-40B4-BE49-F238E27FC236}">
                <a16:creationId xmlns:a16="http://schemas.microsoft.com/office/drawing/2014/main" id="{E3359011-510B-C4CF-BBCA-CC9C725BD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0137" y="4057435"/>
            <a:ext cx="933644" cy="847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6A4304A-ECEF-39DC-CD88-F1B00A40466F}"/>
              </a:ext>
            </a:extLst>
          </p:cNvPr>
          <p:cNvSpPr txBox="1"/>
          <p:nvPr/>
        </p:nvSpPr>
        <p:spPr>
          <a:xfrm>
            <a:off x="6419115" y="5370854"/>
            <a:ext cx="4063589" cy="951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fontAlgn="base" latinLnBrk="0">
              <a:lnSpc>
                <a:spcPct val="130000"/>
              </a:lnSpc>
              <a:buFontTx/>
              <a:buChar char="-"/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곰팡이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·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적혈구 등 염색 시약 형태 별도 공급</a:t>
            </a:r>
            <a:endParaRPr lang="en-US" altLang="ko-KR" sz="1100" kern="0" dirty="0">
              <a:solidFill>
                <a:srgbClr val="00000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indent="-171450" fontAlgn="base" latinLnBrk="0">
              <a:lnSpc>
                <a:spcPct val="130000"/>
              </a:lnSpc>
              <a:buFontTx/>
              <a:buChar char="-"/>
            </a:pP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10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수입산 대비 약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30% 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저렴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  <a:endParaRPr lang="en-US" altLang="ko-KR" sz="1100" kern="0" dirty="0">
              <a:solidFill>
                <a:srgbClr val="00000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indent="-171450" fontAlgn="base" latinLnBrk="0">
              <a:lnSpc>
                <a:spcPct val="130000"/>
              </a:lnSpc>
              <a:buFontTx/>
              <a:buChar char="-"/>
            </a:pPr>
            <a:r>
              <a:rPr lang="ko-KR" altLang="en-US" sz="1100" kern="0" dirty="0" err="1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원강바이오와</a:t>
            </a: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총판 계약 협약 </a:t>
            </a:r>
            <a:endParaRPr lang="ko-KR" altLang="en-US" sz="1100" kern="0" spc="0" dirty="0">
              <a:solidFill>
                <a:srgbClr val="000000"/>
              </a:solidFill>
              <a:effectLst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algn="ctr" fontAlgn="base" latinLnBrk="0">
              <a:lnSpc>
                <a:spcPct val="130000"/>
              </a:lnSpc>
            </a:pPr>
            <a:endParaRPr lang="ko-KR" altLang="en-US" sz="1100" kern="0" spc="0" dirty="0">
              <a:solidFill>
                <a:srgbClr val="000000"/>
              </a:solidFill>
              <a:effectLst/>
              <a:latin typeface="+mn-ea"/>
              <a:ea typeface="+mn-ea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00206189-D5B4-07F9-CE59-ADB2FE97AF38}"/>
              </a:ext>
            </a:extLst>
          </p:cNvPr>
          <p:cNvCxnSpPr>
            <a:cxnSpLocks/>
          </p:cNvCxnSpPr>
          <p:nvPr/>
        </p:nvCxnSpPr>
        <p:spPr>
          <a:xfrm>
            <a:off x="4302736" y="5034719"/>
            <a:ext cx="744813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5E8555C6-0280-70F5-E09A-E5A2D101A72B}"/>
              </a:ext>
            </a:extLst>
          </p:cNvPr>
          <p:cNvSpPr txBox="1"/>
          <p:nvPr/>
        </p:nvSpPr>
        <p:spPr>
          <a:xfrm>
            <a:off x="6433268" y="3990426"/>
            <a:ext cx="3490872" cy="1139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장비 </a:t>
            </a:r>
            <a:r>
              <a:rPr lang="en-US" altLang="ko-KR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150</a:t>
            </a:r>
            <a:r>
              <a:rPr lang="ko-KR" altLang="en-US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</a:t>
            </a:r>
            <a:endParaRPr lang="en-US" altLang="ko-KR" sz="11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장비 소유 선호기관 대상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(</a:t>
            </a:r>
            <a:r>
              <a:rPr lang="ko-KR" altLang="en-US" sz="1100" kern="0" dirty="0">
                <a:solidFill>
                  <a:srgbClr val="000000"/>
                </a:solidFill>
                <a:latin typeface="+mn-ea"/>
              </a:rPr>
              <a:t>기관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)</a:t>
            </a:r>
            <a:endParaRPr lang="en-US" altLang="ko-KR" sz="1100" kern="0" dirty="0">
              <a:solidFill>
                <a:srgbClr val="000000"/>
              </a:solidFill>
              <a:latin typeface="+mn-ea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대량 검사 수요 통해 경제성 부각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endParaRPr lang="en-US" altLang="ko-KR" sz="1400" b="1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053E6231-194E-EB07-6718-786E50C7085A}"/>
              </a:ext>
            </a:extLst>
          </p:cNvPr>
          <p:cNvCxnSpPr>
            <a:cxnSpLocks/>
          </p:cNvCxnSpPr>
          <p:nvPr/>
        </p:nvCxnSpPr>
        <p:spPr>
          <a:xfrm>
            <a:off x="4302736" y="3655861"/>
            <a:ext cx="744813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6994C5C9-5A7C-D696-DC2C-69B84BFF5239}"/>
              </a:ext>
            </a:extLst>
          </p:cNvPr>
          <p:cNvCxnSpPr>
            <a:cxnSpLocks/>
          </p:cNvCxnSpPr>
          <p:nvPr/>
        </p:nvCxnSpPr>
        <p:spPr>
          <a:xfrm>
            <a:off x="4302736" y="6355519"/>
            <a:ext cx="744813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3E44F437-C625-934D-66C0-A75E970A460D}"/>
              </a:ext>
            </a:extLst>
          </p:cNvPr>
          <p:cNvCxnSpPr>
            <a:cxnSpLocks/>
          </p:cNvCxnSpPr>
          <p:nvPr/>
        </p:nvCxnSpPr>
        <p:spPr>
          <a:xfrm>
            <a:off x="4302736" y="2316214"/>
            <a:ext cx="753957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8BA71364-ACB4-AE70-328D-C31163B2150D}"/>
              </a:ext>
            </a:extLst>
          </p:cNvPr>
          <p:cNvCxnSpPr>
            <a:cxnSpLocks/>
          </p:cNvCxnSpPr>
          <p:nvPr/>
        </p:nvCxnSpPr>
        <p:spPr>
          <a:xfrm>
            <a:off x="4302736" y="955391"/>
            <a:ext cx="7539570" cy="0"/>
          </a:xfrm>
          <a:prstGeom prst="line">
            <a:avLst/>
          </a:prstGeom>
          <a:ln w="38100">
            <a:solidFill>
              <a:schemeClr val="bg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1A5BDAAD-22DF-7579-E06B-FBDE57E58E22}"/>
              </a:ext>
            </a:extLst>
          </p:cNvPr>
          <p:cNvSpPr txBox="1"/>
          <p:nvPr/>
        </p:nvSpPr>
        <p:spPr>
          <a:xfrm>
            <a:off x="6433268" y="2346552"/>
            <a:ext cx="3507784" cy="1148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</a:t>
            </a:r>
            <a:endParaRPr lang="en-US" altLang="ko-KR" sz="1400" b="1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마이코플라즈마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폐렴 </a:t>
            </a:r>
            <a:r>
              <a:rPr lang="ko-KR" altLang="en-US" sz="1100" kern="0" spc="0" dirty="0" err="1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내성균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진단 키트 개발</a:t>
            </a:r>
            <a:endParaRPr lang="en-US" altLang="ko-KR" sz="1100" kern="0" dirty="0">
              <a:solidFill>
                <a:srgbClr val="00000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차세대 디지털 </a:t>
            </a:r>
            <a:r>
              <a:rPr lang="en-US" altLang="ko-KR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PCR</a:t>
            </a: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개발</a:t>
            </a:r>
            <a:r>
              <a:rPr lang="en-US" altLang="ko-KR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제품 체외 진단 의료기기 등록</a:t>
            </a:r>
            <a:endParaRPr lang="en-US" altLang="ko-KR" sz="11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7" name="화살표: 오각형 26">
            <a:extLst>
              <a:ext uri="{FF2B5EF4-FFF2-40B4-BE49-F238E27FC236}">
                <a16:creationId xmlns:a16="http://schemas.microsoft.com/office/drawing/2014/main" id="{12DF5388-40E2-0A73-5436-6FAF4224E411}"/>
              </a:ext>
            </a:extLst>
          </p:cNvPr>
          <p:cNvSpPr/>
          <p:nvPr/>
        </p:nvSpPr>
        <p:spPr>
          <a:xfrm rot="16200000">
            <a:off x="-215234" y="5552397"/>
            <a:ext cx="1248895" cy="389618"/>
          </a:xfrm>
          <a:prstGeom prst="homePlat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현재</a:t>
            </a:r>
          </a:p>
        </p:txBody>
      </p:sp>
      <p:sp>
        <p:nvSpPr>
          <p:cNvPr id="28" name="화살표: 갈매기형 수장 27">
            <a:extLst>
              <a:ext uri="{FF2B5EF4-FFF2-40B4-BE49-F238E27FC236}">
                <a16:creationId xmlns:a16="http://schemas.microsoft.com/office/drawing/2014/main" id="{0EF14287-4F7A-E24F-F6C6-4C796F840D55}"/>
              </a:ext>
            </a:extLst>
          </p:cNvPr>
          <p:cNvSpPr/>
          <p:nvPr/>
        </p:nvSpPr>
        <p:spPr>
          <a:xfrm rot="16200000">
            <a:off x="-408046" y="4260319"/>
            <a:ext cx="1634525" cy="389618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2025 </a:t>
            </a:r>
            <a:r>
              <a:rPr lang="ko-KR" altLang="en-US" sz="1400" dirty="0">
                <a:solidFill>
                  <a:schemeClr val="bg1"/>
                </a:solidFill>
              </a:rPr>
              <a:t>하반기</a:t>
            </a:r>
          </a:p>
        </p:txBody>
      </p:sp>
      <p:sp>
        <p:nvSpPr>
          <p:cNvPr id="29" name="화살표: 갈매기형 수장 28">
            <a:extLst>
              <a:ext uri="{FF2B5EF4-FFF2-40B4-BE49-F238E27FC236}">
                <a16:creationId xmlns:a16="http://schemas.microsoft.com/office/drawing/2014/main" id="{DADBFBB3-FAA5-E30C-5B30-9074B1092387}"/>
              </a:ext>
            </a:extLst>
          </p:cNvPr>
          <p:cNvSpPr/>
          <p:nvPr/>
        </p:nvSpPr>
        <p:spPr>
          <a:xfrm rot="16200000">
            <a:off x="-410140" y="2778491"/>
            <a:ext cx="1639971" cy="389618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2026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sp>
        <p:nvSpPr>
          <p:cNvPr id="30" name="화살표: 갈매기형 수장 29">
            <a:extLst>
              <a:ext uri="{FF2B5EF4-FFF2-40B4-BE49-F238E27FC236}">
                <a16:creationId xmlns:a16="http://schemas.microsoft.com/office/drawing/2014/main" id="{A5D2C244-8F64-2537-9C3C-64531409F663}"/>
              </a:ext>
            </a:extLst>
          </p:cNvPr>
          <p:cNvSpPr/>
          <p:nvPr/>
        </p:nvSpPr>
        <p:spPr>
          <a:xfrm rot="16200000">
            <a:off x="-227954" y="1476413"/>
            <a:ext cx="1274339" cy="389618"/>
          </a:xfrm>
          <a:prstGeom prst="chevron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dirty="0">
                <a:solidFill>
                  <a:schemeClr val="bg1"/>
                </a:solidFill>
              </a:rPr>
              <a:t>2027~</a:t>
            </a:r>
            <a:endParaRPr lang="ko-KR" altLang="en-US" sz="1400" dirty="0">
              <a:solidFill>
                <a:schemeClr val="bg1"/>
              </a:solidFill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2CF11263-3AC0-5105-D656-B676210CC6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281" r="10281"/>
          <a:stretch/>
        </p:blipFill>
        <p:spPr>
          <a:xfrm>
            <a:off x="5518653" y="2656770"/>
            <a:ext cx="753838" cy="850465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AC4B1511-55FD-4CD4-B876-CCB9A2F133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06627" y="2639866"/>
            <a:ext cx="1021989" cy="8842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8A5A0DE-A5B7-47BA-D77E-2C4DDF74AA26}"/>
              </a:ext>
            </a:extLst>
          </p:cNvPr>
          <p:cNvSpPr txBox="1"/>
          <p:nvPr/>
        </p:nvSpPr>
        <p:spPr>
          <a:xfrm>
            <a:off x="4436324" y="2291489"/>
            <a:ext cx="61431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사람질병진단 제품 개발 및 인증</a:t>
            </a:r>
            <a:endParaRPr lang="ko-KR" altLang="en-US" sz="1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C6A54D-5365-5ABA-1463-40838315048C}"/>
              </a:ext>
            </a:extLst>
          </p:cNvPr>
          <p:cNvSpPr txBox="1"/>
          <p:nvPr/>
        </p:nvSpPr>
        <p:spPr>
          <a:xfrm>
            <a:off x="4323676" y="3714032"/>
            <a:ext cx="2534725" cy="307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b="1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간편진단 장치 판매</a:t>
            </a:r>
            <a:endParaRPr lang="ko-KR" altLang="en-US" sz="14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343D779-23B0-3BB4-6037-A54AB3CF21D8}"/>
              </a:ext>
            </a:extLst>
          </p:cNvPr>
          <p:cNvSpPr txBox="1"/>
          <p:nvPr/>
        </p:nvSpPr>
        <p:spPr>
          <a:xfrm>
            <a:off x="4357829" y="5026740"/>
            <a:ext cx="2534725" cy="345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fontAlgn="base" latinLnBrk="0">
              <a:lnSpc>
                <a:spcPct val="130000"/>
              </a:lnSpc>
              <a:buNone/>
            </a:pPr>
            <a:r>
              <a:rPr lang="en-US" altLang="ko-KR" sz="1400" b="1" kern="0" spc="0" dirty="0" err="1">
                <a:solidFill>
                  <a:srgbClr val="000000"/>
                </a:solidFill>
                <a:effectLst/>
                <a:latin typeface="+mn-ea"/>
                <a:ea typeface="+mn-ea"/>
              </a:rPr>
              <a:t>EZstain</a:t>
            </a:r>
            <a:r>
              <a:rPr lang="en-US" altLang="ko-KR" sz="1400" b="1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 </a:t>
            </a:r>
            <a:r>
              <a:rPr lang="ko-KR" altLang="en-US" sz="1400" b="1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진단 시약</a:t>
            </a:r>
            <a:endParaRPr lang="en-US" altLang="ko-KR" sz="1400" b="1" kern="0" spc="0" dirty="0">
              <a:solidFill>
                <a:srgbClr val="000000"/>
              </a:solidFill>
              <a:effectLst/>
              <a:latin typeface="+mn-ea"/>
              <a:ea typeface="+mn-ea"/>
            </a:endParaRPr>
          </a:p>
        </p:txBody>
      </p:sp>
      <p:cxnSp>
        <p:nvCxnSpPr>
          <p:cNvPr id="36" name="직선 연결선 35">
            <a:extLst>
              <a:ext uri="{FF2B5EF4-FFF2-40B4-BE49-F238E27FC236}">
                <a16:creationId xmlns:a16="http://schemas.microsoft.com/office/drawing/2014/main" id="{C0937345-5AA5-6528-BD7B-E6319EB786BD}"/>
              </a:ext>
            </a:extLst>
          </p:cNvPr>
          <p:cNvCxnSpPr/>
          <p:nvPr/>
        </p:nvCxnSpPr>
        <p:spPr>
          <a:xfrm>
            <a:off x="9182233" y="5354486"/>
            <a:ext cx="0" cy="755079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2F58E1E3-6334-35A5-6188-BF4A40309C44}"/>
              </a:ext>
            </a:extLst>
          </p:cNvPr>
          <p:cNvSpPr txBox="1"/>
          <p:nvPr/>
        </p:nvSpPr>
        <p:spPr>
          <a:xfrm>
            <a:off x="9257921" y="5065818"/>
            <a:ext cx="3507784" cy="10437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</a:t>
            </a:r>
            <a:endParaRPr lang="en-US" altLang="ko-KR" sz="1400" b="1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marR="0" lvl="0" indent="-171450" algn="l" fontAlgn="base" latinLnBrk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초기 매출 확보로 </a:t>
            </a:r>
            <a:r>
              <a:rPr lang="en-US" altLang="ko-KR" sz="11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R&amp;D·</a:t>
            </a: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운영자금 보완</a:t>
            </a:r>
            <a:endParaRPr lang="en-US" altLang="ko-KR" sz="1100" kern="0" spc="0" dirty="0">
              <a:solidFill>
                <a:srgbClr val="000000"/>
              </a:solidFill>
              <a:effectLst/>
              <a:latin typeface="+mn-ea"/>
              <a:ea typeface="+mn-ea"/>
            </a:endParaRPr>
          </a:p>
          <a:p>
            <a:pPr marL="171450" indent="-171450" fontAlgn="base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다양한 검사 항목과 연계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(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패키지</a:t>
            </a:r>
            <a:r>
              <a:rPr lang="en-US" altLang="ko-KR" sz="12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) </a:t>
            </a:r>
            <a:r>
              <a:rPr lang="ko-KR" altLang="en-US" sz="1200" kern="0" spc="0" dirty="0">
                <a:solidFill>
                  <a:srgbClr val="000000"/>
                </a:solidFill>
                <a:effectLst/>
                <a:latin typeface="+mn-ea"/>
                <a:ea typeface="+mn-ea"/>
              </a:rPr>
              <a:t>가능</a:t>
            </a:r>
            <a:endParaRPr lang="ko-KR" altLang="en-US" sz="1400" kern="0" spc="0" dirty="0">
              <a:solidFill>
                <a:srgbClr val="000000"/>
              </a:solidFill>
              <a:effectLst/>
              <a:latin typeface="+mn-ea"/>
              <a:ea typeface="+mn-ea"/>
            </a:endParaRPr>
          </a:p>
          <a:p>
            <a:pPr marR="0" lvl="0" algn="l" fontAlgn="base" latinLnBrk="1">
              <a:lnSpc>
                <a:spcPct val="120000"/>
              </a:lnSpc>
            </a:pPr>
            <a:endParaRPr lang="ko-KR" altLang="en-US" sz="1200" kern="0" spc="0" dirty="0">
              <a:solidFill>
                <a:srgbClr val="000000"/>
              </a:solidFill>
              <a:effectLst/>
              <a:latin typeface="+mn-ea"/>
              <a:ea typeface="+mn-ea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011D8C7-4156-2780-1874-46938DCA9261}"/>
              </a:ext>
            </a:extLst>
          </p:cNvPr>
          <p:cNvSpPr txBox="1"/>
          <p:nvPr/>
        </p:nvSpPr>
        <p:spPr>
          <a:xfrm>
            <a:off x="9165642" y="3817765"/>
            <a:ext cx="3507784" cy="1078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카트리지 </a:t>
            </a:r>
            <a:r>
              <a:rPr lang="en-US" altLang="ko-KR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</a:t>
            </a:r>
            <a:r>
              <a:rPr lang="ko-KR" altLang="en-US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만원</a:t>
            </a:r>
            <a:r>
              <a:rPr lang="en-US" altLang="ko-KR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장비는 리스방식</a:t>
            </a:r>
            <a:r>
              <a:rPr lang="en-US" altLang="ko-KR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카트리지 약정으로 월 </a:t>
            </a:r>
            <a:r>
              <a:rPr lang="en-US" altLang="ko-KR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10</a:t>
            </a:r>
            <a:r>
              <a:rPr lang="ko-KR" altLang="en-US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개 이상 사용 시 </a:t>
            </a:r>
            <a:br>
              <a:rPr lang="en-US" altLang="ko-KR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제품 무상임대 </a:t>
            </a:r>
            <a:endParaRPr lang="en-US" altLang="ko-KR" sz="11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-&gt; </a:t>
            </a:r>
            <a:r>
              <a:rPr lang="ko-KR" altLang="en-US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초기비용 </a:t>
            </a:r>
            <a:r>
              <a:rPr lang="en-US" altLang="ko-KR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0</a:t>
            </a:r>
            <a:r>
              <a:rPr lang="ko-KR" altLang="en-US" sz="11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원을 내세워 가격장벽을 낮추는 전략</a:t>
            </a:r>
            <a:endParaRPr lang="en-US" altLang="ko-KR" sz="11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A18A5A6-2840-FF09-BE1B-153E06E9EDA6}"/>
              </a:ext>
            </a:extLst>
          </p:cNvPr>
          <p:cNvSpPr txBox="1"/>
          <p:nvPr/>
        </p:nvSpPr>
        <p:spPr>
          <a:xfrm>
            <a:off x="9182233" y="2346552"/>
            <a:ext cx="3507784" cy="1148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</a:t>
            </a:r>
            <a:endParaRPr lang="en-US" altLang="ko-KR" sz="1400" b="1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기존 동물진단 플랫폼에서 습득한 노하우와</a:t>
            </a:r>
            <a:br>
              <a:rPr lang="en-US" altLang="ko-KR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피드백을 반영하여 완성도 높은 제품군 확보</a:t>
            </a:r>
            <a:endParaRPr lang="en-US" altLang="ko-KR" sz="1100" kern="0" dirty="0">
              <a:solidFill>
                <a:srgbClr val="00000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확보된 자본을 기반으로 확장</a:t>
            </a:r>
            <a:endParaRPr lang="en-US" altLang="ko-KR" sz="11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7BF143A-0921-149B-7059-2F6FF4CE2930}"/>
              </a:ext>
            </a:extLst>
          </p:cNvPr>
          <p:cNvSpPr txBox="1"/>
          <p:nvPr/>
        </p:nvSpPr>
        <p:spPr>
          <a:xfrm>
            <a:off x="2305916" y="1255524"/>
            <a:ext cx="22070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Medium" panose="02000503000000020004" pitchFamily="2" charset="0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pdPCR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Medium" panose="02000503000000020004" pitchFamily="2" charset="0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ter Medium" panose="02000503000000020004" pitchFamily="2" charset="0"/>
                <a:ea typeface="Pretendard SemiBold" panose="02000703000000020004" pitchFamily="50" charset="-127"/>
                <a:cs typeface="Pretendard SemiBold" panose="02000703000000020004" pitchFamily="50" charset="-127"/>
              </a:rPr>
              <a:t>제품 런칭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418B05A6-143F-CB7F-A0C8-2D7EF74778A1}"/>
              </a:ext>
            </a:extLst>
          </p:cNvPr>
          <p:cNvCxnSpPr/>
          <p:nvPr/>
        </p:nvCxnSpPr>
        <p:spPr>
          <a:xfrm>
            <a:off x="9182233" y="3963812"/>
            <a:ext cx="0" cy="755079"/>
          </a:xfrm>
          <a:prstGeom prst="line">
            <a:avLst/>
          </a:prstGeom>
          <a:ln w="28575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6" name="그림 5">
            <a:extLst>
              <a:ext uri="{FF2B5EF4-FFF2-40B4-BE49-F238E27FC236}">
                <a16:creationId xmlns:a16="http://schemas.microsoft.com/office/drawing/2014/main" id="{8BD6D442-1A47-E45E-A751-2FF4B87B50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27659" y="1224931"/>
            <a:ext cx="858198" cy="863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6F6F7F2-B9B6-12E6-EC20-2645C248104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39028" y="1122129"/>
            <a:ext cx="1147018" cy="974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7BE7560-3264-12A8-7C89-A49D3A3C3E49}"/>
              </a:ext>
            </a:extLst>
          </p:cNvPr>
          <p:cNvSpPr txBox="1"/>
          <p:nvPr/>
        </p:nvSpPr>
        <p:spPr>
          <a:xfrm>
            <a:off x="6528855" y="943995"/>
            <a:ext cx="3507784" cy="1148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</a:t>
            </a:r>
            <a:endParaRPr lang="en-US" altLang="ko-KR" sz="1400" b="1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spc="0" dirty="0">
                <a:solidFill>
                  <a:srgbClr val="000000"/>
                </a:solidFill>
                <a:effectLst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제품 설계완료 생산시작</a:t>
            </a:r>
            <a:endParaRPr lang="en-US" altLang="ko-KR" sz="1100" kern="0" spc="0" dirty="0">
              <a:solidFill>
                <a:srgbClr val="000000"/>
              </a:solidFill>
              <a:effectLst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dirty="0" err="1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임프리메드</a:t>
            </a: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100" kern="0" dirty="0" err="1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기술협업으로</a:t>
            </a: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타겟 발굴</a:t>
            </a:r>
            <a:r>
              <a:rPr lang="en-US" altLang="ko-KR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제품 체외 진단 의료기기 등록</a:t>
            </a:r>
            <a:endParaRPr lang="en-US" altLang="ko-KR" sz="11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8B4C0C-AAAF-B268-882F-E52B1E6AAA1E}"/>
              </a:ext>
            </a:extLst>
          </p:cNvPr>
          <p:cNvSpPr txBox="1"/>
          <p:nvPr/>
        </p:nvSpPr>
        <p:spPr>
          <a:xfrm>
            <a:off x="9182233" y="899596"/>
            <a:ext cx="3507784" cy="11480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</a:t>
            </a:r>
            <a:endParaRPr lang="en-US" altLang="ko-KR" sz="1400" b="1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기존 진단 플랫폼에서 습득한 노하우와</a:t>
            </a:r>
            <a:br>
              <a:rPr lang="en-US" altLang="ko-KR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</a:b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피드백을 반영하여 완성도 높은 제품군 확보</a:t>
            </a:r>
            <a:endParaRPr lang="en-US" altLang="ko-KR" sz="1100" kern="0" dirty="0">
              <a:solidFill>
                <a:srgbClr val="00000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indent="-171450">
              <a:lnSpc>
                <a:spcPct val="150000"/>
              </a:lnSpc>
              <a:buFontTx/>
              <a:buChar char="-"/>
            </a:pPr>
            <a:r>
              <a:rPr lang="ko-KR" altLang="en-US" sz="1100" kern="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확보된 자본을 기반으로 확장</a:t>
            </a:r>
            <a:endParaRPr lang="en-US" altLang="ko-KR" sz="11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43" name="잉크 42">
                <a:extLst>
                  <a:ext uri="{FF2B5EF4-FFF2-40B4-BE49-F238E27FC236}">
                    <a16:creationId xmlns:a16="http://schemas.microsoft.com/office/drawing/2014/main" id="{9499C995-2D72-335F-ED41-CA2A49BE8049}"/>
                  </a:ext>
                </a:extLst>
              </p14:cNvPr>
              <p14:cNvContentPartPr/>
              <p14:nvPr/>
            </p14:nvContentPartPr>
            <p14:xfrm>
              <a:off x="12838835" y="82381"/>
              <a:ext cx="1179720" cy="560880"/>
            </p14:xfrm>
          </p:contentPart>
        </mc:Choice>
        <mc:Fallback xmlns="">
          <p:pic>
            <p:nvPicPr>
              <p:cNvPr id="43" name="잉크 42">
                <a:extLst>
                  <a:ext uri="{FF2B5EF4-FFF2-40B4-BE49-F238E27FC236}">
                    <a16:creationId xmlns:a16="http://schemas.microsoft.com/office/drawing/2014/main" id="{9499C995-2D72-335F-ED41-CA2A49BE8049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2824435" y="67990"/>
                <a:ext cx="1204560" cy="5857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8" name="잉크 47">
                <a:extLst>
                  <a:ext uri="{FF2B5EF4-FFF2-40B4-BE49-F238E27FC236}">
                    <a16:creationId xmlns:a16="http://schemas.microsoft.com/office/drawing/2014/main" id="{75C60743-07CB-6591-9536-B3C85C35BED3}"/>
                  </a:ext>
                </a:extLst>
              </p14:cNvPr>
              <p14:cNvContentPartPr/>
              <p14:nvPr/>
            </p14:nvContentPartPr>
            <p14:xfrm>
              <a:off x="12500795" y="5299141"/>
              <a:ext cx="524880" cy="424440"/>
            </p14:xfrm>
          </p:contentPart>
        </mc:Choice>
        <mc:Fallback xmlns="">
          <p:pic>
            <p:nvPicPr>
              <p:cNvPr id="48" name="잉크 47">
                <a:extLst>
                  <a:ext uri="{FF2B5EF4-FFF2-40B4-BE49-F238E27FC236}">
                    <a16:creationId xmlns:a16="http://schemas.microsoft.com/office/drawing/2014/main" id="{75C60743-07CB-6591-9536-B3C85C35BED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2486385" y="5284741"/>
                <a:ext cx="553340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2" name="잉크 51">
                <a:extLst>
                  <a:ext uri="{FF2B5EF4-FFF2-40B4-BE49-F238E27FC236}">
                    <a16:creationId xmlns:a16="http://schemas.microsoft.com/office/drawing/2014/main" id="{0596FA5F-5C68-1A01-5E4C-FC76C8AA8445}"/>
                  </a:ext>
                </a:extLst>
              </p14:cNvPr>
              <p14:cNvContentPartPr/>
              <p14:nvPr/>
            </p14:nvContentPartPr>
            <p14:xfrm>
              <a:off x="13311515" y="5214181"/>
              <a:ext cx="975960" cy="414000"/>
            </p14:xfrm>
          </p:contentPart>
        </mc:Choice>
        <mc:Fallback xmlns="">
          <p:pic>
            <p:nvPicPr>
              <p:cNvPr id="52" name="잉크 51">
                <a:extLst>
                  <a:ext uri="{FF2B5EF4-FFF2-40B4-BE49-F238E27FC236}">
                    <a16:creationId xmlns:a16="http://schemas.microsoft.com/office/drawing/2014/main" id="{0596FA5F-5C68-1A01-5E4C-FC76C8AA844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3300711" y="5203381"/>
                <a:ext cx="997208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9" name="잉크 58">
                <a:extLst>
                  <a:ext uri="{FF2B5EF4-FFF2-40B4-BE49-F238E27FC236}">
                    <a16:creationId xmlns:a16="http://schemas.microsoft.com/office/drawing/2014/main" id="{59C6118F-1651-5C96-5F08-BF4D9B397FE0}"/>
                  </a:ext>
                </a:extLst>
              </p14:cNvPr>
              <p14:cNvContentPartPr/>
              <p14:nvPr/>
            </p14:nvContentPartPr>
            <p14:xfrm>
              <a:off x="12558395" y="5839861"/>
              <a:ext cx="1240920" cy="318600"/>
            </p14:xfrm>
          </p:contentPart>
        </mc:Choice>
        <mc:Fallback xmlns="">
          <p:pic>
            <p:nvPicPr>
              <p:cNvPr id="59" name="잉크 58">
                <a:extLst>
                  <a:ext uri="{FF2B5EF4-FFF2-40B4-BE49-F238E27FC236}">
                    <a16:creationId xmlns:a16="http://schemas.microsoft.com/office/drawing/2014/main" id="{59C6118F-1651-5C96-5F08-BF4D9B397FE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2543995" y="5825445"/>
                <a:ext cx="1269360" cy="3470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99" name="잉크 1798">
                <a:extLst>
                  <a:ext uri="{FF2B5EF4-FFF2-40B4-BE49-F238E27FC236}">
                    <a16:creationId xmlns:a16="http://schemas.microsoft.com/office/drawing/2014/main" id="{073D3067-2613-4989-4FC3-618CE92449B3}"/>
                  </a:ext>
                </a:extLst>
              </p14:cNvPr>
              <p14:cNvContentPartPr/>
              <p14:nvPr/>
            </p14:nvContentPartPr>
            <p14:xfrm>
              <a:off x="12521566" y="3726822"/>
              <a:ext cx="1685520" cy="396720"/>
            </p14:xfrm>
          </p:contentPart>
        </mc:Choice>
        <mc:Fallback xmlns="">
          <p:pic>
            <p:nvPicPr>
              <p:cNvPr id="1799" name="잉크 1798">
                <a:extLst>
                  <a:ext uri="{FF2B5EF4-FFF2-40B4-BE49-F238E27FC236}">
                    <a16:creationId xmlns:a16="http://schemas.microsoft.com/office/drawing/2014/main" id="{073D3067-2613-4989-4FC3-618CE92449B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507163" y="3712409"/>
                <a:ext cx="1713966" cy="42518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802" name="잉크 1801">
                <a:extLst>
                  <a:ext uri="{FF2B5EF4-FFF2-40B4-BE49-F238E27FC236}">
                    <a16:creationId xmlns:a16="http://schemas.microsoft.com/office/drawing/2014/main" id="{018C663A-A322-22C9-6A62-B30019AD8864}"/>
                  </a:ext>
                </a:extLst>
              </p14:cNvPr>
              <p14:cNvContentPartPr/>
              <p14:nvPr/>
            </p14:nvContentPartPr>
            <p14:xfrm>
              <a:off x="14063318" y="3523236"/>
              <a:ext cx="174600" cy="299160"/>
            </p14:xfrm>
          </p:contentPart>
        </mc:Choice>
        <mc:Fallback xmlns="">
          <p:pic>
            <p:nvPicPr>
              <p:cNvPr id="1802" name="잉크 1801">
                <a:extLst>
                  <a:ext uri="{FF2B5EF4-FFF2-40B4-BE49-F238E27FC236}">
                    <a16:creationId xmlns:a16="http://schemas.microsoft.com/office/drawing/2014/main" id="{018C663A-A322-22C9-6A62-B30019AD8864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4048918" y="3508836"/>
                <a:ext cx="203040" cy="327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1168717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BA289-765B-F7C2-22F6-3B15EEEB4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: 둥근 모서리 76">
            <a:extLst>
              <a:ext uri="{FF2B5EF4-FFF2-40B4-BE49-F238E27FC236}">
                <a16:creationId xmlns:a16="http://schemas.microsoft.com/office/drawing/2014/main" id="{AC34CDC9-4329-6530-6488-9F9838C98F96}"/>
              </a:ext>
            </a:extLst>
          </p:cNvPr>
          <p:cNvSpPr/>
          <p:nvPr/>
        </p:nvSpPr>
        <p:spPr>
          <a:xfrm>
            <a:off x="0" y="-1"/>
            <a:ext cx="5906064" cy="6858001"/>
          </a:xfrm>
          <a:prstGeom prst="roundRect">
            <a:avLst>
              <a:gd name="adj" fmla="val 0"/>
            </a:avLst>
          </a:prstGeom>
          <a:solidFill>
            <a:srgbClr val="F0F0F0"/>
          </a:solidFill>
          <a:ln w="57150">
            <a:noFill/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직사각형 4">
            <a:extLst>
              <a:ext uri="{FF2B5EF4-FFF2-40B4-BE49-F238E27FC236}">
                <a16:creationId xmlns:a16="http://schemas.microsoft.com/office/drawing/2014/main" id="{5E8F6DAD-FB81-D6DA-0E51-9CBB859402AD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9E6C7737-33E7-04E1-660B-F564010972F4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목표시장 분석 및 진입전략</a:t>
            </a: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5BCB73AD-34C1-87EB-A7D7-57B7C24604E6}"/>
              </a:ext>
            </a:extLst>
          </p:cNvPr>
          <p:cNvGrpSpPr/>
          <p:nvPr/>
        </p:nvGrpSpPr>
        <p:grpSpPr>
          <a:xfrm>
            <a:off x="12375898" y="1966271"/>
            <a:ext cx="6488911" cy="2339471"/>
            <a:chOff x="387754" y="1391068"/>
            <a:chExt cx="6488911" cy="2339471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311A74BC-EABD-9E35-80AA-BCCD90D07F00}"/>
                </a:ext>
              </a:extLst>
            </p:cNvPr>
            <p:cNvGrpSpPr/>
            <p:nvPr/>
          </p:nvGrpSpPr>
          <p:grpSpPr>
            <a:xfrm>
              <a:off x="3640768" y="1391068"/>
              <a:ext cx="3235897" cy="2339471"/>
              <a:chOff x="114659" y="3913316"/>
              <a:chExt cx="3235897" cy="2339471"/>
            </a:xfrm>
          </p:grpSpPr>
          <p:pic>
            <p:nvPicPr>
              <p:cNvPr id="29" name="그림 107" descr="그림 107">
                <a:extLst>
                  <a:ext uri="{FF2B5EF4-FFF2-40B4-BE49-F238E27FC236}">
                    <a16:creationId xmlns:a16="http://schemas.microsoft.com/office/drawing/2014/main" id="{67F4060B-6E10-D80E-E490-61E4AFE9FD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l="49606"/>
              <a:stretch/>
            </p:blipFill>
            <p:spPr>
              <a:xfrm>
                <a:off x="114659" y="3913316"/>
                <a:ext cx="3235897" cy="233947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BBA76D12-B8F2-9348-7DFE-AF8F96BC0622}"/>
                  </a:ext>
                </a:extLst>
              </p:cNvPr>
              <p:cNvSpPr/>
              <p:nvPr/>
            </p:nvSpPr>
            <p:spPr>
              <a:xfrm>
                <a:off x="284883" y="4248012"/>
                <a:ext cx="2946535" cy="18516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"/>
                  <a:ea typeface="Pretendard"/>
                  <a:cs typeface="Pretendard"/>
                  <a:sym typeface="Pretendard"/>
                </a:endParaRPr>
              </a:p>
            </p:txBody>
          </p:sp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D94AE392-61DB-2334-2053-0337CEB39E8A}"/>
                  </a:ext>
                </a:extLst>
              </p:cNvPr>
              <p:cNvSpPr/>
              <p:nvPr/>
            </p:nvSpPr>
            <p:spPr>
              <a:xfrm>
                <a:off x="681290" y="3990133"/>
                <a:ext cx="2102634" cy="205189"/>
              </a:xfrm>
              <a:prstGeom prst="rect">
                <a:avLst/>
              </a:prstGeom>
              <a:solidFill>
                <a:srgbClr val="00A0A2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"/>
                  <a:ea typeface="Pretendard"/>
                  <a:cs typeface="Pretendard"/>
                  <a:sym typeface="Pretendard"/>
                </a:endParaRPr>
              </a:p>
            </p:txBody>
          </p:sp>
          <p:pic>
            <p:nvPicPr>
              <p:cNvPr id="10" name="Picture 2" descr="Point-of-Care Testing Market Size 2023 To 2032">
                <a:extLst>
                  <a:ext uri="{FF2B5EF4-FFF2-40B4-BE49-F238E27FC236}">
                    <a16:creationId xmlns:a16="http://schemas.microsoft.com/office/drawing/2014/main" id="{5E3FD835-FB43-145C-154A-3AB77147279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074" t="14929" r="2463" b="6392"/>
              <a:stretch/>
            </p:blipFill>
            <p:spPr bwMode="auto">
              <a:xfrm>
                <a:off x="220817" y="4537389"/>
                <a:ext cx="2970083" cy="148018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85746E0-7B37-5FCA-FD59-0E9D4F03F5B5}"/>
                  </a:ext>
                </a:extLst>
              </p:cNvPr>
              <p:cNvSpPr txBox="1"/>
              <p:nvPr/>
            </p:nvSpPr>
            <p:spPr>
              <a:xfrm>
                <a:off x="1064283" y="3975016"/>
                <a:ext cx="1365998" cy="2486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900" b="1" dirty="0">
                    <a:solidFill>
                      <a:schemeClr val="bg1"/>
                    </a:solidFill>
                  </a:rPr>
                  <a:t>국제 </a:t>
                </a:r>
                <a:r>
                  <a:rPr lang="en-US" altLang="ko-KR" sz="900" b="1" dirty="0">
                    <a:solidFill>
                      <a:schemeClr val="bg1"/>
                    </a:solidFill>
                  </a:rPr>
                  <a:t>POCT </a:t>
                </a:r>
                <a:r>
                  <a:rPr lang="ko-KR" altLang="en-US" sz="900" b="1" dirty="0">
                    <a:solidFill>
                      <a:schemeClr val="bg1"/>
                    </a:solidFill>
                  </a:rPr>
                  <a:t>시장 규모</a:t>
                </a:r>
                <a:endParaRPr kumimoji="0" lang="ko-KR" altLang="en-US" sz="9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Pretendard"/>
                  <a:ea typeface="Pretendard"/>
                  <a:cs typeface="Pretendard"/>
                  <a:sym typeface="Pretendard"/>
                </a:endParaRPr>
              </a:p>
            </p:txBody>
          </p:sp>
          <p:pic>
            <p:nvPicPr>
              <p:cNvPr id="15" name="Picture 2" descr="Point-of-Care Testing Market Size 2023 To 2032">
                <a:extLst>
                  <a:ext uri="{FF2B5EF4-FFF2-40B4-BE49-F238E27FC236}">
                    <a16:creationId xmlns:a16="http://schemas.microsoft.com/office/drawing/2014/main" id="{8ADBC478-56A4-3EDA-E823-280047E812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0297" t="93834" r="843" b="664"/>
              <a:stretch/>
            </p:blipFill>
            <p:spPr bwMode="auto">
              <a:xfrm>
                <a:off x="840111" y="6017576"/>
                <a:ext cx="2441325" cy="2046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6" name="직선 화살표 연결선 15">
                <a:extLst>
                  <a:ext uri="{FF2B5EF4-FFF2-40B4-BE49-F238E27FC236}">
                    <a16:creationId xmlns:a16="http://schemas.microsoft.com/office/drawing/2014/main" id="{959871D0-2843-031E-510C-7AC27434822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04782" y="4488653"/>
                <a:ext cx="1776384" cy="590255"/>
              </a:xfrm>
              <a:prstGeom prst="straightConnector1">
                <a:avLst/>
              </a:prstGeom>
              <a:noFill/>
              <a:ln w="12700" cap="flat">
                <a:solidFill>
                  <a:schemeClr val="accent1"/>
                </a:solidFill>
                <a:prstDash val="solid"/>
                <a:miter lim="800000"/>
                <a:tailEnd type="triangle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</p:cxnSp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0AFC1E98-133C-91A4-76A8-CDC589298FAB}"/>
                  </a:ext>
                </a:extLst>
              </p:cNvPr>
              <p:cNvSpPr/>
              <p:nvPr/>
            </p:nvSpPr>
            <p:spPr>
              <a:xfrm>
                <a:off x="1505696" y="4537389"/>
                <a:ext cx="400326" cy="396236"/>
              </a:xfrm>
              <a:prstGeom prst="ellipse">
                <a:avLst/>
              </a:prstGeom>
              <a:solidFill>
                <a:srgbClr val="FFFFFF"/>
              </a:solidFill>
              <a:ln w="12700" cap="flat">
                <a:solidFill>
                  <a:schemeClr val="accent1"/>
                </a:solidFill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1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"/>
                  <a:ea typeface="Pretendard"/>
                  <a:cs typeface="Pretendard"/>
                  <a:sym typeface="Pretendard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F4D4944-2E05-7537-56C9-8C6F9C2BC5F2}"/>
                  </a:ext>
                </a:extLst>
              </p:cNvPr>
              <p:cNvSpPr txBox="1"/>
              <p:nvPr/>
            </p:nvSpPr>
            <p:spPr>
              <a:xfrm>
                <a:off x="1561664" y="4616900"/>
                <a:ext cx="392972" cy="28178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non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100" b="0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Pretendard"/>
                    <a:ea typeface="Pretendard"/>
                    <a:cs typeface="Pretendard"/>
                    <a:sym typeface="Pretendard"/>
                  </a:rPr>
                  <a:t>13%</a:t>
                </a:r>
                <a:endParaRPr kumimoji="0" lang="ko-KR" altLang="en-US" sz="11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"/>
                  <a:ea typeface="Pretendard"/>
                  <a:cs typeface="Pretendard"/>
                  <a:sym typeface="Pretendard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80BFFD4C-963A-C541-47FA-50F1D017BC66}"/>
                  </a:ext>
                </a:extLst>
              </p:cNvPr>
              <p:cNvSpPr txBox="1"/>
              <p:nvPr/>
            </p:nvSpPr>
            <p:spPr>
              <a:xfrm>
                <a:off x="2548266" y="4299731"/>
                <a:ext cx="621277" cy="2734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1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Pretendard"/>
                    <a:ea typeface="Pretendard"/>
                    <a:cs typeface="Pretendard"/>
                    <a:sym typeface="Pretendard"/>
                  </a:rPr>
                  <a:t>130</a:t>
                </a:r>
                <a:r>
                  <a:rPr kumimoji="0" lang="ko-KR" altLang="en-US" sz="10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Pretendard"/>
                    <a:ea typeface="Pretendard"/>
                    <a:cs typeface="Pretendard"/>
                    <a:sym typeface="Pretendard"/>
                  </a:rPr>
                  <a:t>조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9A90331-3239-C5FB-A356-FAD648057BE2}"/>
                  </a:ext>
                </a:extLst>
              </p:cNvPr>
              <p:cNvSpPr txBox="1"/>
              <p:nvPr/>
            </p:nvSpPr>
            <p:spPr>
              <a:xfrm>
                <a:off x="355379" y="4998278"/>
                <a:ext cx="425687" cy="2320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ko-KR" sz="8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Pretendard"/>
                    <a:ea typeface="Pretendard"/>
                    <a:cs typeface="Pretendard"/>
                    <a:sym typeface="Pretendard"/>
                  </a:rPr>
                  <a:t>40</a:t>
                </a:r>
                <a:r>
                  <a:rPr kumimoji="0" lang="ko-KR" altLang="en-US" sz="800" b="1" i="0" u="none" strike="noStrike" cap="none" spc="0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uFillTx/>
                    <a:latin typeface="Pretendard"/>
                    <a:ea typeface="Pretendard"/>
                    <a:cs typeface="Pretendard"/>
                    <a:sym typeface="Pretendard"/>
                  </a:rPr>
                  <a:t>조</a:t>
                </a:r>
              </a:p>
            </p:txBody>
          </p:sp>
        </p:grpSp>
        <p:grpSp>
          <p:nvGrpSpPr>
            <p:cNvPr id="34" name="그룹 33">
              <a:extLst>
                <a:ext uri="{FF2B5EF4-FFF2-40B4-BE49-F238E27FC236}">
                  <a16:creationId xmlns:a16="http://schemas.microsoft.com/office/drawing/2014/main" id="{A28EBFAE-0F92-2442-6A1C-663AAA6760C7}"/>
                </a:ext>
              </a:extLst>
            </p:cNvPr>
            <p:cNvGrpSpPr/>
            <p:nvPr/>
          </p:nvGrpSpPr>
          <p:grpSpPr>
            <a:xfrm>
              <a:off x="387754" y="1391068"/>
              <a:ext cx="3200291" cy="2339471"/>
              <a:chOff x="60945" y="1318344"/>
              <a:chExt cx="3200291" cy="2339471"/>
            </a:xfrm>
          </p:grpSpPr>
          <p:pic>
            <p:nvPicPr>
              <p:cNvPr id="5" name="그림 107" descr="그림 107">
                <a:extLst>
                  <a:ext uri="{FF2B5EF4-FFF2-40B4-BE49-F238E27FC236}">
                    <a16:creationId xmlns:a16="http://schemas.microsoft.com/office/drawing/2014/main" id="{02B187FA-FEDD-EBA3-CE7B-BB9680D686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r="50160"/>
              <a:stretch/>
            </p:blipFill>
            <p:spPr>
              <a:xfrm>
                <a:off x="60945" y="1318344"/>
                <a:ext cx="3200291" cy="2339471"/>
              </a:xfrm>
              <a:prstGeom prst="rect">
                <a:avLst/>
              </a:prstGeom>
              <a:ln w="12700">
                <a:miter lim="400000"/>
              </a:ln>
            </p:spPr>
          </p:pic>
          <p:sp>
            <p:nvSpPr>
              <p:cNvPr id="6" name="직사각형 5">
                <a:extLst>
                  <a:ext uri="{FF2B5EF4-FFF2-40B4-BE49-F238E27FC236}">
                    <a16:creationId xmlns:a16="http://schemas.microsoft.com/office/drawing/2014/main" id="{A390F3EE-9C92-B3A1-C49F-9B02DA052392}"/>
                  </a:ext>
                </a:extLst>
              </p:cNvPr>
              <p:cNvSpPr/>
              <p:nvPr/>
            </p:nvSpPr>
            <p:spPr>
              <a:xfrm>
                <a:off x="210465" y="1628322"/>
                <a:ext cx="2865097" cy="1851650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"/>
                  <a:ea typeface="Pretendard"/>
                  <a:cs typeface="Pretendard"/>
                  <a:sym typeface="Pretendard"/>
                </a:endParaRPr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11F28851-78E9-A5F5-A603-467C77FFF515}"/>
                  </a:ext>
                </a:extLst>
              </p:cNvPr>
              <p:cNvSpPr/>
              <p:nvPr/>
            </p:nvSpPr>
            <p:spPr>
              <a:xfrm>
                <a:off x="760687" y="1360700"/>
                <a:ext cx="1847046" cy="205189"/>
              </a:xfrm>
              <a:prstGeom prst="rect">
                <a:avLst/>
              </a:prstGeom>
              <a:solidFill>
                <a:srgbClr val="00A0A2"/>
              </a:solidFill>
              <a:ln w="12700" cap="flat">
                <a:noFill/>
                <a:prstDash val="solid"/>
                <a:miter lim="8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ctr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endParaRPr kumimoji="0" lang="ko-KR" altLang="en-US" sz="1800" b="0" i="0" u="none" strike="noStrike" cap="none" spc="0" normalizeH="0" baseline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Pretendard"/>
                  <a:ea typeface="Pretendard"/>
                  <a:cs typeface="Pretendard"/>
                  <a:sym typeface="Pretendard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0311167-1D59-1FC0-8262-39869DAC85BF}"/>
                  </a:ext>
                </a:extLst>
              </p:cNvPr>
              <p:cNvSpPr txBox="1"/>
              <p:nvPr/>
            </p:nvSpPr>
            <p:spPr>
              <a:xfrm>
                <a:off x="920317" y="1365997"/>
                <a:ext cx="1669416" cy="2486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L="0" marR="0" indent="0" algn="l" defTabSz="914400" rtl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</a:pPr>
                <a:r>
                  <a:rPr lang="ko-KR" altLang="en-US" sz="900" b="1" dirty="0">
                    <a:solidFill>
                      <a:schemeClr val="bg1"/>
                    </a:solidFill>
                  </a:rPr>
                  <a:t>국제 분자진단</a:t>
                </a:r>
                <a:r>
                  <a:rPr lang="en-US" altLang="ko-KR" sz="900" b="1" dirty="0">
                    <a:solidFill>
                      <a:schemeClr val="bg1"/>
                    </a:solidFill>
                  </a:rPr>
                  <a:t> </a:t>
                </a:r>
                <a:r>
                  <a:rPr lang="ko-KR" altLang="en-US" sz="900" b="1" dirty="0">
                    <a:solidFill>
                      <a:schemeClr val="bg1"/>
                    </a:solidFill>
                  </a:rPr>
                  <a:t>시장 규모</a:t>
                </a:r>
                <a:endParaRPr kumimoji="0" lang="ko-KR" altLang="en-US" sz="9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Pretendard"/>
                  <a:ea typeface="Pretendard"/>
                  <a:cs typeface="Pretendard"/>
                  <a:sym typeface="Pretendard"/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B3584761-2BE1-89E5-0D69-76A8731C358D}"/>
                  </a:ext>
                </a:extLst>
              </p:cNvPr>
              <p:cNvSpPr txBox="1"/>
              <p:nvPr/>
            </p:nvSpPr>
            <p:spPr>
              <a:xfrm>
                <a:off x="207794" y="3381549"/>
                <a:ext cx="2946535" cy="21544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wrap="square">
                <a:spAutoFit/>
              </a:bodyPr>
              <a:lstStyle/>
              <a:p>
                <a:r>
                  <a:rPr lang="ko-KR" altLang="en-US" sz="800" dirty="0"/>
                  <a:t>중소기업 </a:t>
                </a:r>
                <a:r>
                  <a:rPr lang="ko-KR" altLang="en-US" sz="800" dirty="0" err="1"/>
                  <a:t>기술로드맵</a:t>
                </a:r>
                <a:r>
                  <a:rPr lang="ko-KR" altLang="en-US" sz="800" dirty="0"/>
                  <a:t> </a:t>
                </a:r>
                <a:r>
                  <a:rPr lang="en-US" altLang="ko-KR" sz="800" dirty="0"/>
                  <a:t>– </a:t>
                </a:r>
                <a:r>
                  <a:rPr lang="ko-KR" altLang="en-US" sz="800" dirty="0"/>
                  <a:t>유전자진단 </a:t>
                </a:r>
                <a:r>
                  <a:rPr lang="en-US" altLang="ko-KR" sz="800" dirty="0"/>
                  <a:t>(2025)_ Infinitive Data Expert </a:t>
                </a:r>
                <a:endParaRPr lang="ko-KR" altLang="en-US" sz="800" dirty="0"/>
              </a:p>
            </p:txBody>
          </p:sp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AFC84E86-FE8B-5544-2A7E-84494B75C7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0137" y="1626823"/>
                <a:ext cx="3111583" cy="1734256"/>
              </a:xfrm>
              <a:prstGeom prst="rect">
                <a:avLst/>
              </a:prstGeom>
            </p:spPr>
          </p:pic>
        </p:grpSp>
      </p:grpSp>
      <p:pic>
        <p:nvPicPr>
          <p:cNvPr id="30" name="그림 29">
            <a:extLst>
              <a:ext uri="{FF2B5EF4-FFF2-40B4-BE49-F238E27FC236}">
                <a16:creationId xmlns:a16="http://schemas.microsoft.com/office/drawing/2014/main" id="{8036C304-5249-C6F7-8055-850554BC44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81092" y="238969"/>
            <a:ext cx="4114800" cy="58928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6537FF00-C29D-8EAD-D99C-3A800BAB904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51060"/>
          <a:stretch>
            <a:fillRect/>
          </a:stretch>
        </p:blipFill>
        <p:spPr>
          <a:xfrm>
            <a:off x="355826" y="870033"/>
            <a:ext cx="5203000" cy="3836857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FF4CB20A-35DC-C514-E039-2A6F543E76B2}"/>
              </a:ext>
            </a:extLst>
          </p:cNvPr>
          <p:cNvSpPr/>
          <p:nvPr/>
        </p:nvSpPr>
        <p:spPr>
          <a:xfrm>
            <a:off x="12415090" y="-434981"/>
            <a:ext cx="2242457" cy="1964433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 err="1"/>
              <a:t>탬삼솜</a:t>
            </a:r>
            <a:endParaRPr lang="en-US" altLang="ko-KR" dirty="0"/>
          </a:p>
          <a:p>
            <a:pPr algn="ctr"/>
            <a:r>
              <a:rPr lang="ko-KR" altLang="en-US" dirty="0"/>
              <a:t>표현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92760C-AF67-7C0E-DC78-9ACAD1262EA9}"/>
              </a:ext>
            </a:extLst>
          </p:cNvPr>
          <p:cNvSpPr txBox="1"/>
          <p:nvPr/>
        </p:nvSpPr>
        <p:spPr>
          <a:xfrm>
            <a:off x="184029" y="4856728"/>
            <a:ext cx="558332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ko-KR" sz="1600" dirty="0">
                <a:latin typeface="Arial" panose="020B0604020202020204" pitchFamily="34" charset="0"/>
              </a:rPr>
              <a:t>2022년 </a:t>
            </a:r>
            <a:r>
              <a:rPr lang="ko-KR" altLang="ko-KR" sz="1600" b="1" dirty="0">
                <a:latin typeface="Arial" panose="020B0604020202020204" pitchFamily="34" charset="0"/>
              </a:rPr>
              <a:t>75억 달러 → 2028년 260억 달러</a:t>
            </a:r>
            <a:r>
              <a:rPr lang="ko-KR" altLang="ko-KR" sz="1600" dirty="0">
                <a:latin typeface="Arial" panose="020B0604020202020204" pitchFamily="34" charset="0"/>
              </a:rPr>
              <a:t>, 연평균 23 %로 6년 만에 </a:t>
            </a:r>
            <a:r>
              <a:rPr lang="ko-KR" altLang="ko-KR" sz="1600" b="1" dirty="0">
                <a:latin typeface="Arial" panose="020B0604020202020204" pitchFamily="34" charset="0"/>
              </a:rPr>
              <a:t>3.5배</a:t>
            </a:r>
            <a:r>
              <a:rPr lang="ko-KR" altLang="ko-KR" sz="1600" dirty="0">
                <a:latin typeface="Arial" panose="020B0604020202020204" pitchFamily="34" charset="0"/>
              </a:rPr>
              <a:t> 성장하는 초고속 트랙.</a:t>
            </a:r>
            <a:endParaRPr lang="en-US" altLang="ko-KR" sz="1600" dirty="0">
              <a:latin typeface="Arial" panose="020B0604020202020204" pitchFamily="34" charset="0"/>
            </a:endParaRPr>
          </a:p>
          <a:p>
            <a:pPr marL="285750" lvl="0" indent="-28575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ko-KR" sz="1600" dirty="0" err="1">
                <a:latin typeface="Arial" panose="020B0604020202020204" pitchFamily="34" charset="0"/>
              </a:rPr>
              <a:t>액체생검·동반진단·고감도</a:t>
            </a:r>
            <a:r>
              <a:rPr lang="ko-KR" altLang="ko-KR" sz="1600" dirty="0">
                <a:latin typeface="Arial" panose="020B0604020202020204" pitchFamily="34" charset="0"/>
              </a:rPr>
              <a:t> PCR 수요가 폭발하며 전통 </a:t>
            </a:r>
            <a:r>
              <a:rPr lang="ko-KR" altLang="ko-KR" sz="1600" dirty="0" err="1">
                <a:latin typeface="Arial" panose="020B0604020202020204" pitchFamily="34" charset="0"/>
              </a:rPr>
              <a:t>면역·화학검사를</a:t>
            </a:r>
            <a:r>
              <a:rPr lang="ko-KR" altLang="ko-KR" sz="1600" dirty="0">
                <a:latin typeface="Arial" panose="020B0604020202020204" pitchFamily="34" charset="0"/>
              </a:rPr>
              <a:t> 빠르게 대체하는 구조적 변화가 진행 중.</a:t>
            </a:r>
            <a:endParaRPr lang="en-US" altLang="ko-KR" sz="1600" dirty="0">
              <a:latin typeface="Arial" panose="020B0604020202020204" pitchFamily="34" charset="0"/>
            </a:endParaRPr>
          </a:p>
          <a:p>
            <a:pPr marL="285750" lvl="0" indent="-28575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ko-KR" sz="1600" dirty="0">
                <a:latin typeface="Arial" panose="020B0604020202020204" pitchFamily="34" charset="0"/>
              </a:rPr>
              <a:t>“</a:t>
            </a:r>
            <a:r>
              <a:rPr lang="ko-KR" altLang="ko-KR" sz="1600" dirty="0" err="1">
                <a:latin typeface="Arial" panose="020B0604020202020204" pitchFamily="34" charset="0"/>
              </a:rPr>
              <a:t>간편·정밀</a:t>
            </a:r>
            <a:r>
              <a:rPr lang="ko-KR" altLang="ko-KR" sz="1600" dirty="0">
                <a:latin typeface="Arial" panose="020B0604020202020204" pitchFamily="34" charset="0"/>
              </a:rPr>
              <a:t>” 플랫폼 진입</a:t>
            </a:r>
            <a:r>
              <a:rPr lang="en-US" altLang="ko-KR" sz="1600" dirty="0">
                <a:latin typeface="Arial" panose="020B0604020202020204" pitchFamily="34" charset="0"/>
              </a:rPr>
              <a:t> </a:t>
            </a:r>
            <a:r>
              <a:rPr lang="ko-KR" altLang="en-US" sz="1600" dirty="0">
                <a:latin typeface="Arial" panose="020B0604020202020204" pitchFamily="34" charset="0"/>
              </a:rPr>
              <a:t>시</a:t>
            </a:r>
            <a:r>
              <a:rPr lang="ko-KR" altLang="ko-KR" sz="1600" dirty="0">
                <a:latin typeface="Arial" panose="020B0604020202020204" pitchFamily="34" charset="0"/>
              </a:rPr>
              <a:t> 충분히 흡수할 수 있는 </a:t>
            </a:r>
            <a:r>
              <a:rPr lang="ko-KR" altLang="ko-KR" sz="1600" b="1" dirty="0">
                <a:latin typeface="Arial" panose="020B0604020202020204" pitchFamily="34" charset="0"/>
              </a:rPr>
              <a:t>수요 여력</a:t>
            </a:r>
            <a:r>
              <a:rPr lang="ko-KR" altLang="ko-KR" sz="1600" dirty="0">
                <a:latin typeface="Arial" panose="020B0604020202020204" pitchFamily="34" charset="0"/>
              </a:rPr>
              <a:t>을 보여</a:t>
            </a:r>
            <a:r>
              <a:rPr lang="ko-KR" altLang="en-US" sz="1600" dirty="0">
                <a:latin typeface="Arial" panose="020B0604020202020204" pitchFamily="34" charset="0"/>
              </a:rPr>
              <a:t>줌</a:t>
            </a:r>
            <a:r>
              <a:rPr lang="ko-KR" altLang="ko-KR" sz="1600" dirty="0">
                <a:latin typeface="Arial" panose="020B0604020202020204" pitchFamily="34" charset="0"/>
              </a:rPr>
              <a:t>.</a:t>
            </a:r>
          </a:p>
          <a:p>
            <a:endParaRPr lang="ko-KR" altLang="en-US" sz="16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67BB0BF-3FE5-3411-526C-98B90B09E3DF}"/>
              </a:ext>
            </a:extLst>
          </p:cNvPr>
          <p:cNvSpPr txBox="1"/>
          <p:nvPr/>
        </p:nvSpPr>
        <p:spPr>
          <a:xfrm>
            <a:off x="6091738" y="4856728"/>
            <a:ext cx="57482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ko-KR" sz="1600" dirty="0">
                <a:latin typeface="Arial" panose="020B0604020202020204" pitchFamily="34" charset="0"/>
              </a:rPr>
              <a:t>2022년 </a:t>
            </a:r>
            <a:r>
              <a:rPr lang="ko-KR" altLang="ko-KR" sz="1600" b="1" dirty="0">
                <a:latin typeface="Arial" panose="020B0604020202020204" pitchFamily="34" charset="0"/>
              </a:rPr>
              <a:t>40조 원 → 2032년 130조 원</a:t>
            </a:r>
            <a:r>
              <a:rPr lang="ko-KR" altLang="ko-KR" sz="1600" dirty="0">
                <a:latin typeface="Arial" panose="020B0604020202020204" pitchFamily="34" charset="0"/>
              </a:rPr>
              <a:t>, 연평균 </a:t>
            </a:r>
            <a:r>
              <a:rPr lang="ko-KR" altLang="ko-KR" sz="1600" b="1" dirty="0">
                <a:latin typeface="Arial" panose="020B0604020202020204" pitchFamily="34" charset="0"/>
              </a:rPr>
              <a:t>13 %</a:t>
            </a:r>
            <a:r>
              <a:rPr lang="ko-KR" altLang="ko-KR" sz="1600" dirty="0">
                <a:latin typeface="Arial" panose="020B0604020202020204" pitchFamily="34" charset="0"/>
              </a:rPr>
              <a:t> 성장으로 10년 만에 </a:t>
            </a:r>
            <a:r>
              <a:rPr lang="ko-KR" altLang="ko-KR" sz="1600" b="1" dirty="0">
                <a:latin typeface="Arial" panose="020B0604020202020204" pitchFamily="34" charset="0"/>
              </a:rPr>
              <a:t>3배</a:t>
            </a:r>
            <a:r>
              <a:rPr lang="ko-KR" altLang="ko-KR" sz="1600" dirty="0">
                <a:latin typeface="Arial" panose="020B0604020202020204" pitchFamily="34" charset="0"/>
              </a:rPr>
              <a:t> 확대될 전망.</a:t>
            </a:r>
            <a:endParaRPr lang="en-US" altLang="ko-KR" sz="1600" dirty="0">
              <a:latin typeface="Arial" panose="020B0604020202020204" pitchFamily="34" charset="0"/>
            </a:endParaRPr>
          </a:p>
          <a:p>
            <a:pPr marL="285750" lvl="0" indent="-28575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en-US" sz="1600" dirty="0">
                <a:latin typeface="Arial" panose="020B0604020202020204" pitchFamily="34" charset="0"/>
              </a:rPr>
              <a:t>재</a:t>
            </a:r>
            <a:r>
              <a:rPr lang="ko-KR" altLang="ko-KR" sz="1600" dirty="0">
                <a:latin typeface="Arial" panose="020B0604020202020204" pitchFamily="34" charset="0"/>
              </a:rPr>
              <a:t>택·1차 </a:t>
            </a:r>
            <a:r>
              <a:rPr lang="ko-KR" altLang="ko-KR" sz="1600" dirty="0" err="1">
                <a:latin typeface="Arial" panose="020B0604020202020204" pitchFamily="34" charset="0"/>
              </a:rPr>
              <a:t>진료·수의</a:t>
            </a:r>
            <a:r>
              <a:rPr lang="ko-KR" altLang="ko-KR" sz="1600" dirty="0">
                <a:latin typeface="Arial" panose="020B0604020202020204" pitchFamily="34" charset="0"/>
              </a:rPr>
              <a:t> 현장 등 </a:t>
            </a:r>
            <a:r>
              <a:rPr lang="ko-KR" altLang="ko-KR" sz="1600" b="1" dirty="0">
                <a:latin typeface="Arial" panose="020B0604020202020204" pitchFamily="34" charset="0"/>
              </a:rPr>
              <a:t>분산형 진단 트렌드</a:t>
            </a:r>
            <a:r>
              <a:rPr lang="ko-KR" altLang="ko-KR" sz="1600" dirty="0">
                <a:latin typeface="Arial" panose="020B0604020202020204" pitchFamily="34" charset="0"/>
              </a:rPr>
              <a:t>가 확산되며 “빠르고 사용하기 쉬운” 검사 플랫폼 채택이 가속화.</a:t>
            </a:r>
            <a:endParaRPr lang="en-US" altLang="ko-KR" sz="1600" dirty="0">
              <a:latin typeface="Arial" panose="020B0604020202020204" pitchFamily="34" charset="0"/>
            </a:endParaRPr>
          </a:p>
          <a:p>
            <a:pPr marL="285750" lvl="0" indent="-285750" eaLnBrk="0" fontAlgn="base" latinLnBrk="0" hangingPunct="0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ko-KR" altLang="ko-KR" sz="1600" dirty="0" err="1">
                <a:latin typeface="Arial" panose="020B0604020202020204" pitchFamily="34" charset="0"/>
              </a:rPr>
              <a:t>휴대형·원스톱</a:t>
            </a:r>
            <a:r>
              <a:rPr lang="ko-KR" altLang="ko-KR" sz="1600" dirty="0">
                <a:latin typeface="Arial" panose="020B0604020202020204" pitchFamily="34" charset="0"/>
              </a:rPr>
              <a:t> </a:t>
            </a:r>
            <a:r>
              <a:rPr lang="ko-KR" altLang="ko-KR" sz="1600" b="1" dirty="0" err="1">
                <a:latin typeface="Arial" panose="020B0604020202020204" pitchFamily="34" charset="0"/>
              </a:rPr>
              <a:t>EZprep</a:t>
            </a:r>
            <a:r>
              <a:rPr lang="ko-KR" altLang="ko-KR" sz="1600" b="1" dirty="0">
                <a:latin typeface="Arial" panose="020B0604020202020204" pitchFamily="34" charset="0"/>
              </a:rPr>
              <a:t> </a:t>
            </a:r>
            <a:r>
              <a:rPr lang="ko-KR" altLang="ko-KR" sz="1600" b="1" dirty="0" err="1">
                <a:latin typeface="Arial" panose="020B0604020202020204" pitchFamily="34" charset="0"/>
              </a:rPr>
              <a:t>pdPCR</a:t>
            </a:r>
            <a:r>
              <a:rPr lang="ko-KR" altLang="ko-KR" sz="1600" dirty="0" err="1">
                <a:latin typeface="Arial" panose="020B0604020202020204" pitchFamily="34" charset="0"/>
              </a:rPr>
              <a:t>은</a:t>
            </a:r>
            <a:r>
              <a:rPr lang="ko-KR" altLang="ko-KR" sz="1600" dirty="0">
                <a:latin typeface="Arial" panose="020B0604020202020204" pitchFamily="34" charset="0"/>
              </a:rPr>
              <a:t> ‘정확도 + 현장성’ 요구를 동시에 충족해, 급팽창하는 POCT 파이의 </a:t>
            </a:r>
            <a:r>
              <a:rPr lang="ko-KR" altLang="ko-KR" sz="1600" b="1" dirty="0">
                <a:latin typeface="Arial" panose="020B0604020202020204" pitchFamily="34" charset="0"/>
              </a:rPr>
              <a:t>핵심 수혜자</a:t>
            </a:r>
            <a:r>
              <a:rPr lang="ko-KR" altLang="ko-KR" sz="1600" dirty="0">
                <a:latin typeface="Arial" panose="020B0604020202020204" pitchFamily="34" charset="0"/>
              </a:rPr>
              <a:t>가 될 수 있다.</a:t>
            </a:r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28D638D1-6499-037F-73D4-4C254999541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50744"/>
          <a:stretch>
            <a:fillRect/>
          </a:stretch>
        </p:blipFill>
        <p:spPr>
          <a:xfrm>
            <a:off x="6211928" y="870032"/>
            <a:ext cx="5236535" cy="383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963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사각형: 둥근 모서리 76">
            <a:extLst>
              <a:ext uri="{FF2B5EF4-FFF2-40B4-BE49-F238E27FC236}">
                <a16:creationId xmlns:a16="http://schemas.microsoft.com/office/drawing/2014/main" id="{D2CE1682-C254-9760-00DD-EFC883DB0979}"/>
              </a:ext>
            </a:extLst>
          </p:cNvPr>
          <p:cNvSpPr/>
          <p:nvPr/>
        </p:nvSpPr>
        <p:spPr>
          <a:xfrm>
            <a:off x="4820840" y="779875"/>
            <a:ext cx="7089485" cy="5848754"/>
          </a:xfrm>
          <a:prstGeom prst="roundRect">
            <a:avLst>
              <a:gd name="adj" fmla="val 5096"/>
            </a:avLst>
          </a:prstGeom>
          <a:solidFill>
            <a:srgbClr val="F0F0F0"/>
          </a:solidFill>
          <a:ln w="57150">
            <a:noFill/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" name="사각형: 둥근 모서리 76">
            <a:extLst>
              <a:ext uri="{FF2B5EF4-FFF2-40B4-BE49-F238E27FC236}">
                <a16:creationId xmlns:a16="http://schemas.microsoft.com/office/drawing/2014/main" id="{BA924DB0-2D40-2D09-DCDC-62D0FAE97FFB}"/>
              </a:ext>
            </a:extLst>
          </p:cNvPr>
          <p:cNvSpPr/>
          <p:nvPr/>
        </p:nvSpPr>
        <p:spPr>
          <a:xfrm>
            <a:off x="371867" y="779875"/>
            <a:ext cx="4055884" cy="5848754"/>
          </a:xfrm>
          <a:prstGeom prst="roundRect">
            <a:avLst>
              <a:gd name="adj" fmla="val 5096"/>
            </a:avLst>
          </a:prstGeom>
          <a:solidFill>
            <a:srgbClr val="F0F0F0"/>
          </a:solidFill>
          <a:ln w="57150">
            <a:noFill/>
            <a:miter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D9AF5532-41E3-D42E-0973-0A356FEF63CC}"/>
              </a:ext>
            </a:extLst>
          </p:cNvPr>
          <p:cNvGrpSpPr/>
          <p:nvPr/>
        </p:nvGrpSpPr>
        <p:grpSpPr>
          <a:xfrm>
            <a:off x="4832004" y="422246"/>
            <a:ext cx="7447207" cy="6013507"/>
            <a:chOff x="6617137" y="916256"/>
            <a:chExt cx="6054250" cy="5282461"/>
          </a:xfrm>
        </p:grpSpPr>
        <p:sp>
          <p:nvSpPr>
            <p:cNvPr id="59" name="사각형: 둥근 모서리 11">
              <a:extLst>
                <a:ext uri="{FF2B5EF4-FFF2-40B4-BE49-F238E27FC236}">
                  <a16:creationId xmlns:a16="http://schemas.microsoft.com/office/drawing/2014/main" id="{480328FB-B5A7-FE5C-29CE-BA0479C06413}"/>
                </a:ext>
              </a:extLst>
            </p:cNvPr>
            <p:cNvSpPr/>
            <p:nvPr/>
          </p:nvSpPr>
          <p:spPr>
            <a:xfrm>
              <a:off x="9497109" y="4596767"/>
              <a:ext cx="2514144" cy="1601950"/>
            </a:xfrm>
            <a:prstGeom prst="roundRect">
              <a:avLst>
                <a:gd name="adj" fmla="val 9700"/>
              </a:avLst>
            </a:prstGeom>
            <a:noFill/>
            <a:ln w="38100" cap="flat">
              <a:solidFill>
                <a:srgbClr val="BDD8D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00"/>
            </a:p>
          </p:txBody>
        </p:sp>
        <p:pic>
          <p:nvPicPr>
            <p:cNvPr id="43" name="그림 42" descr="어둠, 블랙, 흑백 사진, 흑백이(가) 표시된 사진&#10;&#10;자동 생성된 설명">
              <a:extLst>
                <a:ext uri="{FF2B5EF4-FFF2-40B4-BE49-F238E27FC236}">
                  <a16:creationId xmlns:a16="http://schemas.microsoft.com/office/drawing/2014/main" id="{656213E1-1CBB-72DC-B34F-8327DD9E8A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alphaModFix amt="32000"/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5300"/>
                      </a14:imgEffect>
                      <a14:imgEffect>
                        <a14:saturation sat="5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17137" y="916256"/>
              <a:ext cx="6054250" cy="3826948"/>
            </a:xfrm>
            <a:prstGeom prst="rect">
              <a:avLst/>
            </a:prstGeom>
          </p:spPr>
        </p:pic>
        <p:sp>
          <p:nvSpPr>
            <p:cNvPr id="40" name="사각형: 둥근 모서리 11">
              <a:extLst>
                <a:ext uri="{FF2B5EF4-FFF2-40B4-BE49-F238E27FC236}">
                  <a16:creationId xmlns:a16="http://schemas.microsoft.com/office/drawing/2014/main" id="{374120A6-13BF-28AE-264F-8C4CE4680D1E}"/>
                </a:ext>
              </a:extLst>
            </p:cNvPr>
            <p:cNvSpPr/>
            <p:nvPr/>
          </p:nvSpPr>
          <p:spPr>
            <a:xfrm>
              <a:off x="6943315" y="3810815"/>
              <a:ext cx="2234229" cy="2387901"/>
            </a:xfrm>
            <a:prstGeom prst="roundRect">
              <a:avLst>
                <a:gd name="adj" fmla="val 9700"/>
              </a:avLst>
            </a:prstGeom>
            <a:noFill/>
            <a:ln w="38100" cap="flat">
              <a:solidFill>
                <a:srgbClr val="BDD8D9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00"/>
            </a:p>
          </p:txBody>
        </p:sp>
        <p:sp>
          <p:nvSpPr>
            <p:cNvPr id="56" name="모서리가 둥근 직사각형">
              <a:extLst>
                <a:ext uri="{FF2B5EF4-FFF2-40B4-BE49-F238E27FC236}">
                  <a16:creationId xmlns:a16="http://schemas.microsoft.com/office/drawing/2014/main" id="{D8D210F9-70D9-63C1-455D-A6C7094725AC}"/>
                </a:ext>
              </a:extLst>
            </p:cNvPr>
            <p:cNvSpPr/>
            <p:nvPr/>
          </p:nvSpPr>
          <p:spPr>
            <a:xfrm>
              <a:off x="7062565" y="3581434"/>
              <a:ext cx="2031920" cy="33547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00"/>
            </a:p>
          </p:txBody>
        </p:sp>
        <p:sp>
          <p:nvSpPr>
            <p:cNvPr id="57" name="다양한 전염병">
              <a:extLst>
                <a:ext uri="{FF2B5EF4-FFF2-40B4-BE49-F238E27FC236}">
                  <a16:creationId xmlns:a16="http://schemas.microsoft.com/office/drawing/2014/main" id="{027ED27E-CA92-0BE5-66BD-2EF4217F410B}"/>
                </a:ext>
              </a:extLst>
            </p:cNvPr>
            <p:cNvSpPr txBox="1"/>
            <p:nvPr/>
          </p:nvSpPr>
          <p:spPr>
            <a:xfrm>
              <a:off x="7140767" y="3593378"/>
              <a:ext cx="1835159" cy="31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Pretendard Black"/>
                  <a:ea typeface="Pretendard Black"/>
                  <a:cs typeface="Pretendard Black"/>
                  <a:sym typeface="Pretendard Black"/>
                </a:defRPr>
              </a:lvl1pPr>
            </a:lstStyle>
            <a:p>
              <a:r>
                <a:rPr lang="ko-KR" altLang="en-US" dirty="0"/>
                <a:t>해외 시장 전략</a:t>
              </a:r>
              <a:endParaRPr dirty="0"/>
            </a:p>
          </p:txBody>
        </p:sp>
        <p:sp>
          <p:nvSpPr>
            <p:cNvPr id="61" name="모서리가 둥근 직사각형">
              <a:extLst>
                <a:ext uri="{FF2B5EF4-FFF2-40B4-BE49-F238E27FC236}">
                  <a16:creationId xmlns:a16="http://schemas.microsoft.com/office/drawing/2014/main" id="{CDB4F298-659D-7BED-763F-E78F87B84106}"/>
                </a:ext>
              </a:extLst>
            </p:cNvPr>
            <p:cNvSpPr/>
            <p:nvPr/>
          </p:nvSpPr>
          <p:spPr>
            <a:xfrm>
              <a:off x="9727399" y="4348926"/>
              <a:ext cx="2031920" cy="33547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 sz="1400"/>
            </a:p>
          </p:txBody>
        </p:sp>
        <p:sp>
          <p:nvSpPr>
            <p:cNvPr id="62" name="다양한 전염병">
              <a:extLst>
                <a:ext uri="{FF2B5EF4-FFF2-40B4-BE49-F238E27FC236}">
                  <a16:creationId xmlns:a16="http://schemas.microsoft.com/office/drawing/2014/main" id="{42994DBC-9B86-3F9B-913A-7C12C8ABA41F}"/>
                </a:ext>
              </a:extLst>
            </p:cNvPr>
            <p:cNvSpPr txBox="1"/>
            <p:nvPr/>
          </p:nvSpPr>
          <p:spPr>
            <a:xfrm>
              <a:off x="9805601" y="4360870"/>
              <a:ext cx="1835159" cy="31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 b="1">
                  <a:solidFill>
                    <a:srgbClr val="FFFFFF"/>
                  </a:solidFill>
                  <a:effectLst>
                    <a:outerShdw blurRad="38100" dist="38100" dir="2700000" rotWithShape="0">
                      <a:srgbClr val="000000">
                        <a:alpha val="43137"/>
                      </a:srgbClr>
                    </a:outerShdw>
                  </a:effectLst>
                  <a:latin typeface="Pretendard Black"/>
                  <a:ea typeface="Pretendard Black"/>
                  <a:cs typeface="Pretendard Black"/>
                  <a:sym typeface="Pretendard Black"/>
                </a:defRPr>
              </a:lvl1pPr>
            </a:lstStyle>
            <a:p>
              <a:r>
                <a:rPr lang="ko-KR" altLang="en-US"/>
                <a:t>국내 시장 전략</a:t>
              </a:r>
              <a:endParaRPr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1720351-1C10-79BD-8423-DC49FD815EF2}"/>
                </a:ext>
              </a:extLst>
            </p:cNvPr>
            <p:cNvSpPr txBox="1"/>
            <p:nvPr/>
          </p:nvSpPr>
          <p:spPr>
            <a:xfrm>
              <a:off x="6931056" y="4062085"/>
              <a:ext cx="2155155" cy="20253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200" dirty="0" err="1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현지화된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제품 라인업 구축으로</a:t>
              </a:r>
              <a:b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</a:b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해외 수출을 목표로 사업 전개</a:t>
              </a:r>
              <a:b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</a:br>
              <a:r>
                <a:rPr lang="ko-KR" altLang="en-US" sz="6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  <a:endParaRPr lang="en-US" altLang="ko-KR" sz="6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KOTRA, Buyer 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통한 </a:t>
              </a:r>
              <a:b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</a:b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각국 </a:t>
              </a:r>
              <a:r>
                <a:rPr lang="ko-KR" altLang="en-US" sz="1200" dirty="0" err="1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식약처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인증 및 판로 개척</a:t>
              </a:r>
              <a:b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</a:br>
              <a:r>
                <a:rPr lang="en-US" altLang="ko-KR" sz="6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</a:p>
            <a:p>
              <a:pPr marL="285750" indent="-285750">
                <a:spcAft>
                  <a:spcPts val="600"/>
                </a:spcAft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개발 종료 후 판로 개척하여 </a:t>
              </a: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2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년 내 수출 </a:t>
              </a: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20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억원</a:t>
              </a: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수입 대체 </a:t>
              </a: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10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억원 목표</a:t>
              </a:r>
              <a:endPara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의료 사각지대</a:t>
              </a: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(1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차 병원</a:t>
              </a: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·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저개발국</a:t>
              </a: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)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에서 감염병 조기 진단</a:t>
              </a: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공중보건과 </a:t>
              </a:r>
              <a:r>
                <a:rPr lang="en-US" altLang="ko-KR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ESG</a:t>
              </a:r>
              <a:r>
                <a:rPr lang="ko-KR" altLang="en-US" sz="12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기여</a:t>
              </a:r>
              <a:endPara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44" name="자유형: 도형 43">
              <a:extLst>
                <a:ext uri="{FF2B5EF4-FFF2-40B4-BE49-F238E27FC236}">
                  <a16:creationId xmlns:a16="http://schemas.microsoft.com/office/drawing/2014/main" id="{E3B0FBDC-B5D3-1EC2-6B5C-B512C562749B}"/>
                </a:ext>
              </a:extLst>
            </p:cNvPr>
            <p:cNvSpPr/>
            <p:nvPr/>
          </p:nvSpPr>
          <p:spPr>
            <a:xfrm rot="8075760" flipH="1" flipV="1">
              <a:off x="10993774" y="2987451"/>
              <a:ext cx="1164740" cy="1171082"/>
            </a:xfrm>
            <a:custGeom>
              <a:avLst/>
              <a:gdLst>
                <a:gd name="connsiteX0" fmla="*/ 249157 w 1264730"/>
                <a:gd name="connsiteY0" fmla="*/ 1010207 h 1264730"/>
                <a:gd name="connsiteX1" fmla="*/ 1000291 w 1264730"/>
                <a:gd name="connsiteY1" fmla="*/ 1015503 h 1264730"/>
                <a:gd name="connsiteX2" fmla="*/ 1005587 w 1264730"/>
                <a:gd name="connsiteY2" fmla="*/ 264369 h 1264730"/>
                <a:gd name="connsiteX3" fmla="*/ 254453 w 1264730"/>
                <a:gd name="connsiteY3" fmla="*/ 259073 h 1264730"/>
                <a:gd name="connsiteX4" fmla="*/ 249157 w 1264730"/>
                <a:gd name="connsiteY4" fmla="*/ 1010207 h 1264730"/>
                <a:gd name="connsiteX5" fmla="*/ 185215 w 1264730"/>
                <a:gd name="connsiteY5" fmla="*/ 1079515 h 1264730"/>
                <a:gd name="connsiteX6" fmla="*/ 0 w 1264730"/>
                <a:gd name="connsiteY6" fmla="*/ 632365 h 1264730"/>
                <a:gd name="connsiteX7" fmla="*/ 632365 w 1264730"/>
                <a:gd name="connsiteY7" fmla="*/ 0 h 1264730"/>
                <a:gd name="connsiteX8" fmla="*/ 1264730 w 1264730"/>
                <a:gd name="connsiteY8" fmla="*/ 0 h 1264730"/>
                <a:gd name="connsiteX9" fmla="*/ 1264730 w 1264730"/>
                <a:gd name="connsiteY9" fmla="*/ 632365 h 1264730"/>
                <a:gd name="connsiteX10" fmla="*/ 632365 w 1264730"/>
                <a:gd name="connsiteY10" fmla="*/ 1264730 h 1264730"/>
                <a:gd name="connsiteX11" fmla="*/ 185215 w 1264730"/>
                <a:gd name="connsiteY11" fmla="*/ 1079515 h 12647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264730" h="1264730">
                  <a:moveTo>
                    <a:pt x="249157" y="1010207"/>
                  </a:moveTo>
                  <a:cubicBezTo>
                    <a:pt x="455114" y="1219089"/>
                    <a:pt x="791408" y="1221460"/>
                    <a:pt x="1000291" y="1015503"/>
                  </a:cubicBezTo>
                  <a:cubicBezTo>
                    <a:pt x="1209173" y="809546"/>
                    <a:pt x="1211544" y="473252"/>
                    <a:pt x="1005587" y="264369"/>
                  </a:cubicBezTo>
                  <a:cubicBezTo>
                    <a:pt x="799630" y="55487"/>
                    <a:pt x="463335" y="53116"/>
                    <a:pt x="254453" y="259073"/>
                  </a:cubicBezTo>
                  <a:cubicBezTo>
                    <a:pt x="45571" y="465030"/>
                    <a:pt x="43200" y="801325"/>
                    <a:pt x="249157" y="1010207"/>
                  </a:cubicBezTo>
                  <a:close/>
                  <a:moveTo>
                    <a:pt x="185215" y="1079515"/>
                  </a:moveTo>
                  <a:cubicBezTo>
                    <a:pt x="70780" y="965079"/>
                    <a:pt x="0" y="806988"/>
                    <a:pt x="0" y="632365"/>
                  </a:cubicBezTo>
                  <a:cubicBezTo>
                    <a:pt x="0" y="283119"/>
                    <a:pt x="283119" y="0"/>
                    <a:pt x="632365" y="0"/>
                  </a:cubicBezTo>
                  <a:lnTo>
                    <a:pt x="1264730" y="0"/>
                  </a:lnTo>
                  <a:lnTo>
                    <a:pt x="1264730" y="632365"/>
                  </a:lnTo>
                  <a:cubicBezTo>
                    <a:pt x="1264730" y="981611"/>
                    <a:pt x="981611" y="1264730"/>
                    <a:pt x="632365" y="1264730"/>
                  </a:cubicBezTo>
                  <a:cubicBezTo>
                    <a:pt x="457742" y="1264730"/>
                    <a:pt x="299651" y="1193950"/>
                    <a:pt x="185215" y="1079515"/>
                  </a:cubicBezTo>
                  <a:close/>
                </a:path>
              </a:pathLst>
            </a:custGeom>
            <a:solidFill>
              <a:srgbClr val="74AEB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400"/>
            </a:p>
          </p:txBody>
        </p:sp>
        <p:sp>
          <p:nvSpPr>
            <p:cNvPr id="45" name="자유형: 도형 44">
              <a:extLst>
                <a:ext uri="{FF2B5EF4-FFF2-40B4-BE49-F238E27FC236}">
                  <a16:creationId xmlns:a16="http://schemas.microsoft.com/office/drawing/2014/main" id="{3156C077-16F6-B35B-27C6-915DCA2B3A85}"/>
                </a:ext>
              </a:extLst>
            </p:cNvPr>
            <p:cNvSpPr/>
            <p:nvPr/>
          </p:nvSpPr>
          <p:spPr>
            <a:xfrm>
              <a:off x="9722123" y="3093168"/>
              <a:ext cx="2347672" cy="960476"/>
            </a:xfrm>
            <a:custGeom>
              <a:avLst/>
              <a:gdLst>
                <a:gd name="connsiteX0" fmla="*/ 3060489 w 3901425"/>
                <a:gd name="connsiteY0" fmla="*/ 0 h 1557847"/>
                <a:gd name="connsiteX1" fmla="*/ 3901425 w 3901425"/>
                <a:gd name="connsiteY1" fmla="*/ 777600 h 1557847"/>
                <a:gd name="connsiteX2" fmla="*/ 3060489 w 3901425"/>
                <a:gd name="connsiteY2" fmla="*/ 1555200 h 1557847"/>
                <a:gd name="connsiteX3" fmla="*/ 3027388 w 3901425"/>
                <a:gd name="connsiteY3" fmla="*/ 1553655 h 1557847"/>
                <a:gd name="connsiteX4" fmla="*/ 2985799 w 3901425"/>
                <a:gd name="connsiteY4" fmla="*/ 1557847 h 1557847"/>
                <a:gd name="connsiteX5" fmla="*/ 259205 w 3901425"/>
                <a:gd name="connsiteY5" fmla="*/ 1557847 h 1557847"/>
                <a:gd name="connsiteX6" fmla="*/ 0 w 3901425"/>
                <a:gd name="connsiteY6" fmla="*/ 1298642 h 1557847"/>
                <a:gd name="connsiteX7" fmla="*/ 0 w 3901425"/>
                <a:gd name="connsiteY7" fmla="*/ 261852 h 1557847"/>
                <a:gd name="connsiteX8" fmla="*/ 259205 w 3901425"/>
                <a:gd name="connsiteY8" fmla="*/ 2647 h 1557847"/>
                <a:gd name="connsiteX9" fmla="*/ 2985799 w 3901425"/>
                <a:gd name="connsiteY9" fmla="*/ 2647 h 1557847"/>
                <a:gd name="connsiteX10" fmla="*/ 2991497 w 3901425"/>
                <a:gd name="connsiteY10" fmla="*/ 3222 h 15578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901425" h="1557847">
                  <a:moveTo>
                    <a:pt x="3060489" y="0"/>
                  </a:moveTo>
                  <a:cubicBezTo>
                    <a:pt x="3524925" y="0"/>
                    <a:pt x="3901425" y="348143"/>
                    <a:pt x="3901425" y="777600"/>
                  </a:cubicBezTo>
                  <a:cubicBezTo>
                    <a:pt x="3901425" y="1207057"/>
                    <a:pt x="3524925" y="1555200"/>
                    <a:pt x="3060489" y="1555200"/>
                  </a:cubicBezTo>
                  <a:lnTo>
                    <a:pt x="3027388" y="1553655"/>
                  </a:lnTo>
                  <a:lnTo>
                    <a:pt x="2985799" y="1557847"/>
                  </a:lnTo>
                  <a:lnTo>
                    <a:pt x="259205" y="1557847"/>
                  </a:lnTo>
                  <a:cubicBezTo>
                    <a:pt x="116050" y="1557847"/>
                    <a:pt x="0" y="1441797"/>
                    <a:pt x="0" y="1298642"/>
                  </a:cubicBezTo>
                  <a:lnTo>
                    <a:pt x="0" y="261852"/>
                  </a:lnTo>
                  <a:cubicBezTo>
                    <a:pt x="0" y="118697"/>
                    <a:pt x="116050" y="2647"/>
                    <a:pt x="259205" y="2647"/>
                  </a:cubicBezTo>
                  <a:lnTo>
                    <a:pt x="2985799" y="2647"/>
                  </a:lnTo>
                  <a:lnTo>
                    <a:pt x="2991497" y="3222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400"/>
            </a:p>
          </p:txBody>
        </p:sp>
        <p:sp>
          <p:nvSpPr>
            <p:cNvPr id="46" name="모서리가 둥근 직사각형">
              <a:extLst>
                <a:ext uri="{FF2B5EF4-FFF2-40B4-BE49-F238E27FC236}">
                  <a16:creationId xmlns:a16="http://schemas.microsoft.com/office/drawing/2014/main" id="{B318E6EE-FEF5-64A4-0DE3-A8F28F2B0A4B}"/>
                </a:ext>
              </a:extLst>
            </p:cNvPr>
            <p:cNvSpPr/>
            <p:nvPr/>
          </p:nvSpPr>
          <p:spPr>
            <a:xfrm>
              <a:off x="7649098" y="1659415"/>
              <a:ext cx="956277" cy="33547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미국 시장</a:t>
              </a:r>
            </a:p>
          </p:txBody>
        </p:sp>
        <p:sp>
          <p:nvSpPr>
            <p:cNvPr id="47" name="모서리가 둥근 직사각형">
              <a:extLst>
                <a:ext uri="{FF2B5EF4-FFF2-40B4-BE49-F238E27FC236}">
                  <a16:creationId xmlns:a16="http://schemas.microsoft.com/office/drawing/2014/main" id="{3E0CE579-6292-9563-E8C7-981A27CF1A0B}"/>
                </a:ext>
              </a:extLst>
            </p:cNvPr>
            <p:cNvSpPr/>
            <p:nvPr/>
          </p:nvSpPr>
          <p:spPr>
            <a:xfrm>
              <a:off x="9396323" y="1954526"/>
              <a:ext cx="956277" cy="33547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저개발 국가</a:t>
              </a:r>
            </a:p>
          </p:txBody>
        </p:sp>
        <p:sp>
          <p:nvSpPr>
            <p:cNvPr id="48" name="눈물 방울 47">
              <a:extLst>
                <a:ext uri="{FF2B5EF4-FFF2-40B4-BE49-F238E27FC236}">
                  <a16:creationId xmlns:a16="http://schemas.microsoft.com/office/drawing/2014/main" id="{36C7743C-5892-701E-AE46-583475608C7B}"/>
                </a:ext>
              </a:extLst>
            </p:cNvPr>
            <p:cNvSpPr/>
            <p:nvPr/>
          </p:nvSpPr>
          <p:spPr>
            <a:xfrm rot="8139048">
              <a:off x="9307853" y="2348074"/>
              <a:ext cx="567649" cy="629659"/>
            </a:xfrm>
            <a:prstGeom prst="teardrop">
              <a:avLst/>
            </a:prstGeom>
            <a:solidFill>
              <a:srgbClr val="4AA2A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CF77FEA-318D-55BC-0A9B-D46B1AA3FAE4}"/>
                </a:ext>
              </a:extLst>
            </p:cNvPr>
            <p:cNvSpPr txBox="1"/>
            <p:nvPr/>
          </p:nvSpPr>
          <p:spPr>
            <a:xfrm>
              <a:off x="9684775" y="3418693"/>
              <a:ext cx="2397767" cy="48155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ko-KR" altLang="en-US" sz="1400" dirty="0">
                  <a:latin typeface="Pretendard Medium" panose="02000603000000020004" pitchFamily="50" charset="-127"/>
                  <a:ea typeface="Pretendard Medium"/>
                  <a:cs typeface="Pretendard Medium" panose="02000603000000020004" pitchFamily="50" charset="-127"/>
                </a:rPr>
                <a:t>높은 개인 </a:t>
              </a:r>
              <a:r>
                <a:rPr lang="ko-KR" altLang="en-US" sz="1400" dirty="0" err="1">
                  <a:latin typeface="Pretendard Medium" panose="02000603000000020004" pitchFamily="50" charset="-127"/>
                  <a:ea typeface="Pretendard Medium"/>
                  <a:cs typeface="Pretendard Medium" panose="02000603000000020004" pitchFamily="50" charset="-127"/>
                </a:rPr>
                <a:t>병의원</a:t>
              </a:r>
              <a:r>
                <a:rPr lang="ko-KR" altLang="en-US" sz="1400" dirty="0">
                  <a:latin typeface="Pretendard Medium" panose="02000603000000020004" pitchFamily="50" charset="-127"/>
                  <a:ea typeface="Pretendard Medium"/>
                  <a:cs typeface="Pretendard Medium" panose="02000603000000020004" pitchFamily="50" charset="-127"/>
                </a:rPr>
                <a:t> 접근성</a:t>
              </a:r>
              <a:endParaRPr lang="en-US" altLang="ko-KR" sz="1400" dirty="0">
                <a:latin typeface="Pretendard Medium" panose="02000603000000020004" pitchFamily="50" charset="-127"/>
                <a:ea typeface="Pretendard Medium"/>
                <a:cs typeface="Pretendard Medium" panose="02000603000000020004" pitchFamily="50" charset="-127"/>
              </a:endParaRPr>
            </a:p>
            <a:p>
              <a:pPr algn="ctr"/>
              <a:r>
                <a:rPr lang="ko-KR" altLang="en-US" sz="1400" b="1" dirty="0">
                  <a:solidFill>
                    <a:srgbClr val="C00000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성병</a:t>
              </a:r>
              <a:r>
                <a:rPr lang="en-US" altLang="ko-KR" sz="1400" b="1" dirty="0">
                  <a:solidFill>
                    <a:srgbClr val="C00000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400" b="1" dirty="0">
                  <a:solidFill>
                    <a:srgbClr val="C00000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감염병</a:t>
              </a:r>
              <a:r>
                <a:rPr lang="en-US" altLang="ko-KR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  <a:r>
                <a:rPr lang="ko-KR" altLang="en-US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등의 시장 우선적 개척</a:t>
              </a:r>
              <a:r>
                <a:rPr lang="en-US" altLang="ko-KR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</a:p>
          </p:txBody>
        </p:sp>
        <p:sp>
          <p:nvSpPr>
            <p:cNvPr id="50" name="모서리가 둥근 직사각형">
              <a:extLst>
                <a:ext uri="{FF2B5EF4-FFF2-40B4-BE49-F238E27FC236}">
                  <a16:creationId xmlns:a16="http://schemas.microsoft.com/office/drawing/2014/main" id="{839D791A-BE71-B930-3E69-569E8B018762}"/>
                </a:ext>
              </a:extLst>
            </p:cNvPr>
            <p:cNvSpPr/>
            <p:nvPr/>
          </p:nvSpPr>
          <p:spPr>
            <a:xfrm>
              <a:off x="10243870" y="2968070"/>
              <a:ext cx="956277" cy="335478"/>
            </a:xfrm>
            <a:prstGeom prst="roundRect">
              <a:avLst>
                <a:gd name="adj" fmla="val 16667"/>
              </a:avLst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국내 시장</a:t>
              </a:r>
            </a:p>
          </p:txBody>
        </p:sp>
        <p:sp>
          <p:nvSpPr>
            <p:cNvPr id="51" name="눈물 방울 50">
              <a:extLst>
                <a:ext uri="{FF2B5EF4-FFF2-40B4-BE49-F238E27FC236}">
                  <a16:creationId xmlns:a16="http://schemas.microsoft.com/office/drawing/2014/main" id="{8F84A28F-0617-8CFF-4884-DFD8F606ED1C}"/>
                </a:ext>
              </a:extLst>
            </p:cNvPr>
            <p:cNvSpPr/>
            <p:nvPr/>
          </p:nvSpPr>
          <p:spPr>
            <a:xfrm rot="8139048">
              <a:off x="7542610" y="2048706"/>
              <a:ext cx="567649" cy="629659"/>
            </a:xfrm>
            <a:prstGeom prst="teardrop">
              <a:avLst/>
            </a:prstGeom>
            <a:solidFill>
              <a:srgbClr val="4AA2A4"/>
            </a:solidFill>
            <a:ln w="762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2" name="자유형: 도형 51">
              <a:extLst>
                <a:ext uri="{FF2B5EF4-FFF2-40B4-BE49-F238E27FC236}">
                  <a16:creationId xmlns:a16="http://schemas.microsoft.com/office/drawing/2014/main" id="{E4046753-FF6E-C0FB-9307-812E0FECC787}"/>
                </a:ext>
              </a:extLst>
            </p:cNvPr>
            <p:cNvSpPr/>
            <p:nvPr/>
          </p:nvSpPr>
          <p:spPr>
            <a:xfrm>
              <a:off x="9396323" y="2426585"/>
              <a:ext cx="1501241" cy="461879"/>
            </a:xfrm>
            <a:custGeom>
              <a:avLst/>
              <a:gdLst>
                <a:gd name="connsiteX0" fmla="*/ 331982 w 2296061"/>
                <a:gd name="connsiteY0" fmla="*/ 0 h 664379"/>
                <a:gd name="connsiteX1" fmla="*/ 334870 w 2296061"/>
                <a:gd name="connsiteY1" fmla="*/ 289 h 664379"/>
                <a:gd name="connsiteX2" fmla="*/ 2185377 w 2296061"/>
                <a:gd name="connsiteY2" fmla="*/ 289 h 664379"/>
                <a:gd name="connsiteX3" fmla="*/ 2296061 w 2296061"/>
                <a:gd name="connsiteY3" fmla="*/ 110973 h 664379"/>
                <a:gd name="connsiteX4" fmla="*/ 2296061 w 2296061"/>
                <a:gd name="connsiteY4" fmla="*/ 553695 h 664379"/>
                <a:gd name="connsiteX5" fmla="*/ 2185377 w 2296061"/>
                <a:gd name="connsiteY5" fmla="*/ 664379 h 664379"/>
                <a:gd name="connsiteX6" fmla="*/ 319659 w 2296061"/>
                <a:gd name="connsiteY6" fmla="*/ 664379 h 664379"/>
                <a:gd name="connsiteX7" fmla="*/ 276576 w 2296061"/>
                <a:gd name="connsiteY7" fmla="*/ 655681 h 664379"/>
                <a:gd name="connsiteX8" fmla="*/ 272922 w 2296061"/>
                <a:gd name="connsiteY8" fmla="*/ 653218 h 664379"/>
                <a:gd name="connsiteX9" fmla="*/ 265076 w 2296061"/>
                <a:gd name="connsiteY9" fmla="*/ 652433 h 664379"/>
                <a:gd name="connsiteX10" fmla="*/ 0 w 2296061"/>
                <a:gd name="connsiteY10" fmla="*/ 329564 h 664379"/>
                <a:gd name="connsiteX11" fmla="*/ 265076 w 2296061"/>
                <a:gd name="connsiteY11" fmla="*/ 6696 h 664379"/>
                <a:gd name="connsiteX12" fmla="*/ 310385 w 2296061"/>
                <a:gd name="connsiteY12" fmla="*/ 2161 h 664379"/>
                <a:gd name="connsiteX13" fmla="*/ 319659 w 2296061"/>
                <a:gd name="connsiteY13" fmla="*/ 289 h 664379"/>
                <a:gd name="connsiteX14" fmla="*/ 329094 w 2296061"/>
                <a:gd name="connsiteY14" fmla="*/ 289 h 6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96061" h="664379">
                  <a:moveTo>
                    <a:pt x="331982" y="0"/>
                  </a:moveTo>
                  <a:lnTo>
                    <a:pt x="334870" y="289"/>
                  </a:lnTo>
                  <a:lnTo>
                    <a:pt x="2185377" y="289"/>
                  </a:lnTo>
                  <a:cubicBezTo>
                    <a:pt x="2246506" y="289"/>
                    <a:pt x="2296061" y="49844"/>
                    <a:pt x="2296061" y="110973"/>
                  </a:cubicBezTo>
                  <a:lnTo>
                    <a:pt x="2296061" y="553695"/>
                  </a:lnTo>
                  <a:cubicBezTo>
                    <a:pt x="2296061" y="614824"/>
                    <a:pt x="2246506" y="664379"/>
                    <a:pt x="2185377" y="664379"/>
                  </a:cubicBezTo>
                  <a:lnTo>
                    <a:pt x="319659" y="664379"/>
                  </a:lnTo>
                  <a:cubicBezTo>
                    <a:pt x="304377" y="664379"/>
                    <a:pt x="289818" y="661282"/>
                    <a:pt x="276576" y="655681"/>
                  </a:cubicBezTo>
                  <a:lnTo>
                    <a:pt x="272922" y="653218"/>
                  </a:lnTo>
                  <a:lnTo>
                    <a:pt x="265076" y="652433"/>
                  </a:lnTo>
                  <a:cubicBezTo>
                    <a:pt x="113797" y="621702"/>
                    <a:pt x="0" y="488826"/>
                    <a:pt x="0" y="329564"/>
                  </a:cubicBezTo>
                  <a:cubicBezTo>
                    <a:pt x="0" y="170303"/>
                    <a:pt x="113797" y="37426"/>
                    <a:pt x="265076" y="6696"/>
                  </a:cubicBezTo>
                  <a:lnTo>
                    <a:pt x="310385" y="2161"/>
                  </a:lnTo>
                  <a:lnTo>
                    <a:pt x="319659" y="289"/>
                  </a:lnTo>
                  <a:lnTo>
                    <a:pt x="329094" y="2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400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ADAAED7-D27B-EC8B-8799-98ECD63111F4}"/>
                </a:ext>
              </a:extLst>
            </p:cNvPr>
            <p:cNvSpPr txBox="1"/>
            <p:nvPr/>
          </p:nvSpPr>
          <p:spPr>
            <a:xfrm>
              <a:off x="9506959" y="2436268"/>
              <a:ext cx="1215507" cy="481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낮은 의료 인프라</a:t>
              </a:r>
              <a:endParaRPr lang="en-US" altLang="ko-KR" sz="14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/>
              <a:r>
                <a:rPr lang="ko-KR" altLang="en-US" sz="140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의료 인력 부족</a:t>
              </a:r>
              <a:endParaRPr lang="en-US" altLang="ko-KR" sz="140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54" name="자유형: 도형 53">
              <a:extLst>
                <a:ext uri="{FF2B5EF4-FFF2-40B4-BE49-F238E27FC236}">
                  <a16:creationId xmlns:a16="http://schemas.microsoft.com/office/drawing/2014/main" id="{669639D7-3D23-6D14-55A0-D8A03EE33465}"/>
                </a:ext>
              </a:extLst>
            </p:cNvPr>
            <p:cNvSpPr/>
            <p:nvPr/>
          </p:nvSpPr>
          <p:spPr>
            <a:xfrm>
              <a:off x="7626983" y="2118490"/>
              <a:ext cx="1501241" cy="461879"/>
            </a:xfrm>
            <a:custGeom>
              <a:avLst/>
              <a:gdLst>
                <a:gd name="connsiteX0" fmla="*/ 331982 w 2296061"/>
                <a:gd name="connsiteY0" fmla="*/ 0 h 664379"/>
                <a:gd name="connsiteX1" fmla="*/ 334870 w 2296061"/>
                <a:gd name="connsiteY1" fmla="*/ 289 h 664379"/>
                <a:gd name="connsiteX2" fmla="*/ 2185377 w 2296061"/>
                <a:gd name="connsiteY2" fmla="*/ 289 h 664379"/>
                <a:gd name="connsiteX3" fmla="*/ 2296061 w 2296061"/>
                <a:gd name="connsiteY3" fmla="*/ 110973 h 664379"/>
                <a:gd name="connsiteX4" fmla="*/ 2296061 w 2296061"/>
                <a:gd name="connsiteY4" fmla="*/ 553695 h 664379"/>
                <a:gd name="connsiteX5" fmla="*/ 2185377 w 2296061"/>
                <a:gd name="connsiteY5" fmla="*/ 664379 h 664379"/>
                <a:gd name="connsiteX6" fmla="*/ 319659 w 2296061"/>
                <a:gd name="connsiteY6" fmla="*/ 664379 h 664379"/>
                <a:gd name="connsiteX7" fmla="*/ 276576 w 2296061"/>
                <a:gd name="connsiteY7" fmla="*/ 655681 h 664379"/>
                <a:gd name="connsiteX8" fmla="*/ 272922 w 2296061"/>
                <a:gd name="connsiteY8" fmla="*/ 653218 h 664379"/>
                <a:gd name="connsiteX9" fmla="*/ 265076 w 2296061"/>
                <a:gd name="connsiteY9" fmla="*/ 652433 h 664379"/>
                <a:gd name="connsiteX10" fmla="*/ 0 w 2296061"/>
                <a:gd name="connsiteY10" fmla="*/ 329564 h 664379"/>
                <a:gd name="connsiteX11" fmla="*/ 265076 w 2296061"/>
                <a:gd name="connsiteY11" fmla="*/ 6696 h 664379"/>
                <a:gd name="connsiteX12" fmla="*/ 310385 w 2296061"/>
                <a:gd name="connsiteY12" fmla="*/ 2161 h 664379"/>
                <a:gd name="connsiteX13" fmla="*/ 319659 w 2296061"/>
                <a:gd name="connsiteY13" fmla="*/ 289 h 664379"/>
                <a:gd name="connsiteX14" fmla="*/ 329094 w 2296061"/>
                <a:gd name="connsiteY14" fmla="*/ 289 h 6643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296061" h="664379">
                  <a:moveTo>
                    <a:pt x="331982" y="0"/>
                  </a:moveTo>
                  <a:lnTo>
                    <a:pt x="334870" y="289"/>
                  </a:lnTo>
                  <a:lnTo>
                    <a:pt x="2185377" y="289"/>
                  </a:lnTo>
                  <a:cubicBezTo>
                    <a:pt x="2246506" y="289"/>
                    <a:pt x="2296061" y="49844"/>
                    <a:pt x="2296061" y="110973"/>
                  </a:cubicBezTo>
                  <a:lnTo>
                    <a:pt x="2296061" y="553695"/>
                  </a:lnTo>
                  <a:cubicBezTo>
                    <a:pt x="2296061" y="614824"/>
                    <a:pt x="2246506" y="664379"/>
                    <a:pt x="2185377" y="664379"/>
                  </a:cubicBezTo>
                  <a:lnTo>
                    <a:pt x="319659" y="664379"/>
                  </a:lnTo>
                  <a:cubicBezTo>
                    <a:pt x="304377" y="664379"/>
                    <a:pt x="289818" y="661282"/>
                    <a:pt x="276576" y="655681"/>
                  </a:cubicBezTo>
                  <a:lnTo>
                    <a:pt x="272922" y="653218"/>
                  </a:lnTo>
                  <a:lnTo>
                    <a:pt x="265076" y="652433"/>
                  </a:lnTo>
                  <a:cubicBezTo>
                    <a:pt x="113797" y="621702"/>
                    <a:pt x="0" y="488826"/>
                    <a:pt x="0" y="329564"/>
                  </a:cubicBezTo>
                  <a:cubicBezTo>
                    <a:pt x="0" y="170303"/>
                    <a:pt x="113797" y="37426"/>
                    <a:pt x="265076" y="6696"/>
                  </a:cubicBezTo>
                  <a:lnTo>
                    <a:pt x="310385" y="2161"/>
                  </a:lnTo>
                  <a:lnTo>
                    <a:pt x="319659" y="289"/>
                  </a:lnTo>
                  <a:lnTo>
                    <a:pt x="329094" y="289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 sz="1400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B255972-9EE2-38F8-08A3-62BBD9543439}"/>
                </a:ext>
              </a:extLst>
            </p:cNvPr>
            <p:cNvSpPr txBox="1"/>
            <p:nvPr/>
          </p:nvSpPr>
          <p:spPr>
            <a:xfrm>
              <a:off x="7700349" y="2124764"/>
              <a:ext cx="1354512" cy="481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ko-KR" altLang="en-US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의료 비용 부담</a:t>
              </a:r>
              <a:endParaRPr lang="en-US" altLang="ko-KR" sz="14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algn="ctr"/>
              <a:r>
                <a:rPr lang="ko-KR" altLang="en-US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열악한 의료 접근성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7434872-128B-91FE-A884-8036BA207F99}"/>
                </a:ext>
              </a:extLst>
            </p:cNvPr>
            <p:cNvSpPr txBox="1"/>
            <p:nvPr/>
          </p:nvSpPr>
          <p:spPr>
            <a:xfrm>
              <a:off x="9488151" y="4773655"/>
              <a:ext cx="2464020" cy="13738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높은 의료 접근성</a:t>
              </a:r>
              <a:r>
                <a:rPr lang="en-US" altLang="ko-KR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단일 보험 시스템</a:t>
              </a:r>
              <a:r>
                <a:rPr lang="en-US" altLang="ko-KR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  <a:r>
                <a:rPr lang="ko-KR" altLang="en-US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존재</a:t>
              </a:r>
              <a:r>
                <a:rPr lang="en-US" altLang="ko-KR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따라서 </a:t>
              </a:r>
              <a:r>
                <a:rPr lang="ko-KR" altLang="en-US" sz="1400" dirty="0" err="1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병의원</a:t>
              </a:r>
              <a:r>
                <a:rPr lang="ko-KR" altLang="en-US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시장이 진출 시 유리</a:t>
              </a:r>
              <a:br>
                <a:rPr lang="en-US" altLang="ko-KR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</a:br>
              <a:r>
                <a:rPr lang="en-US" altLang="ko-KR" sz="7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 </a:t>
              </a:r>
              <a:endPara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ko-KR" altLang="en-US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자가진단 경쟁력 검증을 통한 신뢰성 확보</a:t>
              </a:r>
              <a:br>
                <a:rPr lang="en-US" altLang="ko-KR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</a:br>
              <a:r>
                <a:rPr lang="ko-KR" altLang="en-US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이후</a:t>
              </a:r>
              <a:r>
                <a:rPr lang="en-US" altLang="ko-KR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, </a:t>
              </a:r>
              <a:r>
                <a:rPr lang="ko-KR" altLang="en-US" sz="1400" b="1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해외 수출</a:t>
              </a:r>
              <a:r>
                <a:rPr lang="ko-KR" altLang="en-US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로 </a:t>
              </a:r>
              <a:r>
                <a:rPr lang="en-US" altLang="ko-KR" sz="1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Scale-up</a:t>
              </a:r>
              <a:endParaRPr lang="ko-KR" altLang="en-US" sz="14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</p:grpSp>
      <p:sp>
        <p:nvSpPr>
          <p:cNvPr id="35" name="사각형: 둥근 모서리 34">
            <a:extLst>
              <a:ext uri="{FF2B5EF4-FFF2-40B4-BE49-F238E27FC236}">
                <a16:creationId xmlns:a16="http://schemas.microsoft.com/office/drawing/2014/main" id="{15F1F183-0BD4-7482-C048-9D4383430217}"/>
              </a:ext>
            </a:extLst>
          </p:cNvPr>
          <p:cNvSpPr/>
          <p:nvPr/>
        </p:nvSpPr>
        <p:spPr>
          <a:xfrm>
            <a:off x="802313" y="4481880"/>
            <a:ext cx="3073234" cy="1977939"/>
          </a:xfrm>
          <a:prstGeom prst="roundRect">
            <a:avLst/>
          </a:prstGeom>
          <a:noFill/>
          <a:ln w="57150">
            <a:solidFill>
              <a:srgbClr val="3D867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사각형: 둥근 모서리 11">
            <a:extLst>
              <a:ext uri="{FF2B5EF4-FFF2-40B4-BE49-F238E27FC236}">
                <a16:creationId xmlns:a16="http://schemas.microsoft.com/office/drawing/2014/main" id="{CECF9A1C-29EF-2D74-0E35-D8ED3172E152}"/>
              </a:ext>
            </a:extLst>
          </p:cNvPr>
          <p:cNvSpPr/>
          <p:nvPr/>
        </p:nvSpPr>
        <p:spPr>
          <a:xfrm>
            <a:off x="637767" y="909867"/>
            <a:ext cx="1137547" cy="3590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시장수요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46C47F72-94EE-9942-7308-575BE63BD63D}"/>
              </a:ext>
            </a:extLst>
          </p:cNvPr>
          <p:cNvSpPr/>
          <p:nvPr/>
        </p:nvSpPr>
        <p:spPr>
          <a:xfrm>
            <a:off x="809874" y="3704252"/>
            <a:ext cx="3031454" cy="31065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CES 2025</a:t>
            </a:r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에서 의사와 수의사들의 </a:t>
            </a:r>
            <a:r>
              <a:rPr lang="ko-KR" altLang="en-US" sz="12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높은관심</a:t>
            </a:r>
            <a:endParaRPr lang="ko-KR" altLang="en-US" sz="1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1AACE44-D080-165D-64F0-DFBED79E5D1B}"/>
              </a:ext>
            </a:extLst>
          </p:cNvPr>
          <p:cNvGrpSpPr/>
          <p:nvPr/>
        </p:nvGrpSpPr>
        <p:grpSpPr>
          <a:xfrm>
            <a:off x="645682" y="1295010"/>
            <a:ext cx="3339505" cy="2217991"/>
            <a:chOff x="3941827" y="1522178"/>
            <a:chExt cx="3339505" cy="2217991"/>
          </a:xfrm>
        </p:grpSpPr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7B8042E0-462D-8D1A-E8D0-FD4773982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41827" y="1522178"/>
              <a:ext cx="1658236" cy="2211411"/>
            </a:xfrm>
            <a:prstGeom prst="rect">
              <a:avLst/>
            </a:prstGeom>
          </p:spPr>
        </p:pic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B170A598-B258-85D3-84D6-F35363862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623097" y="1528757"/>
              <a:ext cx="1658235" cy="2211412"/>
            </a:xfrm>
            <a:prstGeom prst="rect">
              <a:avLst/>
            </a:prstGeom>
          </p:spPr>
        </p:pic>
      </p:grpSp>
      <p:sp>
        <p:nvSpPr>
          <p:cNvPr id="23" name="사각형: 둥근 모서리 22">
            <a:extLst>
              <a:ext uri="{FF2B5EF4-FFF2-40B4-BE49-F238E27FC236}">
                <a16:creationId xmlns:a16="http://schemas.microsoft.com/office/drawing/2014/main" id="{9B3E2637-30AD-2666-B671-742779A4DE1E}"/>
              </a:ext>
            </a:extLst>
          </p:cNvPr>
          <p:cNvSpPr/>
          <p:nvPr/>
        </p:nvSpPr>
        <p:spPr>
          <a:xfrm>
            <a:off x="802313" y="4066690"/>
            <a:ext cx="3031455" cy="293306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10</a:t>
            </a:r>
            <a:r>
              <a:rPr lang="ko-KR" altLang="en-US" sz="1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개 병원과 의원이 제품 출시 때 메일 요청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008D7C6-CC43-1F58-B0A3-AF1E897E77F5}"/>
              </a:ext>
            </a:extLst>
          </p:cNvPr>
          <p:cNvSpPr txBox="1"/>
          <p:nvPr/>
        </p:nvSpPr>
        <p:spPr>
          <a:xfrm>
            <a:off x="1898547" y="4507847"/>
            <a:ext cx="714648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2400" b="1" dirty="0"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  <a:sym typeface="Pretendard"/>
              </a:rPr>
              <a:t>왜</a:t>
            </a:r>
            <a:r>
              <a:rPr lang="en-US" altLang="ko-KR" sz="2400" b="1" dirty="0">
                <a:solidFill>
                  <a:srgbClr val="000000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  <a:sym typeface="Pretendard"/>
              </a:rPr>
              <a:t>?</a:t>
            </a:r>
            <a:endParaRPr kumimoji="0" lang="ko-KR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  <a:sym typeface="Pretendard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C55219-6CB2-6992-052C-F7E80A8F3239}"/>
              </a:ext>
            </a:extLst>
          </p:cNvPr>
          <p:cNvSpPr txBox="1"/>
          <p:nvPr/>
        </p:nvSpPr>
        <p:spPr>
          <a:xfrm>
            <a:off x="942090" y="4797828"/>
            <a:ext cx="4124447" cy="1661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kumimoji="0" lang="en-US" altLang="ko-K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 err="1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백일해</a:t>
            </a:r>
            <a:r>
              <a:rPr lang="en-US" altLang="ko-KR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,</a:t>
            </a:r>
            <a:r>
              <a:rPr lang="ko-KR" altLang="en-US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구강세균 검사 비용이 </a:t>
            </a:r>
            <a:r>
              <a:rPr lang="en-US" altLang="ko-KR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100</a:t>
            </a:r>
            <a:r>
              <a:rPr lang="ko-KR" altLang="en-US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만원 수준 </a:t>
            </a:r>
            <a:endParaRPr lang="en-US" altLang="ko-KR" sz="1200" dirty="0">
              <a:solidFill>
                <a:srgbClr val="00000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>
              <a:lnSpc>
                <a:spcPct val="150000"/>
              </a:lnSpc>
            </a:pPr>
            <a:r>
              <a:rPr lang="ko-KR" altLang="en-US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  </a:t>
            </a:r>
            <a:r>
              <a:rPr lang="en-US" altLang="ko-KR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-&gt; </a:t>
            </a:r>
            <a:r>
              <a:rPr lang="ko-KR" altLang="en-US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환자가 진단을 포기 </a:t>
            </a:r>
            <a:r>
              <a:rPr lang="en-US" altLang="ko-KR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-&gt; </a:t>
            </a:r>
            <a:r>
              <a:rPr lang="ko-KR" altLang="en-US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잘못된 치료가능성 </a:t>
            </a:r>
            <a:br>
              <a:rPr lang="en-US" altLang="ko-KR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</a:br>
            <a:r>
              <a:rPr lang="en-US" altLang="ko-KR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       </a:t>
            </a:r>
            <a:r>
              <a:rPr lang="ko-KR" altLang="en-US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높음 </a:t>
            </a:r>
            <a:r>
              <a:rPr lang="en-US" altLang="ko-KR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-&gt;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의사가 직접 검사 하고자 함</a:t>
            </a:r>
            <a:endParaRPr lang="en-US" altLang="ko-KR" sz="1200" dirty="0">
              <a:solidFill>
                <a:srgbClr val="000000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>
              <a:lnSpc>
                <a:spcPct val="150000"/>
              </a:lnSpc>
            </a:pPr>
            <a:r>
              <a:rPr kumimoji="0" lang="en-US" altLang="ko-KR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  -&gt; 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검사장비 비용과 한국보다 높은 인건비로 </a:t>
            </a:r>
            <a:endParaRPr kumimoji="0" lang="en-US" altLang="ko-K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  <a:p>
            <a:pPr>
              <a:lnSpc>
                <a:spcPct val="150000"/>
              </a:lnSpc>
            </a:pPr>
            <a:r>
              <a:rPr lang="en-US" altLang="ko-KR" sz="1200" dirty="0">
                <a:solidFill>
                  <a:srgbClr val="000000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        </a:t>
            </a:r>
            <a:r>
              <a:rPr kumimoji="0" lang="ko-KR" altLang="en-US" sz="12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검사인력에 드는 비용이 매우 높은 현실 </a:t>
            </a:r>
            <a:endParaRPr kumimoji="0" lang="en-US" altLang="ko-KR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</p:txBody>
      </p:sp>
      <p:sp>
        <p:nvSpPr>
          <p:cNvPr id="4" name="직사각형 4">
            <a:extLst>
              <a:ext uri="{FF2B5EF4-FFF2-40B4-BE49-F238E27FC236}">
                <a16:creationId xmlns:a16="http://schemas.microsoft.com/office/drawing/2014/main" id="{6F1A7F41-78CC-385F-1454-21676F64B8F0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6C36A517-61AE-14EE-DA16-310B8FCE78C2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목표시장 분석 및 진입전략</a:t>
            </a:r>
          </a:p>
        </p:txBody>
      </p:sp>
    </p:spTree>
    <p:extLst>
      <p:ext uri="{BB962C8B-B14F-4D97-AF65-F5344CB8AC3E}">
        <p14:creationId xmlns:p14="http://schemas.microsoft.com/office/powerpoint/2010/main" val="37762189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440ED7-39C8-49FF-AD32-2F92320CA0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6">
            <a:extLst>
              <a:ext uri="{FF2B5EF4-FFF2-40B4-BE49-F238E27FC236}">
                <a16:creationId xmlns:a16="http://schemas.microsoft.com/office/drawing/2014/main" id="{BF392B21-C5DB-AD97-774A-5145F135EF14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20772436-9CC5-91B6-519D-F825483FFAE7}"/>
              </a:ext>
            </a:extLst>
          </p:cNvPr>
          <p:cNvSpPr txBox="1"/>
          <p:nvPr/>
        </p:nvSpPr>
        <p:spPr>
          <a:xfrm>
            <a:off x="45719" y="-1"/>
            <a:ext cx="34400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수익모델</a:t>
            </a:r>
            <a:endParaRPr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889320-7340-0E22-5A64-057A47883B15}"/>
              </a:ext>
            </a:extLst>
          </p:cNvPr>
          <p:cNvSpPr txBox="1"/>
          <p:nvPr/>
        </p:nvSpPr>
        <p:spPr>
          <a:xfrm>
            <a:off x="982663" y="1459241"/>
            <a:ext cx="4195469" cy="2785906"/>
          </a:xfrm>
          <a:prstGeom prst="roundRect">
            <a:avLst>
              <a:gd name="adj" fmla="val 4078"/>
            </a:avLst>
          </a:prstGeom>
          <a:solidFill>
            <a:srgbClr val="DEEBF7">
              <a:alpha val="30196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79375" lvl="1">
              <a:lnSpc>
                <a:spcPct val="100000"/>
              </a:lnSpc>
              <a:spcBef>
                <a:spcPts val="0"/>
              </a:spcBef>
            </a:pPr>
            <a:endParaRPr lang="en-US" altLang="ko-KR" sz="1400" spc="-5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F8F27432-179D-9647-8F51-D42061F06E83}"/>
              </a:ext>
            </a:extLst>
          </p:cNvPr>
          <p:cNvSpPr txBox="1">
            <a:spLocks noChangeArrowheads="1"/>
          </p:cNvSpPr>
          <p:nvPr/>
        </p:nvSpPr>
        <p:spPr>
          <a:xfrm>
            <a:off x="886341" y="1046084"/>
            <a:ext cx="4032069" cy="393974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algn="ctr" defTabSz="844083">
              <a:spcBef>
                <a:spcPct val="0"/>
              </a:spcBef>
              <a:buNone/>
              <a:defRPr b="0" spc="-100">
                <a:solidFill>
                  <a:srgbClr val="2A404B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j-cs"/>
              </a:defRPr>
            </a:lvl1pPr>
            <a:lvl2pPr marL="177800" lvl="1" indent="-177800" latinLnBrk="0">
              <a:spcBef>
                <a:spcPts val="1600"/>
              </a:spcBef>
              <a:buClr>
                <a:schemeClr val="tx1"/>
              </a:buClr>
              <a:buFont typeface="Wingdings" pitchFamily="2" charset="2"/>
              <a:buChar char="§"/>
              <a:defRPr sz="1600" kern="0" spc="-50">
                <a:latin typeface="Noto Sans CJK KR Bold" panose="020B0500000000000000" pitchFamily="34" charset="-128"/>
                <a:ea typeface="Noto Sans CJK KR Bold" panose="020B0500000000000000" pitchFamily="34" charset="-128"/>
              </a:defRPr>
            </a:lvl2pPr>
          </a:lstStyle>
          <a:p>
            <a:pPr marL="0" lvl="1" indent="0">
              <a:buNone/>
            </a:pPr>
            <a:r>
              <a:rPr lang="ko-KR" altLang="en-US" b="1"/>
              <a:t>사업현황 및 계획</a:t>
            </a:r>
            <a:endParaRPr lang="en-US" altLang="ko-KR" sz="1600" b="1" i="0">
              <a:latin typeface="Noto Sans CJK KR Regular" panose="020B0500000000000000" pitchFamily="34" charset="-128"/>
              <a:ea typeface="Noto Sans CJK KR Regular" panose="020B0500000000000000" pitchFamily="34" charset="-128"/>
            </a:endParaRPr>
          </a:p>
        </p:txBody>
      </p:sp>
      <p:graphicFrame>
        <p:nvGraphicFramePr>
          <p:cNvPr id="33" name="표 12">
            <a:extLst>
              <a:ext uri="{FF2B5EF4-FFF2-40B4-BE49-F238E27FC236}">
                <a16:creationId xmlns:a16="http://schemas.microsoft.com/office/drawing/2014/main" id="{EF54A759-7AE8-FE33-B3AE-742DD7F30EA6}"/>
              </a:ext>
            </a:extLst>
          </p:cNvPr>
          <p:cNvGraphicFramePr>
            <a:graphicFrameLocks noGrp="1"/>
          </p:cNvGraphicFramePr>
          <p:nvPr/>
        </p:nvGraphicFramePr>
        <p:xfrm>
          <a:off x="982663" y="4454026"/>
          <a:ext cx="10226675" cy="1767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8125">
                  <a:extLst>
                    <a:ext uri="{9D8B030D-6E8A-4147-A177-3AD203B41FA5}">
                      <a16:colId xmlns:a16="http://schemas.microsoft.com/office/drawing/2014/main" val="2541094714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1701760632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1967786478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277811534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498234679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283176964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925396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>
                          <a:solidFill>
                            <a:schemeClr val="bg1"/>
                          </a:solidFill>
                        </a:rPr>
                        <a:t>구분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’25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’26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’27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’28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’29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‘30</a:t>
                      </a: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443709"/>
                  </a:ext>
                </a:extLst>
              </a:tr>
              <a:tr h="14927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>
                          <a:latin typeface="+mj-ea"/>
                          <a:ea typeface="+mj-ea"/>
                        </a:rPr>
                        <a:t>추진일정</a:t>
                      </a:r>
                      <a:endParaRPr lang="en-US" altLang="ko-KR" sz="1200" b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0">
                          <a:latin typeface="+mj-ea"/>
                          <a:ea typeface="+mj-ea"/>
                        </a:rPr>
                        <a:t>및 매출 계획</a:t>
                      </a: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ore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ore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ore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endParaRPr lang="en-US" altLang="ko-Kore-KR" sz="1200" b="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034866"/>
                  </a:ext>
                </a:extLst>
              </a:tr>
            </a:tbl>
          </a:graphicData>
        </a:graphic>
      </p:graphicFrame>
      <p:sp>
        <p:nvSpPr>
          <p:cNvPr id="36" name="직사각형 35">
            <a:extLst>
              <a:ext uri="{FF2B5EF4-FFF2-40B4-BE49-F238E27FC236}">
                <a16:creationId xmlns:a16="http://schemas.microsoft.com/office/drawing/2014/main" id="{DD58CE9D-783F-89BA-C2CE-88E0DB1892CE}"/>
              </a:ext>
            </a:extLst>
          </p:cNvPr>
          <p:cNvSpPr/>
          <p:nvPr/>
        </p:nvSpPr>
        <p:spPr>
          <a:xfrm>
            <a:off x="5632582" y="6057074"/>
            <a:ext cx="729844" cy="15118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5">
            <a:extLst>
              <a:ext uri="{FF2B5EF4-FFF2-40B4-BE49-F238E27FC236}">
                <a16:creationId xmlns:a16="http://schemas.microsoft.com/office/drawing/2014/main" id="{CEAF5BB7-9020-9E4C-85B5-20D3A7A11294}"/>
              </a:ext>
            </a:extLst>
          </p:cNvPr>
          <p:cNvSpPr txBox="1"/>
          <p:nvPr/>
        </p:nvSpPr>
        <p:spPr>
          <a:xfrm>
            <a:off x="5776003" y="6056754"/>
            <a:ext cx="442997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>
                <a:solidFill>
                  <a:schemeClr val="bg1"/>
                </a:solidFill>
                <a:latin typeface="+mj-ea"/>
                <a:ea typeface="+mj-ea"/>
              </a:rPr>
              <a:t>3,185</a:t>
            </a:r>
            <a:endParaRPr lang="en-SG" altLang="zh-CN" sz="1100" b="1" spc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0" name="화살표: 오각형 47">
            <a:extLst>
              <a:ext uri="{FF2B5EF4-FFF2-40B4-BE49-F238E27FC236}">
                <a16:creationId xmlns:a16="http://schemas.microsoft.com/office/drawing/2014/main" id="{1E6903B5-986D-1088-0FF6-8BBEAB81D5E4}"/>
              </a:ext>
            </a:extLst>
          </p:cNvPr>
          <p:cNvSpPr/>
          <p:nvPr/>
        </p:nvSpPr>
        <p:spPr>
          <a:xfrm>
            <a:off x="5436221" y="1467983"/>
            <a:ext cx="334057" cy="1520314"/>
          </a:xfrm>
          <a:prstGeom prst="homePlate">
            <a:avLst>
              <a:gd name="adj" fmla="val 0"/>
            </a:avLst>
          </a:prstGeom>
          <a:solidFill>
            <a:srgbClr val="2A404B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ko-KR" altLang="en-US" sz="1200" b="1" spc="-80">
                <a:solidFill>
                  <a:schemeClr val="bg1"/>
                </a:solidFill>
                <a:latin typeface="+mj-ea"/>
                <a:ea typeface="+mj-ea"/>
              </a:rPr>
              <a:t>추진현황</a:t>
            </a:r>
          </a:p>
        </p:txBody>
      </p:sp>
      <p:sp>
        <p:nvSpPr>
          <p:cNvPr id="41" name="화살표: 오각형 47">
            <a:extLst>
              <a:ext uri="{FF2B5EF4-FFF2-40B4-BE49-F238E27FC236}">
                <a16:creationId xmlns:a16="http://schemas.microsoft.com/office/drawing/2014/main" id="{35878D7C-46AB-C296-532A-D427BB6A435D}"/>
              </a:ext>
            </a:extLst>
          </p:cNvPr>
          <p:cNvSpPr/>
          <p:nvPr/>
        </p:nvSpPr>
        <p:spPr>
          <a:xfrm>
            <a:off x="5436221" y="3197177"/>
            <a:ext cx="334057" cy="1047970"/>
          </a:xfrm>
          <a:prstGeom prst="homePlate">
            <a:avLst>
              <a:gd name="adj" fmla="val 0"/>
            </a:avLst>
          </a:prstGeom>
          <a:solidFill>
            <a:srgbClr val="2A404B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ko-KR" altLang="en-US" sz="1200" b="1" spc="-80" err="1">
                <a:solidFill>
                  <a:schemeClr val="bg1"/>
                </a:solidFill>
                <a:latin typeface="+mj-ea"/>
                <a:ea typeface="+mj-ea"/>
              </a:rPr>
              <a:t>향후계</a:t>
            </a:r>
            <a:br>
              <a:rPr lang="en-US" altLang="ko-KR" sz="1200" b="1" spc="-8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ko-KR" altLang="en-US" sz="1200" b="1" spc="-80">
                <a:solidFill>
                  <a:schemeClr val="bg1"/>
                </a:solidFill>
                <a:latin typeface="+mj-ea"/>
                <a:ea typeface="+mj-ea"/>
              </a:rPr>
              <a:t>획</a:t>
            </a:r>
            <a:endParaRPr lang="en-US" altLang="ko-KR" sz="1200" b="1" spc="-8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52191DD0-6634-6CBC-F46F-38F32434CFD5}"/>
              </a:ext>
            </a:extLst>
          </p:cNvPr>
          <p:cNvSpPr/>
          <p:nvPr/>
        </p:nvSpPr>
        <p:spPr>
          <a:xfrm>
            <a:off x="7149105" y="5888425"/>
            <a:ext cx="729844" cy="31982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35">
            <a:extLst>
              <a:ext uri="{FF2B5EF4-FFF2-40B4-BE49-F238E27FC236}">
                <a16:creationId xmlns:a16="http://schemas.microsoft.com/office/drawing/2014/main" id="{115D5342-B2A1-3A44-25C5-7AF24D907648}"/>
              </a:ext>
            </a:extLst>
          </p:cNvPr>
          <p:cNvSpPr txBox="1"/>
          <p:nvPr/>
        </p:nvSpPr>
        <p:spPr>
          <a:xfrm>
            <a:off x="7238737" y="5913677"/>
            <a:ext cx="552261" cy="169277"/>
          </a:xfrm>
          <a:prstGeom prst="rect">
            <a:avLst/>
          </a:prstGeom>
        </p:spPr>
        <p:txBody>
          <a:bodyPr vert="horz" wrap="squar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>
                <a:solidFill>
                  <a:schemeClr val="bg1"/>
                </a:solidFill>
                <a:latin typeface="+mj-ea"/>
                <a:ea typeface="+mj-ea"/>
              </a:rPr>
              <a:t>7,264</a:t>
            </a:r>
            <a:endParaRPr lang="en-SG" altLang="zh-CN" sz="1100" b="1" spc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CB49AE0A-C671-B90A-4D81-4DA5BAE82530}"/>
              </a:ext>
            </a:extLst>
          </p:cNvPr>
          <p:cNvSpPr/>
          <p:nvPr/>
        </p:nvSpPr>
        <p:spPr>
          <a:xfrm>
            <a:off x="8631468" y="5386164"/>
            <a:ext cx="729844" cy="82209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2" name="TextBox 35">
            <a:extLst>
              <a:ext uri="{FF2B5EF4-FFF2-40B4-BE49-F238E27FC236}">
                <a16:creationId xmlns:a16="http://schemas.microsoft.com/office/drawing/2014/main" id="{0EEF420A-3A2A-AA5A-67AE-026418840BD9}"/>
              </a:ext>
            </a:extLst>
          </p:cNvPr>
          <p:cNvSpPr txBox="1"/>
          <p:nvPr/>
        </p:nvSpPr>
        <p:spPr>
          <a:xfrm>
            <a:off x="8734014" y="5434829"/>
            <a:ext cx="524750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>
                <a:solidFill>
                  <a:schemeClr val="bg1"/>
                </a:solidFill>
                <a:latin typeface="+mj-ea"/>
                <a:ea typeface="+mj-ea"/>
              </a:rPr>
              <a:t>24,678</a:t>
            </a:r>
            <a:endParaRPr lang="en-SG" altLang="zh-CN" sz="1100" b="1" spc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E5D28587-8120-F74E-2AD0-F95A78C556EF}"/>
              </a:ext>
            </a:extLst>
          </p:cNvPr>
          <p:cNvSpPr/>
          <p:nvPr/>
        </p:nvSpPr>
        <p:spPr>
          <a:xfrm>
            <a:off x="10147991" y="4858887"/>
            <a:ext cx="729844" cy="134936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7" name="TextBox 35">
            <a:extLst>
              <a:ext uri="{FF2B5EF4-FFF2-40B4-BE49-F238E27FC236}">
                <a16:creationId xmlns:a16="http://schemas.microsoft.com/office/drawing/2014/main" id="{6A7DE962-9B6B-4BA6-69DD-C555BAEA4749}"/>
              </a:ext>
            </a:extLst>
          </p:cNvPr>
          <p:cNvSpPr txBox="1"/>
          <p:nvPr/>
        </p:nvSpPr>
        <p:spPr>
          <a:xfrm>
            <a:off x="10263237" y="4882730"/>
            <a:ext cx="524750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>
                <a:solidFill>
                  <a:schemeClr val="bg1"/>
                </a:solidFill>
                <a:latin typeface="+mj-ea"/>
                <a:ea typeface="+mj-ea"/>
              </a:rPr>
              <a:t>36,819</a:t>
            </a:r>
            <a:endParaRPr lang="en-SG" altLang="zh-CN" sz="1100" b="1" spc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8" name="화살표: 오각형 57">
            <a:extLst>
              <a:ext uri="{FF2B5EF4-FFF2-40B4-BE49-F238E27FC236}">
                <a16:creationId xmlns:a16="http://schemas.microsoft.com/office/drawing/2014/main" id="{2701A151-F6CA-163F-83BB-29CC631912C1}"/>
              </a:ext>
            </a:extLst>
          </p:cNvPr>
          <p:cNvSpPr/>
          <p:nvPr/>
        </p:nvSpPr>
        <p:spPr>
          <a:xfrm>
            <a:off x="2421480" y="4922709"/>
            <a:ext cx="1881256" cy="313212"/>
          </a:xfrm>
          <a:prstGeom prst="homePlate">
            <a:avLst>
              <a:gd name="adj" fmla="val 24633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spc="-80" dirty="0" err="1">
                <a:solidFill>
                  <a:schemeClr val="tx1"/>
                </a:solidFill>
              </a:rPr>
              <a:t>pdPCR</a:t>
            </a:r>
            <a:r>
              <a:rPr lang="en-US" altLang="ko-KR" sz="1000" spc="-80" dirty="0">
                <a:solidFill>
                  <a:schemeClr val="tx1"/>
                </a:solidFill>
              </a:rPr>
              <a:t> </a:t>
            </a:r>
            <a:r>
              <a:rPr lang="ko-KR" altLang="en-US" sz="1000" spc="-80" dirty="0">
                <a:solidFill>
                  <a:schemeClr val="tx1"/>
                </a:solidFill>
              </a:rPr>
              <a:t>개발 및 지적재산권 확보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8DAE05F9-16E0-3E15-10E4-56581B8F7EAA}"/>
              </a:ext>
            </a:extLst>
          </p:cNvPr>
          <p:cNvSpPr txBox="1"/>
          <p:nvPr/>
        </p:nvSpPr>
        <p:spPr>
          <a:xfrm>
            <a:off x="5828287" y="1518249"/>
            <a:ext cx="5401889" cy="14260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4138" indent="-84138" latinLnBrk="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altLang="ko-KR" sz="1200" spc="-80" dirty="0" err="1">
                <a:latin typeface="+mj-ea"/>
                <a:ea typeface="+mj-ea"/>
              </a:rPr>
              <a:t>pdPCR</a:t>
            </a:r>
            <a:r>
              <a:rPr lang="en-US" altLang="ko-KR" sz="1200" spc="-80" dirty="0">
                <a:latin typeface="+mj-ea"/>
                <a:ea typeface="+mj-ea"/>
              </a:rPr>
              <a:t> </a:t>
            </a:r>
            <a:r>
              <a:rPr lang="ko-KR" altLang="en-US" sz="1200" spc="-80" dirty="0">
                <a:latin typeface="+mj-ea"/>
                <a:ea typeface="+mj-ea"/>
              </a:rPr>
              <a:t>기술 개발 및 특허 출원 </a:t>
            </a:r>
            <a:r>
              <a:rPr lang="en-US" altLang="ko-KR" sz="1200" spc="-80" dirty="0">
                <a:latin typeface="+mj-ea"/>
                <a:ea typeface="+mj-ea"/>
              </a:rPr>
              <a:t>(’22~’25 </a:t>
            </a:r>
            <a:r>
              <a:rPr lang="ko-KR" altLang="en-US" sz="1200" spc="-80" dirty="0">
                <a:latin typeface="+mj-ea"/>
                <a:ea typeface="+mj-ea"/>
              </a:rPr>
              <a:t>삼성미래기술재단 연구 성과물 기술이전</a:t>
            </a:r>
            <a:r>
              <a:rPr lang="en-US" altLang="ko-KR" sz="1200" spc="-80" dirty="0">
                <a:latin typeface="+mj-ea"/>
                <a:ea typeface="+mj-ea"/>
              </a:rPr>
              <a:t>)</a:t>
            </a:r>
          </a:p>
          <a:p>
            <a:pPr marL="84138" indent="-84138" latinLnBrk="0">
              <a:spcBef>
                <a:spcPts val="8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ko-KR" sz="1200" spc="-80" dirty="0" err="1">
                <a:latin typeface="+mj-ea"/>
                <a:ea typeface="+mj-ea"/>
              </a:rPr>
              <a:t>pdPCR</a:t>
            </a:r>
            <a:r>
              <a:rPr lang="en-US" altLang="ko-KR" sz="1200" spc="-80" dirty="0">
                <a:latin typeface="+mj-ea"/>
                <a:ea typeface="+mj-ea"/>
              </a:rPr>
              <a:t> </a:t>
            </a:r>
            <a:r>
              <a:rPr lang="ko-KR" altLang="en-US" sz="1200" spc="-80" dirty="0">
                <a:latin typeface="+mj-ea"/>
                <a:ea typeface="+mj-ea"/>
              </a:rPr>
              <a:t>활용 </a:t>
            </a:r>
            <a:r>
              <a:rPr lang="ko-KR" altLang="en-US" sz="1200" spc="-80" dirty="0" err="1">
                <a:latin typeface="+mj-ea"/>
                <a:ea typeface="+mj-ea"/>
              </a:rPr>
              <a:t>반려묘</a:t>
            </a:r>
            <a:r>
              <a:rPr lang="ko-KR" altLang="en-US" sz="1200" spc="-80" dirty="0">
                <a:latin typeface="+mj-ea"/>
                <a:ea typeface="+mj-ea"/>
              </a:rPr>
              <a:t> </a:t>
            </a:r>
            <a:r>
              <a:rPr lang="ko-KR" altLang="en-US" sz="1200" spc="-80" dirty="0" err="1">
                <a:latin typeface="+mj-ea"/>
                <a:ea typeface="+mj-ea"/>
              </a:rPr>
              <a:t>림프종</a:t>
            </a:r>
            <a:r>
              <a:rPr lang="ko-KR" altLang="en-US" sz="1200" spc="-80" dirty="0">
                <a:latin typeface="+mj-ea"/>
                <a:ea typeface="+mj-ea"/>
              </a:rPr>
              <a:t> 진단 제품</a:t>
            </a:r>
            <a:r>
              <a:rPr lang="en-US" altLang="ko-KR" sz="1200" spc="-80" dirty="0">
                <a:latin typeface="+mj-ea"/>
                <a:ea typeface="+mj-ea"/>
              </a:rPr>
              <a:t> </a:t>
            </a:r>
            <a:r>
              <a:rPr lang="ko-KR" altLang="en-US" sz="1200" spc="-80" dirty="0">
                <a:latin typeface="+mj-ea"/>
                <a:ea typeface="+mj-ea"/>
              </a:rPr>
              <a:t>공동개발 및 대량생산 협력</a:t>
            </a:r>
            <a:r>
              <a:rPr lang="en-US" altLang="ko-KR" sz="1200" spc="-80" dirty="0">
                <a:latin typeface="+mj-ea"/>
                <a:ea typeface="+mj-ea"/>
              </a:rPr>
              <a:t> </a:t>
            </a:r>
            <a:r>
              <a:rPr lang="ko-KR" altLang="en-US" sz="1200" spc="-80" dirty="0">
                <a:latin typeface="+mj-ea"/>
                <a:ea typeface="+mj-ea"/>
              </a:rPr>
              <a:t>미국 </a:t>
            </a:r>
            <a:r>
              <a:rPr lang="en-US" altLang="ko-KR" sz="1200" spc="-80" dirty="0">
                <a:latin typeface="+mj-ea"/>
                <a:ea typeface="+mj-ea"/>
              </a:rPr>
              <a:t>IMPRIMED</a:t>
            </a:r>
            <a:r>
              <a:rPr lang="ko-KR" altLang="en-US" sz="1200" spc="-80" dirty="0">
                <a:latin typeface="+mj-ea"/>
                <a:ea typeface="+mj-ea"/>
              </a:rPr>
              <a:t>社 </a:t>
            </a:r>
            <a:endParaRPr lang="en-US" altLang="ko-KR" sz="1200" spc="-80" dirty="0">
              <a:latin typeface="+mj-ea"/>
              <a:ea typeface="+mj-ea"/>
            </a:endParaRPr>
          </a:p>
          <a:p>
            <a:pPr latinLnBrk="0">
              <a:spcBef>
                <a:spcPts val="800"/>
              </a:spcBef>
              <a:defRPr/>
            </a:pPr>
            <a:r>
              <a:rPr lang="en-US" altLang="ko-KR" sz="1200" spc="-80" dirty="0">
                <a:latin typeface="+mj-ea"/>
                <a:ea typeface="+mj-ea"/>
              </a:rPr>
              <a:t>    NDA, MOU</a:t>
            </a:r>
            <a:r>
              <a:rPr lang="ko-KR" altLang="en-US" sz="1200" spc="-80" dirty="0">
                <a:latin typeface="+mj-ea"/>
                <a:ea typeface="+mj-ea"/>
              </a:rPr>
              <a:t> 체결 完</a:t>
            </a:r>
            <a:r>
              <a:rPr lang="en-US" altLang="ko-KR" sz="1200" spc="-80" dirty="0">
                <a:latin typeface="+mj-ea"/>
                <a:ea typeface="+mj-ea"/>
              </a:rPr>
              <a:t> (’25.3)</a:t>
            </a:r>
          </a:p>
          <a:p>
            <a:pPr marL="84138" indent="-84138" latinLnBrk="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ko-KR" altLang="en-US" sz="1200" spc="-80" dirty="0">
                <a:latin typeface="+mj-ea"/>
                <a:ea typeface="+mj-ea"/>
              </a:rPr>
              <a:t>대장암</a:t>
            </a:r>
            <a:r>
              <a:rPr lang="en-US" altLang="ko-KR" sz="1200" spc="-80" dirty="0">
                <a:latin typeface="+mj-ea"/>
                <a:ea typeface="+mj-ea"/>
              </a:rPr>
              <a:t>/</a:t>
            </a:r>
            <a:r>
              <a:rPr lang="ko-KR" altLang="en-US" sz="1200" spc="-80" dirty="0">
                <a:latin typeface="+mj-ea"/>
                <a:ea typeface="+mj-ea"/>
              </a:rPr>
              <a:t>췌장암 마커인 </a:t>
            </a:r>
            <a:r>
              <a:rPr lang="en-US" altLang="ko-KR" sz="1200" spc="-80" dirty="0">
                <a:latin typeface="+mj-ea"/>
                <a:ea typeface="+mj-ea"/>
              </a:rPr>
              <a:t>KRAS mutation </a:t>
            </a:r>
            <a:r>
              <a:rPr lang="ko-KR" altLang="en-US" sz="1200" spc="-80" dirty="0">
                <a:latin typeface="+mj-ea"/>
                <a:ea typeface="+mj-ea"/>
              </a:rPr>
              <a:t>검출 </a:t>
            </a:r>
            <a:r>
              <a:rPr lang="en-US" altLang="ko-KR" sz="1200" spc="-80" dirty="0">
                <a:latin typeface="+mj-ea"/>
                <a:ea typeface="+mj-ea"/>
              </a:rPr>
              <a:t>Test </a:t>
            </a:r>
            <a:r>
              <a:rPr lang="ko-KR" altLang="en-US" sz="1200" spc="-80" dirty="0">
                <a:latin typeface="+mj-ea"/>
                <a:ea typeface="+mj-ea"/>
              </a:rPr>
              <a:t>완료 </a:t>
            </a:r>
            <a:r>
              <a:rPr lang="en-US" altLang="ko-KR" sz="1200" spc="-80" dirty="0">
                <a:latin typeface="+mj-ea"/>
                <a:ea typeface="+mj-ea"/>
              </a:rPr>
              <a:t>(‘24.11)</a:t>
            </a:r>
          </a:p>
          <a:p>
            <a:pPr marL="84138" indent="-84138" latinLnBrk="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ko-KR" altLang="en-US" sz="1200" spc="-80" dirty="0">
                <a:latin typeface="+mj-ea"/>
                <a:ea typeface="+mj-ea"/>
              </a:rPr>
              <a:t>장비 시스템 제품화 개발을 위해 국내 </a:t>
            </a:r>
            <a:r>
              <a:rPr lang="en-US" altLang="ko-KR" sz="1200" spc="-80" dirty="0">
                <a:latin typeface="+mj-ea"/>
                <a:ea typeface="+mj-ea"/>
              </a:rPr>
              <a:t>C</a:t>
            </a:r>
            <a:r>
              <a:rPr lang="ko-KR" altLang="en-US" sz="1200" spc="-80" dirty="0">
                <a:latin typeface="+mj-ea"/>
                <a:ea typeface="+mj-ea"/>
              </a:rPr>
              <a:t>운용사</a:t>
            </a:r>
            <a:r>
              <a:rPr lang="en-US" altLang="ko-KR" sz="1200" spc="-80" dirty="0">
                <a:latin typeface="+mj-ea"/>
                <a:ea typeface="+mj-ea"/>
              </a:rPr>
              <a:t>, S </a:t>
            </a:r>
            <a:r>
              <a:rPr lang="ko-KR" altLang="en-US" sz="1200" spc="-80" dirty="0">
                <a:latin typeface="+mj-ea"/>
                <a:ea typeface="+mj-ea"/>
              </a:rPr>
              <a:t>기술지주 등과 </a:t>
            </a:r>
            <a:r>
              <a:rPr lang="en-US" altLang="ko-KR" sz="1200" spc="-80" dirty="0">
                <a:latin typeface="+mj-ea"/>
                <a:ea typeface="+mj-ea"/>
              </a:rPr>
              <a:t>TIPS </a:t>
            </a:r>
            <a:r>
              <a:rPr lang="ko-KR" altLang="en-US" sz="1200" spc="-80" dirty="0">
                <a:latin typeface="+mj-ea"/>
                <a:ea typeface="+mj-ea"/>
              </a:rPr>
              <a:t>프로그램 지원 협의 중</a:t>
            </a:r>
            <a:endParaRPr lang="en-US" altLang="ko-KR" sz="1200" spc="-80" dirty="0">
              <a:latin typeface="+mj-ea"/>
              <a:ea typeface="+mj-ea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2333366-7484-F92E-8841-874C08E812D0}"/>
              </a:ext>
            </a:extLst>
          </p:cNvPr>
          <p:cNvSpPr txBox="1"/>
          <p:nvPr/>
        </p:nvSpPr>
        <p:spPr>
          <a:xfrm>
            <a:off x="5828288" y="3207040"/>
            <a:ext cx="5381050" cy="10207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84138" indent="-84138" algn="l" defTabSz="914400" rtl="0" eaLnBrk="1" latinLnBrk="0" hangingPunct="1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altLang="ko-KR" sz="1200" spc="-80" dirty="0">
                <a:latin typeface="+mj-ea"/>
                <a:ea typeface="+mj-ea"/>
              </a:rPr>
              <a:t>TIPS </a:t>
            </a:r>
            <a:r>
              <a:rPr lang="ko-KR" altLang="en-US" sz="1200" spc="-80" dirty="0">
                <a:latin typeface="+mj-ea"/>
                <a:ea typeface="+mj-ea"/>
              </a:rPr>
              <a:t>사업 수행을 통해 </a:t>
            </a:r>
            <a:r>
              <a:rPr lang="en-US" altLang="ko-KR" sz="1200" spc="-80" dirty="0" err="1">
                <a:latin typeface="+mj-ea"/>
                <a:ea typeface="+mj-ea"/>
              </a:rPr>
              <a:t>pdPCR</a:t>
            </a:r>
            <a:r>
              <a:rPr lang="en-US" altLang="ko-KR" sz="1200" spc="-80" dirty="0">
                <a:latin typeface="+mj-ea"/>
                <a:ea typeface="+mj-ea"/>
              </a:rPr>
              <a:t> </a:t>
            </a:r>
            <a:r>
              <a:rPr lang="ko-KR" altLang="en-US" sz="1200" spc="-80" dirty="0">
                <a:latin typeface="+mj-ea"/>
                <a:ea typeface="+mj-ea"/>
              </a:rPr>
              <a:t>자동화 장비 제품화 개발</a:t>
            </a:r>
            <a:r>
              <a:rPr lang="en-US" altLang="ko-KR" sz="1200" spc="-80" dirty="0">
                <a:latin typeface="+mj-ea"/>
                <a:ea typeface="+mj-ea"/>
              </a:rPr>
              <a:t> (’25.3Q</a:t>
            </a:r>
            <a:r>
              <a:rPr lang="ko-KR" altLang="en-US" sz="1200" spc="-80" dirty="0">
                <a:latin typeface="+mj-ea"/>
                <a:ea typeface="+mj-ea"/>
              </a:rPr>
              <a:t> </a:t>
            </a:r>
            <a:r>
              <a:rPr lang="en-US" altLang="ko-KR" sz="1200" spc="-80" dirty="0">
                <a:latin typeface="+mj-ea"/>
                <a:ea typeface="+mj-ea"/>
              </a:rPr>
              <a:t>~ ‘27) </a:t>
            </a:r>
          </a:p>
          <a:p>
            <a:pPr marL="84138" indent="-84138" algn="l" defTabSz="914400" rtl="0" eaLnBrk="1" latinLnBrk="0" hangingPunct="1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ko-KR" altLang="en-US" sz="1200" spc="-80" dirty="0">
                <a:latin typeface="+mj-ea"/>
                <a:ea typeface="+mj-ea"/>
              </a:rPr>
              <a:t>성능 </a:t>
            </a:r>
            <a:r>
              <a:rPr lang="en-US" altLang="ko-KR" sz="1200" spc="-80" dirty="0">
                <a:latin typeface="+mj-ea"/>
                <a:ea typeface="+mj-ea"/>
              </a:rPr>
              <a:t>Test </a:t>
            </a:r>
            <a:r>
              <a:rPr lang="ko-KR" altLang="en-US" sz="1200" spc="-80" dirty="0">
                <a:latin typeface="+mj-ea"/>
                <a:ea typeface="+mj-ea"/>
              </a:rPr>
              <a:t>완료 및 의료기기 공동 인증 추진</a:t>
            </a:r>
            <a:r>
              <a:rPr lang="en-US" altLang="ko-KR" sz="1200" spc="-80" dirty="0">
                <a:latin typeface="+mj-ea"/>
                <a:ea typeface="+mj-ea"/>
              </a:rPr>
              <a:t>(</a:t>
            </a:r>
            <a:r>
              <a:rPr lang="ko-KR" altLang="en-US" sz="1200" spc="-80" dirty="0" err="1">
                <a:latin typeface="+mj-ea"/>
                <a:ea typeface="+mj-ea"/>
              </a:rPr>
              <a:t>식약처</a:t>
            </a:r>
            <a:r>
              <a:rPr lang="en-US" altLang="ko-KR" sz="1200" spc="-80" dirty="0">
                <a:latin typeface="+mj-ea"/>
                <a:ea typeface="+mj-ea"/>
              </a:rPr>
              <a:t>, CE, FDA </a:t>
            </a:r>
            <a:r>
              <a:rPr lang="ko-KR" altLang="en-US" sz="1200" spc="-80" dirty="0">
                <a:latin typeface="+mj-ea"/>
                <a:ea typeface="+mj-ea"/>
              </a:rPr>
              <a:t>등</a:t>
            </a:r>
            <a:r>
              <a:rPr lang="en-US" altLang="ko-KR" sz="1200" spc="-80" dirty="0">
                <a:latin typeface="+mj-ea"/>
                <a:ea typeface="+mj-ea"/>
              </a:rPr>
              <a:t>) (’26.</a:t>
            </a:r>
            <a:r>
              <a:rPr lang="ko-KR" altLang="en-US" sz="1200" spc="-80" dirty="0">
                <a:latin typeface="+mj-ea"/>
                <a:ea typeface="+mj-ea"/>
              </a:rPr>
              <a:t>下 </a:t>
            </a:r>
            <a:r>
              <a:rPr lang="en-US" altLang="ko-KR" sz="1200" spc="-80" dirty="0">
                <a:latin typeface="+mj-ea"/>
                <a:ea typeface="+mj-ea"/>
              </a:rPr>
              <a:t>~ ‘27)</a:t>
            </a:r>
            <a:endParaRPr lang="en-US" altLang="ko-KR" sz="1200" b="0" kern="1200" spc="-80" dirty="0">
              <a:latin typeface="+mj-ea"/>
              <a:ea typeface="+mj-ea"/>
              <a:cs typeface="+mn-cs"/>
            </a:endParaRPr>
          </a:p>
          <a:p>
            <a:pPr marL="84138" indent="-84138" latinLnBrk="0">
              <a:spcBef>
                <a:spcPts val="800"/>
              </a:spcBef>
              <a:buFont typeface="Wingdings" panose="05000000000000000000" pitchFamily="2" charset="2"/>
              <a:buChar char="§"/>
            </a:pPr>
            <a:r>
              <a:rPr lang="en-US" altLang="ko-KR" sz="1200" spc="-80" dirty="0">
                <a:latin typeface="+mj-ea"/>
                <a:ea typeface="+mj-ea"/>
              </a:rPr>
              <a:t>IMPRIMED</a:t>
            </a:r>
            <a:r>
              <a:rPr lang="ko-KR" altLang="en-US" sz="1200" spc="-80" dirty="0">
                <a:latin typeface="+mj-ea"/>
                <a:ea typeface="+mj-ea"/>
              </a:rPr>
              <a:t>의 미국 내 판매 네트워크 활용</a:t>
            </a:r>
            <a:r>
              <a:rPr lang="en-US" altLang="ko-KR" sz="1200" spc="-80" dirty="0">
                <a:latin typeface="+mj-ea"/>
                <a:ea typeface="+mj-ea"/>
              </a:rPr>
              <a:t>, </a:t>
            </a:r>
            <a:r>
              <a:rPr lang="ko-KR" altLang="en-US" sz="1200" spc="-80" dirty="0">
                <a:latin typeface="+mj-ea"/>
                <a:ea typeface="+mj-ea"/>
              </a:rPr>
              <a:t>납품 및 서비스 대행 계약 </a:t>
            </a:r>
            <a:br>
              <a:rPr lang="en-US" altLang="ko-KR" sz="1200" spc="-80" dirty="0">
                <a:latin typeface="+mj-ea"/>
                <a:ea typeface="+mj-ea"/>
              </a:rPr>
            </a:br>
            <a:r>
              <a:rPr lang="en-US" altLang="ko-KR" sz="1100" spc="-80" dirty="0">
                <a:latin typeface="+mj-ea"/>
                <a:ea typeface="+mj-ea"/>
              </a:rPr>
              <a:t>* </a:t>
            </a:r>
            <a:r>
              <a:rPr lang="ko-KR" altLang="en-US" sz="1100" spc="-80" dirty="0">
                <a:latin typeface="+mj-ea"/>
                <a:ea typeface="+mj-ea"/>
              </a:rPr>
              <a:t>국내 및 해외 </a:t>
            </a:r>
            <a:r>
              <a:rPr lang="ko-KR" altLang="en-US" sz="1100" spc="-80" dirty="0" err="1">
                <a:latin typeface="+mj-ea"/>
                <a:ea typeface="+mj-ea"/>
              </a:rPr>
              <a:t>반려견</a:t>
            </a:r>
            <a:r>
              <a:rPr lang="en-US" altLang="ko-KR" sz="1100" spc="-80" dirty="0">
                <a:latin typeface="+mj-ea"/>
                <a:ea typeface="+mj-ea"/>
              </a:rPr>
              <a:t>/</a:t>
            </a:r>
            <a:r>
              <a:rPr lang="ko-KR" altLang="en-US" sz="1100" spc="-80" dirty="0">
                <a:latin typeface="+mj-ea"/>
                <a:ea typeface="+mj-ea"/>
              </a:rPr>
              <a:t>묘 진단 수요 추가 발굴 및 공동 개발 진행 </a:t>
            </a:r>
            <a:r>
              <a:rPr lang="en-US" altLang="ko-KR" sz="1100" spc="-80" dirty="0">
                <a:latin typeface="+mj-ea"/>
                <a:ea typeface="+mj-ea"/>
              </a:rPr>
              <a:t> </a:t>
            </a:r>
            <a:endParaRPr lang="en-US" altLang="ko-KR" sz="1200" spc="-80" dirty="0">
              <a:latin typeface="+mj-ea"/>
              <a:ea typeface="+mj-ea"/>
            </a:endParaRPr>
          </a:p>
        </p:txBody>
      </p:sp>
      <p:sp>
        <p:nvSpPr>
          <p:cNvPr id="65" name="사각형: 둥근 모서리 63">
            <a:extLst>
              <a:ext uri="{FF2B5EF4-FFF2-40B4-BE49-F238E27FC236}">
                <a16:creationId xmlns:a16="http://schemas.microsoft.com/office/drawing/2014/main" id="{BE4E2414-D0EE-AAFD-622D-49E8A5813726}"/>
              </a:ext>
            </a:extLst>
          </p:cNvPr>
          <p:cNvSpPr/>
          <p:nvPr/>
        </p:nvSpPr>
        <p:spPr>
          <a:xfrm>
            <a:off x="3760800" y="2122635"/>
            <a:ext cx="796224" cy="746331"/>
          </a:xfrm>
          <a:prstGeom prst="roundRect">
            <a:avLst>
              <a:gd name="adj" fmla="val 9186"/>
            </a:avLst>
          </a:prstGeom>
          <a:solidFill>
            <a:srgbClr val="2A404B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>
              <a:spcBef>
                <a:spcPts val="1200"/>
              </a:spcBef>
            </a:pPr>
            <a:endParaRPr lang="en-US" altLang="ko-KR" sz="1100" spc="-6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66" name="사각형: 둥근 모서리 63">
            <a:extLst>
              <a:ext uri="{FF2B5EF4-FFF2-40B4-BE49-F238E27FC236}">
                <a16:creationId xmlns:a16="http://schemas.microsoft.com/office/drawing/2014/main" id="{AA509EE9-EF39-4E6E-A3B8-A3E4CB23FD80}"/>
              </a:ext>
            </a:extLst>
          </p:cNvPr>
          <p:cNvSpPr/>
          <p:nvPr/>
        </p:nvSpPr>
        <p:spPr>
          <a:xfrm>
            <a:off x="1303777" y="3172830"/>
            <a:ext cx="640564" cy="393973"/>
          </a:xfrm>
          <a:prstGeom prst="roundRect">
            <a:avLst>
              <a:gd name="adj" fmla="val 9186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000" tIns="0" rIns="36000" bIns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ko-KR" altLang="en-US" sz="1100" spc="-80" dirty="0">
                <a:solidFill>
                  <a:schemeClr val="tx1"/>
                </a:solidFill>
                <a:latin typeface="+mj-ea"/>
              </a:rPr>
              <a:t>명지대</a:t>
            </a:r>
            <a:endParaRPr lang="en-US" altLang="ko-KR" sz="1100" spc="-80" dirty="0">
              <a:solidFill>
                <a:schemeClr val="tx1"/>
              </a:solidFill>
              <a:latin typeface="+mj-ea"/>
            </a:endParaRPr>
          </a:p>
        </p:txBody>
      </p:sp>
      <p:cxnSp>
        <p:nvCxnSpPr>
          <p:cNvPr id="67" name="직선 화살표 연결선 66">
            <a:extLst>
              <a:ext uri="{FF2B5EF4-FFF2-40B4-BE49-F238E27FC236}">
                <a16:creationId xmlns:a16="http://schemas.microsoft.com/office/drawing/2014/main" id="{544C9B2C-AB45-65F7-718D-F1FA645460C4}"/>
              </a:ext>
            </a:extLst>
          </p:cNvPr>
          <p:cNvCxnSpPr>
            <a:cxnSpLocks/>
          </p:cNvCxnSpPr>
          <p:nvPr/>
        </p:nvCxnSpPr>
        <p:spPr>
          <a:xfrm>
            <a:off x="1991476" y="2495502"/>
            <a:ext cx="1769324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21D5AE88-6E8B-12DF-CA92-C53F54BADAC0}"/>
              </a:ext>
            </a:extLst>
          </p:cNvPr>
          <p:cNvSpPr txBox="1"/>
          <p:nvPr/>
        </p:nvSpPr>
        <p:spPr>
          <a:xfrm>
            <a:off x="1221290" y="1834463"/>
            <a:ext cx="85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spc="-80" dirty="0" err="1">
                <a:solidFill>
                  <a:schemeClr val="accent1"/>
                </a:solidFill>
              </a:rPr>
              <a:t>pdPCR</a:t>
            </a:r>
            <a:endParaRPr lang="en-US" altLang="ko-KR" sz="1000" spc="-80" dirty="0">
              <a:solidFill>
                <a:schemeClr val="accent1"/>
              </a:solidFill>
            </a:endParaRPr>
          </a:p>
          <a:p>
            <a:pPr algn="ctr"/>
            <a:r>
              <a:rPr lang="ko-KR" altLang="en-US" sz="1000" spc="-80" dirty="0">
                <a:solidFill>
                  <a:schemeClr val="accent1"/>
                </a:solidFill>
              </a:rPr>
              <a:t>진단 기술 개발</a:t>
            </a:r>
            <a:r>
              <a:rPr lang="en-US" altLang="ko-KR" sz="1000" spc="-80" dirty="0">
                <a:solidFill>
                  <a:schemeClr val="accent1"/>
                </a:solidFill>
              </a:rPr>
              <a:t> </a:t>
            </a:r>
            <a:endParaRPr lang="ko-KR" altLang="en-US" sz="1000" spc="-80" dirty="0">
              <a:solidFill>
                <a:schemeClr val="accent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0BD8C6B9-3DA7-2438-A109-2AD89085221C}"/>
              </a:ext>
            </a:extLst>
          </p:cNvPr>
          <p:cNvSpPr txBox="1"/>
          <p:nvPr/>
        </p:nvSpPr>
        <p:spPr>
          <a:xfrm>
            <a:off x="2257814" y="2492889"/>
            <a:ext cx="11532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spc="-80" dirty="0" err="1"/>
              <a:t>림프종</a:t>
            </a:r>
            <a:r>
              <a:rPr lang="ko-KR" altLang="en-US" sz="1000" spc="-80" dirty="0"/>
              <a:t> 진단</a:t>
            </a:r>
            <a:r>
              <a:rPr lang="en-US" altLang="ko-KR" sz="1000" spc="-80" dirty="0"/>
              <a:t> </a:t>
            </a:r>
            <a:r>
              <a:rPr lang="ko-KR" altLang="en-US" sz="1000" spc="-80" dirty="0"/>
              <a:t>공동 개발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25CA1AE-C01F-5935-815B-08A0BB1DC919}"/>
              </a:ext>
            </a:extLst>
          </p:cNvPr>
          <p:cNvSpPr txBox="1"/>
          <p:nvPr/>
        </p:nvSpPr>
        <p:spPr>
          <a:xfrm>
            <a:off x="2421481" y="2134868"/>
            <a:ext cx="82586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spc="-80"/>
              <a:t>Royalty </a:t>
            </a:r>
            <a:r>
              <a:rPr lang="ko-KR" altLang="en-US" sz="1000" spc="-80"/>
              <a:t>수익</a:t>
            </a:r>
          </a:p>
        </p:txBody>
      </p:sp>
      <p:cxnSp>
        <p:nvCxnSpPr>
          <p:cNvPr id="76" name="직선 화살표 연결선 75">
            <a:extLst>
              <a:ext uri="{FF2B5EF4-FFF2-40B4-BE49-F238E27FC236}">
                <a16:creationId xmlns:a16="http://schemas.microsoft.com/office/drawing/2014/main" id="{E45B3F8E-8986-D3AD-BAD9-EDE83CC50B9D}"/>
              </a:ext>
            </a:extLst>
          </p:cNvPr>
          <p:cNvCxnSpPr>
            <a:cxnSpLocks/>
            <a:endCxn id="66" idx="0"/>
          </p:cNvCxnSpPr>
          <p:nvPr/>
        </p:nvCxnSpPr>
        <p:spPr>
          <a:xfrm>
            <a:off x="1624059" y="2233802"/>
            <a:ext cx="0" cy="93902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>
            <a:extLst>
              <a:ext uri="{FF2B5EF4-FFF2-40B4-BE49-F238E27FC236}">
                <a16:creationId xmlns:a16="http://schemas.microsoft.com/office/drawing/2014/main" id="{2CB7C2AF-F6B7-8A9B-FCDB-00F442C3FAFA}"/>
              </a:ext>
            </a:extLst>
          </p:cNvPr>
          <p:cNvSpPr txBox="1"/>
          <p:nvPr/>
        </p:nvSpPr>
        <p:spPr>
          <a:xfrm>
            <a:off x="1312810" y="2680935"/>
            <a:ext cx="6296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spc="-80" dirty="0"/>
              <a:t>장비 기술 </a:t>
            </a:r>
            <a:endParaRPr lang="en-US" altLang="ko-KR" sz="1000" spc="-80" dirty="0"/>
          </a:p>
          <a:p>
            <a:pPr algn="ctr"/>
            <a:r>
              <a:rPr lang="ko-KR" altLang="en-US" sz="1000" spc="-80" dirty="0"/>
              <a:t>공동 연구</a:t>
            </a:r>
          </a:p>
        </p:txBody>
      </p:sp>
      <p:cxnSp>
        <p:nvCxnSpPr>
          <p:cNvPr id="78" name="직선 화살표 연결선 77">
            <a:extLst>
              <a:ext uri="{FF2B5EF4-FFF2-40B4-BE49-F238E27FC236}">
                <a16:creationId xmlns:a16="http://schemas.microsoft.com/office/drawing/2014/main" id="{F8336A3E-271C-D073-FC1F-CD980C8E1938}"/>
              </a:ext>
            </a:extLst>
          </p:cNvPr>
          <p:cNvCxnSpPr>
            <a:cxnSpLocks/>
          </p:cNvCxnSpPr>
          <p:nvPr/>
        </p:nvCxnSpPr>
        <p:spPr>
          <a:xfrm flipH="1">
            <a:off x="1991477" y="2361026"/>
            <a:ext cx="1769323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161A510B-7077-A398-8AA7-3448F2CE93B6}"/>
              </a:ext>
            </a:extLst>
          </p:cNvPr>
          <p:cNvSpPr txBox="1"/>
          <p:nvPr/>
        </p:nvSpPr>
        <p:spPr>
          <a:xfrm>
            <a:off x="4081082" y="2888149"/>
            <a:ext cx="105863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000" spc="-80"/>
            </a:lvl1pPr>
          </a:lstStyle>
          <a:p>
            <a:pPr marL="71438" indent="-71438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dirty="0"/>
              <a:t>미국 임상 및 </a:t>
            </a:r>
            <a:r>
              <a:rPr lang="en-US" altLang="ko-KR" dirty="0"/>
              <a:t>FDA</a:t>
            </a:r>
            <a:r>
              <a:rPr lang="ko-KR" altLang="en-US" dirty="0"/>
              <a:t> 등  인증 경험 </a:t>
            </a:r>
            <a:endParaRPr lang="en-US" altLang="ko-KR" dirty="0"/>
          </a:p>
          <a:p>
            <a:pPr marL="71438" indent="-71438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 dirty="0"/>
              <a:t>미국 내 </a:t>
            </a:r>
            <a:r>
              <a:rPr lang="en-US" altLang="ko-KR" dirty="0"/>
              <a:t>280</a:t>
            </a:r>
            <a:r>
              <a:rPr lang="ko-KR" altLang="en-US" dirty="0"/>
              <a:t>여개 </a:t>
            </a:r>
            <a:r>
              <a:rPr lang="en-US" altLang="ko-KR" dirty="0"/>
              <a:t>2</a:t>
            </a:r>
            <a:r>
              <a:rPr lang="ko-KR" altLang="en-US" dirty="0"/>
              <a:t>차 동물병원에 서비스 제공 중</a:t>
            </a:r>
            <a:endParaRPr lang="en-US" altLang="ko-KR" dirty="0"/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F3604686-4942-6CFF-0E79-1650588B4B06}"/>
              </a:ext>
            </a:extLst>
          </p:cNvPr>
          <p:cNvSpPr txBox="1">
            <a:spLocks noChangeArrowheads="1"/>
          </p:cNvSpPr>
          <p:nvPr/>
        </p:nvSpPr>
        <p:spPr>
          <a:xfrm>
            <a:off x="1759430" y="1404816"/>
            <a:ext cx="2641934" cy="393974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algn="ctr" defTabSz="844083">
              <a:spcBef>
                <a:spcPct val="0"/>
              </a:spcBef>
              <a:buNone/>
              <a:defRPr b="0" spc="-100">
                <a:solidFill>
                  <a:srgbClr val="2A404B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j-cs"/>
              </a:defRPr>
            </a:lvl1pPr>
            <a:lvl2pPr marL="177800" lvl="1" indent="-177800" latinLnBrk="0">
              <a:spcBef>
                <a:spcPts val="1600"/>
              </a:spcBef>
              <a:buClr>
                <a:schemeClr val="tx1"/>
              </a:buClr>
              <a:buFont typeface="Wingdings" pitchFamily="2" charset="2"/>
              <a:buChar char="§"/>
              <a:defRPr sz="1600" kern="0" spc="-50">
                <a:latin typeface="Noto Sans CJK KR Bold" panose="020B0500000000000000" pitchFamily="34" charset="-128"/>
                <a:ea typeface="Noto Sans CJK KR Bold" panose="020B0500000000000000" pitchFamily="34" charset="-128"/>
              </a:defRPr>
            </a:lvl2pPr>
          </a:lstStyle>
          <a:p>
            <a:pPr marL="0" lvl="1" indent="0" algn="ctr">
              <a:buNone/>
            </a:pPr>
            <a:r>
              <a:rPr lang="en-US" altLang="ko-KR" sz="1200" b="1" dirty="0"/>
              <a:t>【 </a:t>
            </a:r>
            <a:r>
              <a:rPr lang="en-US" altLang="ko-KR" sz="1200" b="1" dirty="0" err="1"/>
              <a:t>pdPCR</a:t>
            </a:r>
            <a:r>
              <a:rPr lang="ko-KR" altLang="en-US" sz="1200" b="1" dirty="0"/>
              <a:t> 시스템</a:t>
            </a:r>
            <a:r>
              <a:rPr lang="en-US" altLang="ko-KR" sz="1200" b="1" dirty="0"/>
              <a:t> Biz Model 】</a:t>
            </a:r>
            <a:endParaRPr lang="en-US" altLang="ko-KR" sz="1200" b="1" i="0" dirty="0">
              <a:latin typeface="Noto Sans CJK KR Regular" panose="020B0500000000000000" pitchFamily="34" charset="-128"/>
              <a:ea typeface="Noto Sans CJK KR Regular" panose="020B0500000000000000" pitchFamily="34" charset="-128"/>
            </a:endParaRPr>
          </a:p>
        </p:txBody>
      </p:sp>
      <p:cxnSp>
        <p:nvCxnSpPr>
          <p:cNvPr id="81" name="직선 연결선 80">
            <a:extLst>
              <a:ext uri="{FF2B5EF4-FFF2-40B4-BE49-F238E27FC236}">
                <a16:creationId xmlns:a16="http://schemas.microsoft.com/office/drawing/2014/main" id="{E2581AA0-3E50-72C2-4056-DDF12D201231}"/>
              </a:ext>
            </a:extLst>
          </p:cNvPr>
          <p:cNvCxnSpPr>
            <a:cxnSpLocks/>
          </p:cNvCxnSpPr>
          <p:nvPr/>
        </p:nvCxnSpPr>
        <p:spPr>
          <a:xfrm flipH="1">
            <a:off x="5828287" y="3053566"/>
            <a:ext cx="538105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화살표: 오각형 81">
            <a:extLst>
              <a:ext uri="{FF2B5EF4-FFF2-40B4-BE49-F238E27FC236}">
                <a16:creationId xmlns:a16="http://schemas.microsoft.com/office/drawing/2014/main" id="{25E86D2B-0EAA-205F-3F95-6654108B5E80}"/>
              </a:ext>
            </a:extLst>
          </p:cNvPr>
          <p:cNvSpPr/>
          <p:nvPr/>
        </p:nvSpPr>
        <p:spPr>
          <a:xfrm>
            <a:off x="3219297" y="5323640"/>
            <a:ext cx="2735584" cy="313212"/>
          </a:xfrm>
          <a:prstGeom prst="homePlate">
            <a:avLst>
              <a:gd name="adj" fmla="val 24633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spc="-80" dirty="0">
                <a:solidFill>
                  <a:schemeClr val="tx1"/>
                </a:solidFill>
              </a:rPr>
              <a:t>TIPS</a:t>
            </a:r>
            <a:r>
              <a:rPr lang="ko-KR" altLang="en-US" sz="1000" spc="-80" dirty="0">
                <a:solidFill>
                  <a:schemeClr val="tx1"/>
                </a:solidFill>
              </a:rPr>
              <a:t> 프로그램 장비 제품화 개발</a:t>
            </a:r>
          </a:p>
        </p:txBody>
      </p:sp>
      <p:sp>
        <p:nvSpPr>
          <p:cNvPr id="83" name="화살표: 오각형 82">
            <a:extLst>
              <a:ext uri="{FF2B5EF4-FFF2-40B4-BE49-F238E27FC236}">
                <a16:creationId xmlns:a16="http://schemas.microsoft.com/office/drawing/2014/main" id="{FAAFF181-E37E-C536-89F8-FC1D1DF6C020}"/>
              </a:ext>
            </a:extLst>
          </p:cNvPr>
          <p:cNvSpPr/>
          <p:nvPr/>
        </p:nvSpPr>
        <p:spPr>
          <a:xfrm>
            <a:off x="4825324" y="4922709"/>
            <a:ext cx="1889908" cy="313212"/>
          </a:xfrm>
          <a:prstGeom prst="homePlate">
            <a:avLst>
              <a:gd name="adj" fmla="val 24633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80" dirty="0">
                <a:solidFill>
                  <a:schemeClr val="tx1"/>
                </a:solidFill>
              </a:rPr>
              <a:t>국내외 임상 및 인증 획득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74E6A0E1-0AC7-D067-340A-CDC4E304EF1D}"/>
              </a:ext>
            </a:extLst>
          </p:cNvPr>
          <p:cNvSpPr txBox="1"/>
          <p:nvPr/>
        </p:nvSpPr>
        <p:spPr>
          <a:xfrm>
            <a:off x="10346486" y="4245146"/>
            <a:ext cx="990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/>
              <a:t>(</a:t>
            </a:r>
            <a:r>
              <a:rPr lang="ko-KR" altLang="en-US" sz="1000"/>
              <a:t>단위 </a:t>
            </a:r>
            <a:r>
              <a:rPr lang="en-US" altLang="ko-KR" sz="1000"/>
              <a:t>: </a:t>
            </a:r>
            <a:r>
              <a:rPr lang="ko-KR" altLang="en-US" sz="1000"/>
              <a:t>백만원</a:t>
            </a:r>
            <a:r>
              <a:rPr lang="en-US" altLang="ko-KR" sz="1000"/>
              <a:t>)</a:t>
            </a:r>
            <a:endParaRPr lang="ko-KR" altLang="en-US" sz="10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A2147195-5CFF-C941-A86A-3FCD9303FB75}"/>
              </a:ext>
            </a:extLst>
          </p:cNvPr>
          <p:cNvSpPr txBox="1"/>
          <p:nvPr/>
        </p:nvSpPr>
        <p:spPr>
          <a:xfrm>
            <a:off x="3741323" y="1740193"/>
            <a:ext cx="8303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spc="-80" dirty="0"/>
              <a:t>글로벌 마케팅</a:t>
            </a:r>
            <a:br>
              <a:rPr lang="en-US" altLang="ko-KR" sz="1000" spc="-80" dirty="0"/>
            </a:br>
            <a:r>
              <a:rPr lang="ko-KR" altLang="en-US" sz="1000" spc="-80" dirty="0"/>
              <a:t>판매 및 서비스</a:t>
            </a:r>
          </a:p>
        </p:txBody>
      </p:sp>
      <p:sp>
        <p:nvSpPr>
          <p:cNvPr id="2" name="사각형: 둥근 모서리 63">
            <a:extLst>
              <a:ext uri="{FF2B5EF4-FFF2-40B4-BE49-F238E27FC236}">
                <a16:creationId xmlns:a16="http://schemas.microsoft.com/office/drawing/2014/main" id="{A586292E-D78B-7E6D-7D69-DA159904A75A}"/>
              </a:ext>
            </a:extLst>
          </p:cNvPr>
          <p:cNvSpPr/>
          <p:nvPr/>
        </p:nvSpPr>
        <p:spPr>
          <a:xfrm>
            <a:off x="1255618" y="2228280"/>
            <a:ext cx="711335" cy="393973"/>
          </a:xfrm>
          <a:prstGeom prst="roundRect">
            <a:avLst>
              <a:gd name="adj" fmla="val 918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000" tIns="0" rIns="36000" bIns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altLang="ko-KR" sz="1100" spc="-80" dirty="0" err="1">
                <a:solidFill>
                  <a:schemeClr val="bg1"/>
                </a:solidFill>
                <a:latin typeface="+mj-ea"/>
              </a:rPr>
              <a:t>Alwaygen</a:t>
            </a:r>
            <a:endParaRPr lang="en-US" altLang="ko-KR" sz="1100" spc="-80" dirty="0">
              <a:solidFill>
                <a:schemeClr val="bg1"/>
              </a:solidFill>
              <a:latin typeface="+mj-ea"/>
            </a:endParaRPr>
          </a:p>
        </p:txBody>
      </p:sp>
      <p:pic>
        <p:nvPicPr>
          <p:cNvPr id="4" name="Google Shape;104;p13">
            <a:extLst>
              <a:ext uri="{FF2B5EF4-FFF2-40B4-BE49-F238E27FC236}">
                <a16:creationId xmlns:a16="http://schemas.microsoft.com/office/drawing/2014/main" id="{E63D0F4D-808C-3044-5E88-5F9349A76C2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66709" y="2196877"/>
            <a:ext cx="572364" cy="57236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사각형: 둥근 모서리 63">
            <a:extLst>
              <a:ext uri="{FF2B5EF4-FFF2-40B4-BE49-F238E27FC236}">
                <a16:creationId xmlns:a16="http://schemas.microsoft.com/office/drawing/2014/main" id="{4C8C76FD-2CB2-A5E9-1ED9-6C955A81AAA7}"/>
              </a:ext>
            </a:extLst>
          </p:cNvPr>
          <p:cNvSpPr/>
          <p:nvPr/>
        </p:nvSpPr>
        <p:spPr>
          <a:xfrm>
            <a:off x="2681640" y="3199240"/>
            <a:ext cx="640564" cy="393973"/>
          </a:xfrm>
          <a:prstGeom prst="roundRect">
            <a:avLst>
              <a:gd name="adj" fmla="val 9186"/>
            </a:avLst>
          </a:prstGeom>
          <a:solidFill>
            <a:srgbClr val="2A404B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ko-KR" altLang="en-US" sz="1100" spc="-60" dirty="0">
                <a:solidFill>
                  <a:schemeClr val="bg1"/>
                </a:solidFill>
                <a:latin typeface="+mj-ea"/>
              </a:rPr>
              <a:t>의료기기</a:t>
            </a:r>
            <a:br>
              <a:rPr lang="en-US" altLang="ko-KR" sz="1100" spc="-60" dirty="0">
                <a:solidFill>
                  <a:schemeClr val="bg1"/>
                </a:solidFill>
                <a:latin typeface="+mj-ea"/>
              </a:rPr>
            </a:br>
            <a:r>
              <a:rPr lang="ko-KR" altLang="en-US" sz="1100" spc="-60" dirty="0">
                <a:solidFill>
                  <a:schemeClr val="bg1"/>
                </a:solidFill>
                <a:latin typeface="+mj-ea"/>
              </a:rPr>
              <a:t>제조사</a:t>
            </a:r>
            <a:endParaRPr lang="en-US" altLang="ko-KR" sz="1100" spc="-60" dirty="0">
              <a:solidFill>
                <a:schemeClr val="bg1"/>
              </a:solidFill>
              <a:latin typeface="+mj-ea"/>
            </a:endParaRPr>
          </a:p>
        </p:txBody>
      </p:sp>
      <p:cxnSp>
        <p:nvCxnSpPr>
          <p:cNvPr id="7" name="직선 화살표 연결선 6">
            <a:extLst>
              <a:ext uri="{FF2B5EF4-FFF2-40B4-BE49-F238E27FC236}">
                <a16:creationId xmlns:a16="http://schemas.microsoft.com/office/drawing/2014/main" id="{FE4E210C-0553-E844-A094-07E332ECEED2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1942470" y="2622253"/>
            <a:ext cx="739170" cy="773974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1037D978-E040-651C-CB06-E12A5A2C9151}"/>
              </a:ext>
            </a:extLst>
          </p:cNvPr>
          <p:cNvSpPr txBox="1"/>
          <p:nvPr/>
        </p:nvSpPr>
        <p:spPr>
          <a:xfrm>
            <a:off x="2591232" y="3626813"/>
            <a:ext cx="821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spc="-80" dirty="0"/>
              <a:t>임상</a:t>
            </a:r>
            <a:r>
              <a:rPr lang="en-US" altLang="ko-KR" sz="1000" spc="-80" dirty="0"/>
              <a:t>/</a:t>
            </a:r>
            <a:r>
              <a:rPr lang="ko-KR" altLang="en-US" sz="1000" spc="-80" dirty="0"/>
              <a:t>마케팅</a:t>
            </a:r>
            <a:endParaRPr lang="en-US" altLang="ko-KR" sz="1000" spc="-80" dirty="0"/>
          </a:p>
          <a:p>
            <a:pPr algn="ctr"/>
            <a:r>
              <a:rPr lang="ko-KR" altLang="en-US" sz="1000" spc="-80" dirty="0"/>
              <a:t>제조 및 판매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BD4A77-B074-5A8E-A750-2C918519EDD6}"/>
              </a:ext>
            </a:extLst>
          </p:cNvPr>
          <p:cNvSpPr txBox="1"/>
          <p:nvPr/>
        </p:nvSpPr>
        <p:spPr>
          <a:xfrm>
            <a:off x="2216289" y="2857905"/>
            <a:ext cx="74988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spc="-80" dirty="0"/>
              <a:t>완제품 공급</a:t>
            </a:r>
          </a:p>
        </p:txBody>
      </p:sp>
      <p:sp>
        <p:nvSpPr>
          <p:cNvPr id="11" name="화살표: 오각형 10">
            <a:extLst>
              <a:ext uri="{FF2B5EF4-FFF2-40B4-BE49-F238E27FC236}">
                <a16:creationId xmlns:a16="http://schemas.microsoft.com/office/drawing/2014/main" id="{37870E95-D51D-8721-20D7-810E620E231A}"/>
              </a:ext>
            </a:extLst>
          </p:cNvPr>
          <p:cNvSpPr/>
          <p:nvPr/>
        </p:nvSpPr>
        <p:spPr>
          <a:xfrm>
            <a:off x="6797636" y="4919752"/>
            <a:ext cx="1875718" cy="313212"/>
          </a:xfrm>
          <a:prstGeom prst="homePlate">
            <a:avLst>
              <a:gd name="adj" fmla="val 24633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80" dirty="0">
                <a:solidFill>
                  <a:schemeClr val="tx1"/>
                </a:solidFill>
              </a:rPr>
              <a:t>미국 납품 및 서비스 대행 계약 체결</a:t>
            </a:r>
          </a:p>
        </p:txBody>
      </p:sp>
      <p:sp>
        <p:nvSpPr>
          <p:cNvPr id="12" name="화살표: 오각형 11">
            <a:extLst>
              <a:ext uri="{FF2B5EF4-FFF2-40B4-BE49-F238E27FC236}">
                <a16:creationId xmlns:a16="http://schemas.microsoft.com/office/drawing/2014/main" id="{AD2915CB-FCBF-6EB2-C73F-226D537F2F4B}"/>
              </a:ext>
            </a:extLst>
          </p:cNvPr>
          <p:cNvSpPr/>
          <p:nvPr/>
        </p:nvSpPr>
        <p:spPr>
          <a:xfrm>
            <a:off x="6004242" y="5321243"/>
            <a:ext cx="1889908" cy="313212"/>
          </a:xfrm>
          <a:prstGeom prst="homePlate">
            <a:avLst>
              <a:gd name="adj" fmla="val 24633"/>
            </a:avLst>
          </a:prstGeom>
          <a:solidFill>
            <a:schemeClr val="bg1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spc="-80" dirty="0">
                <a:solidFill>
                  <a:schemeClr val="tx1"/>
                </a:solidFill>
              </a:rPr>
              <a:t>국내 </a:t>
            </a:r>
            <a:r>
              <a:rPr lang="ko-KR" altLang="en-US" sz="1000" spc="-80" dirty="0" err="1">
                <a:solidFill>
                  <a:schemeClr val="tx1"/>
                </a:solidFill>
              </a:rPr>
              <a:t>병의원</a:t>
            </a:r>
            <a:r>
              <a:rPr lang="en-US" altLang="ko-KR" sz="1000" spc="-80" dirty="0">
                <a:solidFill>
                  <a:schemeClr val="tx1"/>
                </a:solidFill>
              </a:rPr>
              <a:t>/</a:t>
            </a:r>
            <a:r>
              <a:rPr lang="ko-KR" altLang="en-US" sz="1000" spc="-80" dirty="0">
                <a:solidFill>
                  <a:schemeClr val="tx1"/>
                </a:solidFill>
              </a:rPr>
              <a:t>동물병원 시장 진출</a:t>
            </a:r>
          </a:p>
        </p:txBody>
      </p:sp>
    </p:spTree>
    <p:extLst>
      <p:ext uri="{BB962C8B-B14F-4D97-AF65-F5344CB8AC3E}">
        <p14:creationId xmlns:p14="http://schemas.microsoft.com/office/powerpoint/2010/main" val="40077645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B636B3-400A-B92F-B210-C3D0CA891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6">
            <a:extLst>
              <a:ext uri="{FF2B5EF4-FFF2-40B4-BE49-F238E27FC236}">
                <a16:creationId xmlns:a16="http://schemas.microsoft.com/office/drawing/2014/main" id="{AC78DCB5-3381-3421-BF99-785B77117164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DBD0B389-6E42-DC01-585A-2EB1ECF1A0F0}"/>
              </a:ext>
            </a:extLst>
          </p:cNvPr>
          <p:cNvSpPr txBox="1"/>
          <p:nvPr/>
        </p:nvSpPr>
        <p:spPr>
          <a:xfrm>
            <a:off x="45719" y="-1"/>
            <a:ext cx="34400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수익모델</a:t>
            </a:r>
            <a:endParaRPr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graphicFrame>
        <p:nvGraphicFramePr>
          <p:cNvPr id="2" name="표 12">
            <a:extLst>
              <a:ext uri="{FF2B5EF4-FFF2-40B4-BE49-F238E27FC236}">
                <a16:creationId xmlns:a16="http://schemas.microsoft.com/office/drawing/2014/main" id="{049FEA3A-13C4-68CC-B09A-B7A7E9F1D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242214"/>
              </p:ext>
            </p:extLst>
          </p:nvPr>
        </p:nvGraphicFramePr>
        <p:xfrm>
          <a:off x="982663" y="4454026"/>
          <a:ext cx="10226675" cy="176706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78125">
                  <a:extLst>
                    <a:ext uri="{9D8B030D-6E8A-4147-A177-3AD203B41FA5}">
                      <a16:colId xmlns:a16="http://schemas.microsoft.com/office/drawing/2014/main" val="2541094714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1701760632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1967786478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277811534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498234679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283176964"/>
                    </a:ext>
                  </a:extLst>
                </a:gridCol>
                <a:gridCol w="1491425">
                  <a:extLst>
                    <a:ext uri="{9D8B030D-6E8A-4147-A177-3AD203B41FA5}">
                      <a16:colId xmlns:a16="http://schemas.microsoft.com/office/drawing/2014/main" val="9253961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>
                          <a:solidFill>
                            <a:schemeClr val="bg1"/>
                          </a:solidFill>
                        </a:rPr>
                        <a:t>구분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’25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’26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’27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’28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b="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’29</a:t>
                      </a:r>
                      <a:endParaRPr lang="ko-KR" altLang="en-US" sz="1200" b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‘30</a:t>
                      </a:r>
                    </a:p>
                  </a:txBody>
                  <a:tcPr marL="36000" marR="36000" marT="18000" marB="18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33F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443709"/>
                  </a:ext>
                </a:extLst>
              </a:tr>
              <a:tr h="1492748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0">
                          <a:latin typeface="+mj-ea"/>
                          <a:ea typeface="+mj-ea"/>
                        </a:rPr>
                        <a:t>추진일정</a:t>
                      </a:r>
                      <a:endParaRPr lang="en-US" altLang="ko-KR" sz="1200" b="0">
                        <a:latin typeface="+mj-ea"/>
                        <a:ea typeface="+mj-ea"/>
                      </a:endParaRPr>
                    </a:p>
                    <a:p>
                      <a:pPr algn="ctr" latinLnBrk="1"/>
                      <a:r>
                        <a:rPr lang="ko-KR" altLang="en-US" sz="1200" b="0">
                          <a:latin typeface="+mj-ea"/>
                          <a:ea typeface="+mj-ea"/>
                        </a:rPr>
                        <a:t>및 매출 계획</a:t>
                      </a:r>
                    </a:p>
                  </a:txBody>
                  <a:tcPr marL="36000" marR="36000" marT="18000" marB="18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ore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ore-KR" sz="1100" b="0" i="0" u="none" strike="noStrike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altLang="ko-Kore-KR" sz="11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34" charset="-127"/>
                        <a:ea typeface="맑은 고딕" panose="020B0503020000020004" pitchFamily="34" charset="-127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sz="1200" b="0" dirty="0">
                        <a:latin typeface="+mj-ea"/>
                        <a:ea typeface="+mj-ea"/>
                      </a:endParaRPr>
                    </a:p>
                  </a:txBody>
                  <a:tcPr marL="36000" marR="36000" marT="18000" marB="1800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1" hangingPunct="1"/>
                      <a:endParaRPr lang="en-US" altLang="ko-Kore-KR" sz="1200" b="0" kern="1200" dirty="0">
                        <a:solidFill>
                          <a:schemeClr val="tx1"/>
                        </a:solidFill>
                        <a:latin typeface="+mj-ea"/>
                        <a:ea typeface="+mj-ea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0034866"/>
                  </a:ext>
                </a:extLst>
              </a:tr>
            </a:tbl>
          </a:graphicData>
        </a:graphic>
      </p:graphicFrame>
      <p:sp>
        <p:nvSpPr>
          <p:cNvPr id="4" name="직사각형 3">
            <a:extLst>
              <a:ext uri="{FF2B5EF4-FFF2-40B4-BE49-F238E27FC236}">
                <a16:creationId xmlns:a16="http://schemas.microsoft.com/office/drawing/2014/main" id="{1142C1B9-4FEA-C501-446A-2EB04D86959D}"/>
              </a:ext>
            </a:extLst>
          </p:cNvPr>
          <p:cNvSpPr/>
          <p:nvPr/>
        </p:nvSpPr>
        <p:spPr>
          <a:xfrm>
            <a:off x="2654092" y="6131247"/>
            <a:ext cx="729844" cy="7776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AF442FDB-5748-ED9D-2CED-3E70B0F3435D}"/>
              </a:ext>
            </a:extLst>
          </p:cNvPr>
          <p:cNvSpPr/>
          <p:nvPr/>
        </p:nvSpPr>
        <p:spPr>
          <a:xfrm>
            <a:off x="4147087" y="5992587"/>
            <a:ext cx="729844" cy="21642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6E625A48-7270-E978-A1DB-039558CE3859}"/>
              </a:ext>
            </a:extLst>
          </p:cNvPr>
          <p:cNvSpPr/>
          <p:nvPr/>
        </p:nvSpPr>
        <p:spPr>
          <a:xfrm>
            <a:off x="5640082" y="5854595"/>
            <a:ext cx="729844" cy="3544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35">
            <a:extLst>
              <a:ext uri="{FF2B5EF4-FFF2-40B4-BE49-F238E27FC236}">
                <a16:creationId xmlns:a16="http://schemas.microsoft.com/office/drawing/2014/main" id="{4682BAF0-D675-AED0-25FC-FBB03CA23844}"/>
              </a:ext>
            </a:extLst>
          </p:cNvPr>
          <p:cNvSpPr txBox="1"/>
          <p:nvPr/>
        </p:nvSpPr>
        <p:spPr>
          <a:xfrm>
            <a:off x="2860834" y="5970678"/>
            <a:ext cx="316360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 dirty="0">
                <a:solidFill>
                  <a:schemeClr val="tx1"/>
                </a:solidFill>
                <a:latin typeface="+mj-ea"/>
                <a:ea typeface="+mj-ea"/>
              </a:rPr>
              <a:t>910</a:t>
            </a:r>
            <a:endParaRPr lang="en-SG" altLang="zh-CN" sz="1100" b="1" spc="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9" name="TextBox 35">
            <a:extLst>
              <a:ext uri="{FF2B5EF4-FFF2-40B4-BE49-F238E27FC236}">
                <a16:creationId xmlns:a16="http://schemas.microsoft.com/office/drawing/2014/main" id="{00DD470D-58D4-1906-3BC4-3685641DEA29}"/>
              </a:ext>
            </a:extLst>
          </p:cNvPr>
          <p:cNvSpPr txBox="1"/>
          <p:nvPr/>
        </p:nvSpPr>
        <p:spPr>
          <a:xfrm>
            <a:off x="4289709" y="5773724"/>
            <a:ext cx="444600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 dirty="0">
                <a:solidFill>
                  <a:schemeClr val="tx1"/>
                </a:solidFill>
                <a:latin typeface="+mj-ea"/>
                <a:ea typeface="+mj-ea"/>
              </a:rPr>
              <a:t>5,180</a:t>
            </a:r>
            <a:endParaRPr lang="en-SG" altLang="zh-CN" sz="1100" b="1" spc="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7B4752B9-64F8-7101-939D-09ABF6985EFB}"/>
              </a:ext>
            </a:extLst>
          </p:cNvPr>
          <p:cNvSpPr/>
          <p:nvPr/>
        </p:nvSpPr>
        <p:spPr>
          <a:xfrm>
            <a:off x="5640082" y="5687785"/>
            <a:ext cx="729844" cy="169549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35">
            <a:extLst>
              <a:ext uri="{FF2B5EF4-FFF2-40B4-BE49-F238E27FC236}">
                <a16:creationId xmlns:a16="http://schemas.microsoft.com/office/drawing/2014/main" id="{4732EEC0-E290-E6CA-3B67-98358C134623}"/>
              </a:ext>
            </a:extLst>
          </p:cNvPr>
          <p:cNvSpPr txBox="1"/>
          <p:nvPr/>
        </p:nvSpPr>
        <p:spPr>
          <a:xfrm>
            <a:off x="5749835" y="5929924"/>
            <a:ext cx="523147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 dirty="0">
                <a:solidFill>
                  <a:schemeClr val="bg1"/>
                </a:solidFill>
                <a:latin typeface="+mj-ea"/>
                <a:ea typeface="+mj-ea"/>
              </a:rPr>
              <a:t>15,700</a:t>
            </a:r>
            <a:endParaRPr lang="en-SG" altLang="zh-CN" sz="1100" b="1" spc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2" name="TextBox 35">
            <a:extLst>
              <a:ext uri="{FF2B5EF4-FFF2-40B4-BE49-F238E27FC236}">
                <a16:creationId xmlns:a16="http://schemas.microsoft.com/office/drawing/2014/main" id="{BC14FBD6-F0B4-2E11-D911-2878D7338839}"/>
              </a:ext>
            </a:extLst>
          </p:cNvPr>
          <p:cNvSpPr txBox="1"/>
          <p:nvPr/>
        </p:nvSpPr>
        <p:spPr>
          <a:xfrm>
            <a:off x="5782704" y="5673231"/>
            <a:ext cx="444600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SG" altLang="zh-CN" sz="1100" b="1" spc="0" dirty="0">
                <a:solidFill>
                  <a:schemeClr val="bg1"/>
                </a:solidFill>
                <a:latin typeface="+mj-ea"/>
                <a:ea typeface="+mj-ea"/>
              </a:rPr>
              <a:t>1,300</a:t>
            </a:r>
          </a:p>
        </p:txBody>
      </p:sp>
      <p:sp>
        <p:nvSpPr>
          <p:cNvPr id="14" name="화살표: 오각형 47">
            <a:extLst>
              <a:ext uri="{FF2B5EF4-FFF2-40B4-BE49-F238E27FC236}">
                <a16:creationId xmlns:a16="http://schemas.microsoft.com/office/drawing/2014/main" id="{165AF113-0D4F-7AC2-7880-68E88FFC7F22}"/>
              </a:ext>
            </a:extLst>
          </p:cNvPr>
          <p:cNvSpPr/>
          <p:nvPr/>
        </p:nvSpPr>
        <p:spPr>
          <a:xfrm>
            <a:off x="5433195" y="1450330"/>
            <a:ext cx="334057" cy="1574429"/>
          </a:xfrm>
          <a:prstGeom prst="homePlate">
            <a:avLst>
              <a:gd name="adj" fmla="val 0"/>
            </a:avLst>
          </a:prstGeom>
          <a:solidFill>
            <a:srgbClr val="2A404B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ko-KR" altLang="en-US" sz="1200" b="1" spc="-80">
                <a:solidFill>
                  <a:schemeClr val="bg1"/>
                </a:solidFill>
                <a:latin typeface="+mj-ea"/>
                <a:ea typeface="+mj-ea"/>
              </a:rPr>
              <a:t>추진현황</a:t>
            </a:r>
          </a:p>
        </p:txBody>
      </p:sp>
      <p:sp>
        <p:nvSpPr>
          <p:cNvPr id="15" name="화살표: 오각형 47">
            <a:extLst>
              <a:ext uri="{FF2B5EF4-FFF2-40B4-BE49-F238E27FC236}">
                <a16:creationId xmlns:a16="http://schemas.microsoft.com/office/drawing/2014/main" id="{0741B96C-9E1C-7C02-FB16-FEB3CCC8DB6E}"/>
              </a:ext>
            </a:extLst>
          </p:cNvPr>
          <p:cNvSpPr/>
          <p:nvPr/>
        </p:nvSpPr>
        <p:spPr>
          <a:xfrm>
            <a:off x="5433195" y="3160881"/>
            <a:ext cx="334057" cy="1084264"/>
          </a:xfrm>
          <a:prstGeom prst="homePlate">
            <a:avLst>
              <a:gd name="adj" fmla="val 0"/>
            </a:avLst>
          </a:prstGeom>
          <a:solidFill>
            <a:srgbClr val="2A404B"/>
          </a:solidFill>
          <a:effec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ko-KR" altLang="en-US" sz="1200" b="1" spc="-80" err="1">
                <a:solidFill>
                  <a:schemeClr val="bg1"/>
                </a:solidFill>
                <a:latin typeface="+mj-ea"/>
                <a:ea typeface="+mj-ea"/>
              </a:rPr>
              <a:t>향후계</a:t>
            </a:r>
            <a:br>
              <a:rPr lang="en-US" altLang="ko-KR" sz="1200" b="1" spc="-80">
                <a:solidFill>
                  <a:schemeClr val="bg1"/>
                </a:solidFill>
                <a:latin typeface="+mj-ea"/>
                <a:ea typeface="+mj-ea"/>
              </a:rPr>
            </a:br>
            <a:r>
              <a:rPr lang="ko-KR" altLang="en-US" sz="1200" b="1" spc="-80">
                <a:solidFill>
                  <a:schemeClr val="bg1"/>
                </a:solidFill>
                <a:latin typeface="+mj-ea"/>
                <a:ea typeface="+mj-ea"/>
              </a:rPr>
              <a:t>획</a:t>
            </a:r>
            <a:endParaRPr lang="en-US" altLang="ko-KR" sz="1200" b="1" spc="-8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65C19A5B-BEE1-F719-6E67-D8EE3BAFDDA0}"/>
              </a:ext>
            </a:extLst>
          </p:cNvPr>
          <p:cNvSpPr/>
          <p:nvPr/>
        </p:nvSpPr>
        <p:spPr>
          <a:xfrm>
            <a:off x="7127634" y="5480462"/>
            <a:ext cx="729844" cy="250148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TextBox 35">
            <a:extLst>
              <a:ext uri="{FF2B5EF4-FFF2-40B4-BE49-F238E27FC236}">
                <a16:creationId xmlns:a16="http://schemas.microsoft.com/office/drawing/2014/main" id="{4F90B635-8996-DC9A-52CE-6A4F511D359B}"/>
              </a:ext>
            </a:extLst>
          </p:cNvPr>
          <p:cNvSpPr txBox="1"/>
          <p:nvPr/>
        </p:nvSpPr>
        <p:spPr>
          <a:xfrm>
            <a:off x="7261597" y="5487290"/>
            <a:ext cx="442997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 dirty="0">
                <a:solidFill>
                  <a:schemeClr val="bg1"/>
                </a:solidFill>
                <a:latin typeface="+mj-ea"/>
                <a:ea typeface="+mj-ea"/>
              </a:rPr>
              <a:t>5,400</a:t>
            </a:r>
            <a:endParaRPr lang="en-SG" altLang="zh-CN" sz="1100" b="1" spc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BC3DB5C6-7041-301A-EF46-7A4739E0597B}"/>
              </a:ext>
            </a:extLst>
          </p:cNvPr>
          <p:cNvSpPr/>
          <p:nvPr/>
        </p:nvSpPr>
        <p:spPr>
          <a:xfrm>
            <a:off x="8626072" y="5059674"/>
            <a:ext cx="729844" cy="428908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TextBox 35">
            <a:extLst>
              <a:ext uri="{FF2B5EF4-FFF2-40B4-BE49-F238E27FC236}">
                <a16:creationId xmlns:a16="http://schemas.microsoft.com/office/drawing/2014/main" id="{80B3CBA6-C13D-C60B-DA12-DE27AEB33E41}"/>
              </a:ext>
            </a:extLst>
          </p:cNvPr>
          <p:cNvSpPr txBox="1"/>
          <p:nvPr/>
        </p:nvSpPr>
        <p:spPr>
          <a:xfrm>
            <a:off x="8721755" y="5057829"/>
            <a:ext cx="531162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 dirty="0">
                <a:solidFill>
                  <a:schemeClr val="bg1"/>
                </a:solidFill>
                <a:latin typeface="+mj-ea"/>
                <a:ea typeface="+mj-ea"/>
              </a:rPr>
              <a:t>24,100</a:t>
            </a:r>
            <a:endParaRPr lang="en-SG" altLang="zh-CN" sz="1100" b="1" spc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61FA6A0E-2D4A-9AD9-CB49-91804AE84E68}"/>
              </a:ext>
            </a:extLst>
          </p:cNvPr>
          <p:cNvSpPr/>
          <p:nvPr/>
        </p:nvSpPr>
        <p:spPr>
          <a:xfrm>
            <a:off x="8701639" y="6318238"/>
            <a:ext cx="180000" cy="180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/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5190EB37-358A-C05B-1029-5B74D5CBF884}"/>
              </a:ext>
            </a:extLst>
          </p:cNvPr>
          <p:cNvSpPr/>
          <p:nvPr/>
        </p:nvSpPr>
        <p:spPr>
          <a:xfrm>
            <a:off x="10161864" y="6318238"/>
            <a:ext cx="180000" cy="180000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000"/>
          </a:p>
        </p:txBody>
      </p:sp>
      <p:sp>
        <p:nvSpPr>
          <p:cNvPr id="22" name="TextBox 35">
            <a:extLst>
              <a:ext uri="{FF2B5EF4-FFF2-40B4-BE49-F238E27FC236}">
                <a16:creationId xmlns:a16="http://schemas.microsoft.com/office/drawing/2014/main" id="{4070927B-D655-440C-F912-3DCA3745FEF8}"/>
              </a:ext>
            </a:extLst>
          </p:cNvPr>
          <p:cNvSpPr txBox="1"/>
          <p:nvPr/>
        </p:nvSpPr>
        <p:spPr>
          <a:xfrm>
            <a:off x="8877844" y="6331294"/>
            <a:ext cx="768406" cy="153888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ko-KR" altLang="en-US" sz="1000" spc="0" dirty="0">
                <a:solidFill>
                  <a:schemeClr val="tx1"/>
                </a:solidFill>
                <a:latin typeface="+mj-ea"/>
                <a:ea typeface="+mj-ea"/>
              </a:rPr>
              <a:t>동물병원</a:t>
            </a:r>
            <a:r>
              <a:rPr lang="en-US" altLang="zh-CN" sz="1000" spc="0" dirty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ko-KR" altLang="en-US" sz="1000" spc="0" dirty="0">
                <a:solidFill>
                  <a:schemeClr val="tx1"/>
                </a:solidFill>
                <a:latin typeface="+mj-ea"/>
                <a:ea typeface="+mj-ea"/>
              </a:rPr>
              <a:t>진단</a:t>
            </a:r>
            <a:endParaRPr lang="en-SG" altLang="zh-CN" sz="1000" spc="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3" name="TextBox 35">
            <a:extLst>
              <a:ext uri="{FF2B5EF4-FFF2-40B4-BE49-F238E27FC236}">
                <a16:creationId xmlns:a16="http://schemas.microsoft.com/office/drawing/2014/main" id="{237F954D-E22E-1D8D-2790-2C7125547A74}"/>
              </a:ext>
            </a:extLst>
          </p:cNvPr>
          <p:cNvSpPr txBox="1"/>
          <p:nvPr/>
        </p:nvSpPr>
        <p:spPr>
          <a:xfrm>
            <a:off x="10420842" y="6331294"/>
            <a:ext cx="657800" cy="153888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/>
            <a:r>
              <a:rPr lang="ko-KR" altLang="en-US" sz="1000" spc="0" dirty="0" err="1">
                <a:solidFill>
                  <a:schemeClr val="tx1"/>
                </a:solidFill>
                <a:latin typeface="+mj-ea"/>
                <a:ea typeface="+mj-ea"/>
              </a:rPr>
              <a:t>병의원</a:t>
            </a:r>
            <a:r>
              <a:rPr lang="ko-KR" altLang="en-US" sz="1000" spc="0" dirty="0">
                <a:solidFill>
                  <a:schemeClr val="tx1"/>
                </a:solidFill>
                <a:latin typeface="+mj-ea"/>
                <a:ea typeface="+mj-ea"/>
              </a:rPr>
              <a:t> 진단</a:t>
            </a:r>
            <a:endParaRPr lang="en-SG" altLang="zh-CN" sz="1000" spc="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48EB8ED-43EB-AF6E-FFB4-5A78191D409A}"/>
              </a:ext>
            </a:extLst>
          </p:cNvPr>
          <p:cNvSpPr txBox="1"/>
          <p:nvPr/>
        </p:nvSpPr>
        <p:spPr>
          <a:xfrm>
            <a:off x="5817681" y="1463841"/>
            <a:ext cx="5519782" cy="16542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84138" indent="-84138" algn="l" defTabSz="914400" rtl="0" eaLnBrk="1" latinLnBrk="0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altLang="ko-KR" sz="1200" b="0" i="0" kern="1200" spc="-80" baseline="0" dirty="0" err="1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EZprep</a:t>
            </a: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 PCR </a:t>
            </a: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진단 </a:t>
            </a:r>
            <a:r>
              <a:rPr lang="ko-KR" altLang="en-US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장비</a:t>
            </a: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 시제품 개발 완료</a:t>
            </a:r>
            <a:endParaRPr lang="en-US" altLang="ko-KR" sz="1200" b="0" i="0" kern="1200" spc="-80" baseline="0" dirty="0">
              <a:latin typeface="Noto Sans CJK KR Regular" panose="020B0500000000000000" pitchFamily="34" charset="-128"/>
              <a:ea typeface="Noto Sans CJK KR Regular" panose="020B0500000000000000" pitchFamily="34" charset="-128"/>
              <a:cs typeface="+mn-cs"/>
            </a:endParaRPr>
          </a:p>
          <a:p>
            <a:pPr marL="177800" indent="-84138" algn="l" defTabSz="914400" rtl="0" eaLnBrk="1" latinLnBrk="0" hangingPunct="1">
              <a:spcBef>
                <a:spcPts val="300"/>
              </a:spcBef>
              <a:buFont typeface="시스템 서체 일반체"/>
              <a:buChar char="-"/>
              <a:tabLst/>
            </a:pPr>
            <a:r>
              <a:rPr lang="en-US" altLang="ko-KR" sz="1200" b="0" i="0" kern="1200" spc="-80" baseline="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CES2025 </a:t>
            </a: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innovation booth </a:t>
            </a: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전시</a:t>
            </a:r>
            <a:r>
              <a:rPr lang="ko-KR" altLang="en-US" sz="1200" b="0" i="0" kern="1200" spc="-80" baseline="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 </a:t>
            </a:r>
            <a:r>
              <a:rPr lang="en-US" altLang="ko-KR" sz="1200" b="0" i="0" kern="1200" spc="-80" baseline="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(’25.01)</a:t>
            </a:r>
          </a:p>
          <a:p>
            <a:pPr marL="177800" indent="-84138" algn="l" defTabSz="914400" rtl="0" eaLnBrk="1" latinLnBrk="0" hangingPunct="1">
              <a:spcBef>
                <a:spcPts val="300"/>
              </a:spcBef>
              <a:buFont typeface="시스템 서체 일반체"/>
              <a:buChar char="-"/>
              <a:tabLst/>
            </a:pP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판매가 </a:t>
            </a: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$899, 1</a:t>
            </a: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차 병의원과 동물병원에는 리스 방식으로 구독 유도</a:t>
            </a:r>
            <a:endParaRPr lang="en-US" altLang="ko-KR" sz="1200" b="0" i="0" kern="1200" spc="-80" baseline="0" dirty="0">
              <a:solidFill>
                <a:schemeClr val="dk1"/>
              </a:solidFill>
              <a:latin typeface="Noto Sans CJK KR Regular" panose="020B0500000000000000" pitchFamily="34" charset="-128"/>
              <a:ea typeface="Noto Sans CJK KR Regular" panose="020B0500000000000000" pitchFamily="34" charset="-128"/>
              <a:cs typeface="+mn-cs"/>
            </a:endParaRPr>
          </a:p>
          <a:p>
            <a:pPr marL="177800" indent="-84138" algn="l" defTabSz="914400" rtl="0" eaLnBrk="1" latinLnBrk="0" hangingPunct="1">
              <a:spcBef>
                <a:spcPts val="300"/>
              </a:spcBef>
              <a:buFont typeface="시스템 서체 일반체"/>
              <a:buChar char="-"/>
              <a:tabLst/>
            </a:pP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 </a:t>
            </a: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카트리지</a:t>
            </a: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(3</a:t>
            </a: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만원</a:t>
            </a: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/test) </a:t>
            </a: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약정으로 월 </a:t>
            </a: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10</a:t>
            </a: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개 이상 사용 시 제품 무상임대</a:t>
            </a:r>
            <a:endParaRPr lang="en-US" altLang="ko-KR" sz="1200" spc="-80" dirty="0">
              <a:latin typeface="Noto Sans CJK KR Regular" panose="020B0500000000000000" pitchFamily="34" charset="-128"/>
              <a:ea typeface="Noto Sans CJK KR Regular" panose="020B0500000000000000" pitchFamily="34" charset="-128"/>
            </a:endParaRPr>
          </a:p>
          <a:p>
            <a:pPr marL="84138" indent="-84138" algn="l" defTabSz="914400" rtl="0" eaLnBrk="1" latinLnBrk="0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ko-KR" altLang="en-US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피부사상균</a:t>
            </a:r>
            <a:r>
              <a:rPr lang="en-US" altLang="ko-KR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/</a:t>
            </a:r>
            <a:r>
              <a:rPr lang="ko-KR" altLang="en-US" sz="1200" spc="-80" dirty="0" err="1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말라세지아</a:t>
            </a:r>
            <a:r>
              <a:rPr lang="ko-KR" altLang="en-US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 </a:t>
            </a: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진단키트 </a:t>
            </a: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(</a:t>
            </a:r>
            <a:r>
              <a:rPr lang="ko-KR" altLang="en-US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반려동물용</a:t>
            </a: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) </a:t>
            </a: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개발 중</a:t>
            </a: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 </a:t>
            </a:r>
          </a:p>
          <a:p>
            <a:pPr marL="177800" indent="-84138" latinLnBrk="0">
              <a:spcBef>
                <a:spcPts val="300"/>
              </a:spcBef>
              <a:buFont typeface="시스템 서체 일반체"/>
              <a:buChar char="-"/>
            </a:pPr>
            <a:r>
              <a:rPr lang="ko-KR" altLang="en-US" sz="1200" spc="-80" dirty="0" err="1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스킨앤이어</a:t>
            </a: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 동물병원</a:t>
            </a: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,  </a:t>
            </a: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안동동물의료센터 등과 </a:t>
            </a:r>
            <a:r>
              <a:rPr lang="ko-KR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진단</a:t>
            </a: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/</a:t>
            </a:r>
            <a:r>
              <a:rPr lang="ko-KR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치료</a:t>
            </a: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 MOU</a:t>
            </a: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체결 </a:t>
            </a: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(’24.9), </a:t>
            </a:r>
          </a:p>
          <a:p>
            <a:pPr marL="177800" indent="-84138" latinLnBrk="0">
              <a:spcBef>
                <a:spcPts val="300"/>
              </a:spcBef>
              <a:buFont typeface="시스템 서체 일반체"/>
              <a:buChar char="-"/>
            </a:pP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항균제 </a:t>
            </a:r>
            <a:r>
              <a:rPr lang="ko-KR" altLang="en-US" sz="1200" spc="-80" dirty="0" err="1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내성균</a:t>
            </a: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 </a:t>
            </a:r>
            <a:r>
              <a:rPr lang="ko-KR" altLang="en-US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진단키트 개발 중</a:t>
            </a:r>
            <a:r>
              <a:rPr lang="en-US" altLang="ko-KR" sz="1200" spc="-80" dirty="0">
                <a:solidFill>
                  <a:schemeClr val="dk1"/>
                </a:solidFill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(~’25.4Q)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DE5CD-D057-D2A7-B8DB-B501E910333C}"/>
              </a:ext>
            </a:extLst>
          </p:cNvPr>
          <p:cNvSpPr txBox="1"/>
          <p:nvPr/>
        </p:nvSpPr>
        <p:spPr>
          <a:xfrm>
            <a:off x="5812924" y="3204011"/>
            <a:ext cx="5391657" cy="9848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marL="84138" indent="-84138" algn="l" defTabSz="914400" rtl="0" eaLnBrk="1" latinLnBrk="0" hangingPunct="1"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신종변이 바이러스 대응 및 </a:t>
            </a: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With COVID-19 </a:t>
            </a: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대응용 </a:t>
            </a: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Home-test </a:t>
            </a: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제품 출시</a:t>
            </a:r>
            <a:endParaRPr lang="en-US" altLang="ko-KR" sz="1200" b="0" i="0" kern="1200" spc="-80" baseline="0" dirty="0">
              <a:latin typeface="Noto Sans CJK KR Regular" panose="020B0500000000000000" pitchFamily="34" charset="-128"/>
              <a:ea typeface="Noto Sans CJK KR Regular" panose="020B0500000000000000" pitchFamily="34" charset="-128"/>
              <a:cs typeface="+mn-cs"/>
            </a:endParaRPr>
          </a:p>
          <a:p>
            <a:pPr marL="177800" indent="-84138" algn="l" defTabSz="914400" rtl="0" eaLnBrk="1" latinLnBrk="0" hangingPunct="1">
              <a:spcBef>
                <a:spcPts val="300"/>
              </a:spcBef>
              <a:buFont typeface="시스템 서체 일반체"/>
              <a:buChar char="-"/>
              <a:tabLst/>
            </a:pP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Home-Test </a:t>
            </a: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용 진단키트 한국 </a:t>
            </a:r>
            <a:r>
              <a:rPr lang="ko-KR" altLang="en-US" sz="1200" b="0" i="0" kern="1200" spc="-80" baseline="0" dirty="0" err="1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식약처</a:t>
            </a: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, </a:t>
            </a: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미국 </a:t>
            </a: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FDA, </a:t>
            </a:r>
            <a:r>
              <a:rPr lang="en-US" altLang="ko-KR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Health</a:t>
            </a:r>
            <a:r>
              <a:rPr lang="ko-KR" altLang="en-US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 </a:t>
            </a:r>
            <a:r>
              <a:rPr lang="en-US" altLang="ko-KR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Canada</a:t>
            </a:r>
            <a:r>
              <a:rPr lang="ko-KR" altLang="en-US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 등록</a:t>
            </a: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 </a:t>
            </a:r>
            <a:r>
              <a:rPr lang="ko-KR" altLang="en-US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진행 </a:t>
            </a:r>
            <a:r>
              <a:rPr lang="en-US" altLang="ko-KR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(~’26.2Q)</a:t>
            </a:r>
          </a:p>
          <a:p>
            <a:pPr marL="84138" indent="-84138" algn="l" defTabSz="914400" rtl="0" eaLnBrk="1" latinLnBrk="0" hangingPunct="1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GMP </a:t>
            </a: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생산 공정 보유한 ㈜</a:t>
            </a:r>
            <a:r>
              <a:rPr lang="ko-KR" altLang="en-US" sz="1200" b="0" i="0" kern="1200" spc="-80" baseline="0" dirty="0" err="1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루카에이아이셀과</a:t>
            </a: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 양산 공정 및 진단 키트 공동 개발 </a:t>
            </a: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(’2</a:t>
            </a:r>
            <a:r>
              <a:rPr lang="en-US" altLang="ko-KR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5</a:t>
            </a:r>
            <a:r>
              <a:rPr lang="ko-KR" altLang="en-US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년</a:t>
            </a:r>
            <a:r>
              <a:rPr lang="en-US" altLang="ko-KR" sz="1200" b="0" i="0" kern="1200" spc="-80" baseline="0" dirty="0">
                <a:latin typeface="Noto Sans CJK KR Regular" panose="020B0500000000000000" pitchFamily="34" charset="-128"/>
                <a:ea typeface="Noto Sans CJK KR Regular" panose="020B0500000000000000" pitchFamily="34" charset="-128"/>
                <a:cs typeface="+mn-cs"/>
              </a:rPr>
              <a:t>~)</a:t>
            </a:r>
          </a:p>
          <a:p>
            <a:pPr marL="177800" indent="-84138" latinLnBrk="0">
              <a:spcBef>
                <a:spcPts val="300"/>
              </a:spcBef>
              <a:buFont typeface="시스템 서체 일반체"/>
              <a:buChar char="-"/>
            </a:pPr>
            <a:r>
              <a:rPr lang="en-US" altLang="ko-KR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HDV</a:t>
            </a:r>
            <a:r>
              <a:rPr lang="ko-KR" altLang="en-US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 진단키트 개발 및 임상 </a:t>
            </a:r>
            <a:r>
              <a:rPr lang="en-US" altLang="ko-KR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(’25.2Q), </a:t>
            </a:r>
            <a:r>
              <a:rPr lang="ko-KR" altLang="en-US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각국 제품 등록</a:t>
            </a:r>
            <a:r>
              <a:rPr lang="en-US" altLang="ko-KR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(‘25.4Q), </a:t>
            </a:r>
            <a:r>
              <a:rPr lang="ko-KR" altLang="en-US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글로벌 판매 개시</a:t>
            </a:r>
            <a:r>
              <a:rPr lang="en-US" altLang="ko-KR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(‘26</a:t>
            </a:r>
            <a:r>
              <a:rPr lang="ko-KR" altLang="en-US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년</a:t>
            </a:r>
            <a:r>
              <a:rPr lang="en-US" altLang="ko-KR" sz="1200" spc="-80" dirty="0">
                <a:latin typeface="Noto Sans CJK KR Regular" panose="020B0500000000000000" pitchFamily="34" charset="-128"/>
                <a:ea typeface="Noto Sans CJK KR Regular" panose="020B0500000000000000" pitchFamily="34" charset="-128"/>
              </a:rPr>
              <a:t>~)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50519A-CD45-AA44-FFD4-2A0645A79CCB}"/>
              </a:ext>
            </a:extLst>
          </p:cNvPr>
          <p:cNvSpPr txBox="1"/>
          <p:nvPr/>
        </p:nvSpPr>
        <p:spPr>
          <a:xfrm>
            <a:off x="981648" y="1445744"/>
            <a:ext cx="4195469" cy="2785906"/>
          </a:xfrm>
          <a:prstGeom prst="roundRect">
            <a:avLst>
              <a:gd name="adj" fmla="val 4078"/>
            </a:avLst>
          </a:prstGeom>
          <a:solidFill>
            <a:srgbClr val="DEEBF7">
              <a:alpha val="30196"/>
            </a:srgb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ko-KR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marL="79375" lvl="1">
              <a:lnSpc>
                <a:spcPct val="100000"/>
              </a:lnSpc>
              <a:spcBef>
                <a:spcPts val="0"/>
              </a:spcBef>
            </a:pPr>
            <a:endParaRPr lang="en-US" altLang="ko-KR" sz="1400" spc="-50">
              <a:solidFill>
                <a:schemeClr val="tx1"/>
              </a:solidFill>
              <a:latin typeface="Noto Sans CJK KR Regular" panose="020B0500000000000000" pitchFamily="34" charset="-127"/>
              <a:ea typeface="Noto Sans CJK KR Regular" panose="020B0500000000000000" pitchFamily="34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7569017-8BF2-ADD0-481B-A837AB94C0DA}"/>
              </a:ext>
            </a:extLst>
          </p:cNvPr>
          <p:cNvSpPr txBox="1"/>
          <p:nvPr/>
        </p:nvSpPr>
        <p:spPr>
          <a:xfrm>
            <a:off x="10346486" y="4245146"/>
            <a:ext cx="990977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/>
              <a:t>(</a:t>
            </a:r>
            <a:r>
              <a:rPr lang="ko-KR" altLang="en-US" sz="1000"/>
              <a:t>단위 </a:t>
            </a:r>
            <a:r>
              <a:rPr lang="en-US" altLang="ko-KR" sz="1000"/>
              <a:t>: </a:t>
            </a:r>
            <a:r>
              <a:rPr lang="ko-KR" altLang="en-US" sz="1000"/>
              <a:t>백만원</a:t>
            </a:r>
            <a:r>
              <a:rPr lang="en-US" altLang="ko-KR" sz="1000"/>
              <a:t>)</a:t>
            </a:r>
            <a:endParaRPr lang="ko-KR" altLang="en-US" sz="1000"/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E2A1FC82-CCEF-D4D1-5040-1E4BF3D43F90}"/>
              </a:ext>
            </a:extLst>
          </p:cNvPr>
          <p:cNvSpPr txBox="1">
            <a:spLocks noChangeArrowheads="1"/>
          </p:cNvSpPr>
          <p:nvPr/>
        </p:nvSpPr>
        <p:spPr>
          <a:xfrm>
            <a:off x="1857626" y="1404816"/>
            <a:ext cx="2445542" cy="393974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algn="ctr" defTabSz="844083">
              <a:spcBef>
                <a:spcPct val="0"/>
              </a:spcBef>
              <a:buNone/>
              <a:defRPr b="0" spc="-100">
                <a:solidFill>
                  <a:srgbClr val="2A404B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j-cs"/>
              </a:defRPr>
            </a:lvl1pPr>
            <a:lvl2pPr marL="177800" lvl="1" indent="-177800" latinLnBrk="0">
              <a:spcBef>
                <a:spcPts val="1600"/>
              </a:spcBef>
              <a:buClr>
                <a:schemeClr val="tx1"/>
              </a:buClr>
              <a:buFont typeface="Wingdings" pitchFamily="2" charset="2"/>
              <a:buChar char="§"/>
              <a:defRPr sz="1600" kern="0" spc="-50">
                <a:latin typeface="Noto Sans CJK KR Bold" panose="020B0500000000000000" pitchFamily="34" charset="-128"/>
                <a:ea typeface="Noto Sans CJK KR Bold" panose="020B0500000000000000" pitchFamily="34" charset="-128"/>
              </a:defRPr>
            </a:lvl2pPr>
          </a:lstStyle>
          <a:p>
            <a:pPr marL="0" lvl="1" indent="0" algn="ctr">
              <a:buNone/>
            </a:pPr>
            <a:r>
              <a:rPr lang="en-US" altLang="ko-KR" sz="1200" b="1"/>
              <a:t>【 </a:t>
            </a:r>
            <a:r>
              <a:rPr lang="ko-KR" altLang="en-US" sz="1200" b="1"/>
              <a:t>진단키트 </a:t>
            </a:r>
            <a:r>
              <a:rPr lang="en-US" altLang="ko-KR" sz="1200" b="1"/>
              <a:t>Biz Model 】</a:t>
            </a:r>
            <a:endParaRPr lang="en-US" altLang="ko-KR" sz="1200" b="1" i="0">
              <a:latin typeface="Noto Sans CJK KR Regular" panose="020B0500000000000000" pitchFamily="34" charset="-128"/>
              <a:ea typeface="Noto Sans CJK KR Regular" panose="020B0500000000000000" pitchFamily="34" charset="-128"/>
            </a:endParaRPr>
          </a:p>
        </p:txBody>
      </p:sp>
      <p:sp>
        <p:nvSpPr>
          <p:cNvPr id="29" name="사각형: 둥근 모서리 63">
            <a:extLst>
              <a:ext uri="{FF2B5EF4-FFF2-40B4-BE49-F238E27FC236}">
                <a16:creationId xmlns:a16="http://schemas.microsoft.com/office/drawing/2014/main" id="{30F321AE-D614-6D80-F2F1-C5E549B463A5}"/>
              </a:ext>
            </a:extLst>
          </p:cNvPr>
          <p:cNvSpPr/>
          <p:nvPr/>
        </p:nvSpPr>
        <p:spPr>
          <a:xfrm>
            <a:off x="1255618" y="2228280"/>
            <a:ext cx="711335" cy="393973"/>
          </a:xfrm>
          <a:prstGeom prst="roundRect">
            <a:avLst>
              <a:gd name="adj" fmla="val 9186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000" tIns="0" rIns="36000" bIns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altLang="ko-KR" sz="1100" spc="-80" dirty="0" err="1">
                <a:solidFill>
                  <a:schemeClr val="bg1"/>
                </a:solidFill>
                <a:latin typeface="+mj-ea"/>
              </a:rPr>
              <a:t>Alwaygen</a:t>
            </a:r>
            <a:endParaRPr lang="en-US" altLang="ko-KR" sz="1100" spc="-80" dirty="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0" name="사각형: 둥근 모서리 63">
            <a:extLst>
              <a:ext uri="{FF2B5EF4-FFF2-40B4-BE49-F238E27FC236}">
                <a16:creationId xmlns:a16="http://schemas.microsoft.com/office/drawing/2014/main" id="{72087CBB-3686-FC6E-8A13-032B2EDAEA33}"/>
              </a:ext>
            </a:extLst>
          </p:cNvPr>
          <p:cNvSpPr/>
          <p:nvPr/>
        </p:nvSpPr>
        <p:spPr>
          <a:xfrm>
            <a:off x="2794764" y="2228280"/>
            <a:ext cx="640564" cy="393973"/>
          </a:xfrm>
          <a:prstGeom prst="roundRect">
            <a:avLst>
              <a:gd name="adj" fmla="val 9186"/>
            </a:avLst>
          </a:prstGeom>
          <a:solidFill>
            <a:srgbClr val="2A404B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ko-KR" altLang="en-US" sz="1100" spc="-60">
                <a:solidFill>
                  <a:schemeClr val="bg1"/>
                </a:solidFill>
                <a:latin typeface="+mj-ea"/>
              </a:rPr>
              <a:t>각국</a:t>
            </a:r>
            <a:br>
              <a:rPr lang="en-US" altLang="ko-KR" sz="1100" spc="-60">
                <a:solidFill>
                  <a:schemeClr val="bg1"/>
                </a:solidFill>
                <a:latin typeface="+mj-ea"/>
              </a:rPr>
            </a:br>
            <a:r>
              <a:rPr lang="ko-KR" altLang="en-US" sz="1100" spc="-60" err="1">
                <a:solidFill>
                  <a:schemeClr val="bg1"/>
                </a:solidFill>
                <a:latin typeface="+mj-ea"/>
              </a:rPr>
              <a:t>유통사</a:t>
            </a:r>
            <a:endParaRPr lang="en-US" altLang="ko-KR" sz="1100" spc="-60">
              <a:solidFill>
                <a:schemeClr val="bg1"/>
              </a:solidFill>
              <a:latin typeface="+mj-ea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F9FE8F0-1636-81E2-1DE7-4E526F0EBBD8}"/>
              </a:ext>
            </a:extLst>
          </p:cNvPr>
          <p:cNvSpPr txBox="1"/>
          <p:nvPr/>
        </p:nvSpPr>
        <p:spPr>
          <a:xfrm>
            <a:off x="1221808" y="1840798"/>
            <a:ext cx="8582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spc="-80">
                <a:solidFill>
                  <a:schemeClr val="accent1"/>
                </a:solidFill>
              </a:rPr>
              <a:t>진단키트 개발</a:t>
            </a:r>
            <a:br>
              <a:rPr lang="en-US" altLang="ko-KR" sz="1000" spc="-80">
                <a:solidFill>
                  <a:schemeClr val="accent1"/>
                </a:solidFill>
              </a:rPr>
            </a:br>
            <a:r>
              <a:rPr lang="ko-KR" altLang="en-US" sz="1000" spc="-80">
                <a:solidFill>
                  <a:schemeClr val="accent1"/>
                </a:solidFill>
              </a:rPr>
              <a:t>및 생산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6B41543-16CD-A074-1CA5-82B88E1D396E}"/>
              </a:ext>
            </a:extLst>
          </p:cNvPr>
          <p:cNvSpPr txBox="1"/>
          <p:nvPr/>
        </p:nvSpPr>
        <p:spPr>
          <a:xfrm>
            <a:off x="2705387" y="3819801"/>
            <a:ext cx="1288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000" spc="-80"/>
            </a:lvl1pPr>
          </a:lstStyle>
          <a:p>
            <a:pPr marL="71438" indent="-71438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/>
              <a:t>의료기관 및 소매점 </a:t>
            </a:r>
            <a:r>
              <a:rPr lang="en-US" altLang="ko-KR"/>
              <a:t>Sell-out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9D67D08-73E8-7EEA-B9A4-932CC85AA0DC}"/>
              </a:ext>
            </a:extLst>
          </p:cNvPr>
          <p:cNvSpPr txBox="1"/>
          <p:nvPr/>
        </p:nvSpPr>
        <p:spPr>
          <a:xfrm>
            <a:off x="2834057" y="1834463"/>
            <a:ext cx="5097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spc="-80"/>
              <a:t>글로벌</a:t>
            </a:r>
            <a:br>
              <a:rPr lang="en-US" altLang="ko-KR" sz="1000" spc="-80"/>
            </a:br>
            <a:r>
              <a:rPr lang="ko-KR" altLang="en-US" sz="1000" spc="-80"/>
              <a:t>판매</a:t>
            </a:r>
          </a:p>
        </p:txBody>
      </p:sp>
      <p:cxnSp>
        <p:nvCxnSpPr>
          <p:cNvPr id="38" name="직선 화살표 연결선 37">
            <a:extLst>
              <a:ext uri="{FF2B5EF4-FFF2-40B4-BE49-F238E27FC236}">
                <a16:creationId xmlns:a16="http://schemas.microsoft.com/office/drawing/2014/main" id="{87A1EF6B-E8C1-EB04-8479-CB1DAED9DDBA}"/>
              </a:ext>
            </a:extLst>
          </p:cNvPr>
          <p:cNvCxnSpPr>
            <a:cxnSpLocks/>
            <a:stCxn id="29" idx="3"/>
            <a:endCxn id="30" idx="1"/>
          </p:cNvCxnSpPr>
          <p:nvPr/>
        </p:nvCxnSpPr>
        <p:spPr>
          <a:xfrm>
            <a:off x="1966953" y="2425267"/>
            <a:ext cx="827811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171139F3-72CB-8A57-69C2-BF205BEA756D}"/>
              </a:ext>
            </a:extLst>
          </p:cNvPr>
          <p:cNvSpPr txBox="1"/>
          <p:nvPr/>
        </p:nvSpPr>
        <p:spPr>
          <a:xfrm>
            <a:off x="1970326" y="2423080"/>
            <a:ext cx="750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spc="-80"/>
              <a:t>완제품 </a:t>
            </a:r>
            <a:br>
              <a:rPr lang="en-US" altLang="ko-KR" sz="1000" spc="-80"/>
            </a:br>
            <a:r>
              <a:rPr lang="en-US" altLang="ko-KR" sz="1000" spc="-80"/>
              <a:t>Sell-in</a:t>
            </a:r>
            <a:r>
              <a:rPr lang="ko-KR" altLang="en-US" sz="1000" spc="-80"/>
              <a:t> 판매</a:t>
            </a:r>
          </a:p>
        </p:txBody>
      </p:sp>
      <p:sp>
        <p:nvSpPr>
          <p:cNvPr id="44" name="사각형: 둥근 모서리 63">
            <a:extLst>
              <a:ext uri="{FF2B5EF4-FFF2-40B4-BE49-F238E27FC236}">
                <a16:creationId xmlns:a16="http://schemas.microsoft.com/office/drawing/2014/main" id="{584EB764-8304-74DE-1ACC-E616D01699F5}"/>
              </a:ext>
            </a:extLst>
          </p:cNvPr>
          <p:cNvSpPr/>
          <p:nvPr/>
        </p:nvSpPr>
        <p:spPr>
          <a:xfrm>
            <a:off x="4215924" y="2228280"/>
            <a:ext cx="640564" cy="393973"/>
          </a:xfrm>
          <a:prstGeom prst="roundRect">
            <a:avLst>
              <a:gd name="adj" fmla="val 9186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000" tIns="0" rIns="36000" bIns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ko-KR" altLang="en-US" sz="1100" spc="-80">
                <a:solidFill>
                  <a:schemeClr val="tx1"/>
                </a:solidFill>
                <a:latin typeface="+mj-ea"/>
              </a:rPr>
              <a:t>임상 기관</a:t>
            </a:r>
            <a:endParaRPr lang="en-US" altLang="ko-KR" sz="1100" spc="-80">
              <a:solidFill>
                <a:schemeClr val="tx1"/>
              </a:solidFill>
              <a:latin typeface="+mj-ea"/>
            </a:endParaRPr>
          </a:p>
        </p:txBody>
      </p:sp>
      <p:cxnSp>
        <p:nvCxnSpPr>
          <p:cNvPr id="46" name="직선 화살표 연결선 45">
            <a:extLst>
              <a:ext uri="{FF2B5EF4-FFF2-40B4-BE49-F238E27FC236}">
                <a16:creationId xmlns:a16="http://schemas.microsoft.com/office/drawing/2014/main" id="{E482EF87-DE51-6965-768D-B9265A0429B7}"/>
              </a:ext>
            </a:extLst>
          </p:cNvPr>
          <p:cNvCxnSpPr>
            <a:cxnSpLocks/>
          </p:cNvCxnSpPr>
          <p:nvPr/>
        </p:nvCxnSpPr>
        <p:spPr>
          <a:xfrm>
            <a:off x="3438700" y="2499232"/>
            <a:ext cx="75589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>
            <a:extLst>
              <a:ext uri="{FF2B5EF4-FFF2-40B4-BE49-F238E27FC236}">
                <a16:creationId xmlns:a16="http://schemas.microsoft.com/office/drawing/2014/main" id="{5E70F471-CE7E-FCAE-B59C-C037FB63C635}"/>
              </a:ext>
            </a:extLst>
          </p:cNvPr>
          <p:cNvCxnSpPr>
            <a:cxnSpLocks/>
          </p:cNvCxnSpPr>
          <p:nvPr/>
        </p:nvCxnSpPr>
        <p:spPr>
          <a:xfrm flipH="1">
            <a:off x="3415518" y="2388576"/>
            <a:ext cx="755890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7F714E5-9C2B-DBAD-4395-C6EEC8FA04B4}"/>
              </a:ext>
            </a:extLst>
          </p:cNvPr>
          <p:cNvSpPr txBox="1"/>
          <p:nvPr/>
        </p:nvSpPr>
        <p:spPr>
          <a:xfrm>
            <a:off x="4081082" y="2693767"/>
            <a:ext cx="10586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1000" spc="-80"/>
            </a:lvl1pPr>
          </a:lstStyle>
          <a:p>
            <a:pPr marL="71438" indent="-71438" algn="l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ko-KR" altLang="en-US"/>
              <a:t>국내 및 해외 </a:t>
            </a:r>
            <a:br>
              <a:rPr lang="en-US" altLang="ko-KR"/>
            </a:br>
            <a:r>
              <a:rPr lang="ko-KR" altLang="en-US"/>
              <a:t>현지 임상 </a:t>
            </a:r>
            <a:r>
              <a:rPr lang="en-US" altLang="ko-KR"/>
              <a:t>Test</a:t>
            </a:r>
            <a:endParaRPr lang="ko-KR" alt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5B7F4AA-F83E-C879-0308-689103DC0913}"/>
              </a:ext>
            </a:extLst>
          </p:cNvPr>
          <p:cNvSpPr txBox="1"/>
          <p:nvPr/>
        </p:nvSpPr>
        <p:spPr>
          <a:xfrm>
            <a:off x="3592766" y="2499232"/>
            <a:ext cx="4013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spc="-80"/>
              <a:t>의뢰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E427F982-02D0-CB6D-413D-AAD45C9738CA}"/>
              </a:ext>
            </a:extLst>
          </p:cNvPr>
          <p:cNvSpPr txBox="1"/>
          <p:nvPr/>
        </p:nvSpPr>
        <p:spPr>
          <a:xfrm>
            <a:off x="3495885" y="2167614"/>
            <a:ext cx="64152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spc="-80"/>
              <a:t>제품 등록</a:t>
            </a:r>
          </a:p>
        </p:txBody>
      </p:sp>
      <p:sp>
        <p:nvSpPr>
          <p:cNvPr id="53" name="사각형: 둥근 모서리 63">
            <a:extLst>
              <a:ext uri="{FF2B5EF4-FFF2-40B4-BE49-F238E27FC236}">
                <a16:creationId xmlns:a16="http://schemas.microsoft.com/office/drawing/2014/main" id="{A2FCEC65-C736-1081-1D8D-8B955861567F}"/>
              </a:ext>
            </a:extLst>
          </p:cNvPr>
          <p:cNvSpPr/>
          <p:nvPr/>
        </p:nvSpPr>
        <p:spPr>
          <a:xfrm>
            <a:off x="2794764" y="3379721"/>
            <a:ext cx="640564" cy="393973"/>
          </a:xfrm>
          <a:prstGeom prst="roundRect">
            <a:avLst>
              <a:gd name="adj" fmla="val 9186"/>
            </a:avLst>
          </a:prstGeom>
          <a:solidFill>
            <a:schemeClr val="bg1">
              <a:lumMod val="8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36000" tIns="0" rIns="36000" bIns="0" anchor="ctr">
            <a:noAutofit/>
          </a:bodyPr>
          <a:lstStyle/>
          <a:p>
            <a:pPr algn="ctr">
              <a:spcBef>
                <a:spcPts val="1200"/>
              </a:spcBef>
            </a:pPr>
            <a:r>
              <a:rPr lang="en-US" altLang="ko-KR" sz="1100" spc="-80">
                <a:solidFill>
                  <a:schemeClr val="tx1"/>
                </a:solidFill>
                <a:latin typeface="+mj-ea"/>
              </a:rPr>
              <a:t>Reseller</a:t>
            </a:r>
          </a:p>
        </p:txBody>
      </p:sp>
      <p:cxnSp>
        <p:nvCxnSpPr>
          <p:cNvPr id="55" name="직선 화살표 연결선 54">
            <a:extLst>
              <a:ext uri="{FF2B5EF4-FFF2-40B4-BE49-F238E27FC236}">
                <a16:creationId xmlns:a16="http://schemas.microsoft.com/office/drawing/2014/main" id="{CAFD92A9-91E8-BF5A-2D22-16CC6BF82CA6}"/>
              </a:ext>
            </a:extLst>
          </p:cNvPr>
          <p:cNvCxnSpPr>
            <a:cxnSpLocks/>
            <a:stCxn id="30" idx="2"/>
            <a:endCxn id="53" idx="0"/>
          </p:cNvCxnSpPr>
          <p:nvPr/>
        </p:nvCxnSpPr>
        <p:spPr>
          <a:xfrm>
            <a:off x="3115046" y="2622253"/>
            <a:ext cx="0" cy="75746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화살표 연결선 61">
            <a:extLst>
              <a:ext uri="{FF2B5EF4-FFF2-40B4-BE49-F238E27FC236}">
                <a16:creationId xmlns:a16="http://schemas.microsoft.com/office/drawing/2014/main" id="{CA97AD83-F0CB-7E69-A0F6-6C8CB8C3F996}"/>
              </a:ext>
            </a:extLst>
          </p:cNvPr>
          <p:cNvCxnSpPr>
            <a:cxnSpLocks/>
          </p:cNvCxnSpPr>
          <p:nvPr/>
        </p:nvCxnSpPr>
        <p:spPr>
          <a:xfrm flipH="1" flipV="1">
            <a:off x="1545297" y="2622253"/>
            <a:ext cx="1391" cy="753626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590236AA-F134-F579-7FCD-FFB7376129C9}"/>
              </a:ext>
            </a:extLst>
          </p:cNvPr>
          <p:cNvSpPr txBox="1"/>
          <p:nvPr/>
        </p:nvSpPr>
        <p:spPr>
          <a:xfrm>
            <a:off x="3061952" y="2861604"/>
            <a:ext cx="86786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spc="-80"/>
              <a:t>Sell-through</a:t>
            </a:r>
            <a:endParaRPr lang="ko-KR" altLang="en-US" sz="1000" spc="-80"/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7A9CA71A-0A00-95DD-E4DA-308760A03911}"/>
              </a:ext>
            </a:extLst>
          </p:cNvPr>
          <p:cNvSpPr txBox="1"/>
          <p:nvPr/>
        </p:nvSpPr>
        <p:spPr>
          <a:xfrm>
            <a:off x="1199477" y="2778520"/>
            <a:ext cx="385362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000" spc="-80" dirty="0"/>
              <a:t>양산</a:t>
            </a:r>
            <a:endParaRPr lang="en-US" altLang="ko-KR" sz="1000" spc="-80" dirty="0"/>
          </a:p>
          <a:p>
            <a:pPr algn="ctr"/>
            <a:r>
              <a:rPr lang="ko-KR" altLang="en-US" sz="1000" spc="-80" dirty="0"/>
              <a:t>공정</a:t>
            </a:r>
            <a:endParaRPr lang="en-US" altLang="ko-KR" sz="1000" spc="-80" dirty="0"/>
          </a:p>
          <a:p>
            <a:pPr algn="ctr"/>
            <a:r>
              <a:rPr lang="ko-KR" altLang="en-US" sz="1000" spc="-80" dirty="0"/>
              <a:t>개발</a:t>
            </a:r>
          </a:p>
        </p:txBody>
      </p:sp>
      <p:cxnSp>
        <p:nvCxnSpPr>
          <p:cNvPr id="69" name="직선 연결선 68">
            <a:extLst>
              <a:ext uri="{FF2B5EF4-FFF2-40B4-BE49-F238E27FC236}">
                <a16:creationId xmlns:a16="http://schemas.microsoft.com/office/drawing/2014/main" id="{66BA189C-C81A-D2EF-515C-63EBC8E49B47}"/>
              </a:ext>
            </a:extLst>
          </p:cNvPr>
          <p:cNvCxnSpPr>
            <a:cxnSpLocks/>
          </p:cNvCxnSpPr>
          <p:nvPr/>
        </p:nvCxnSpPr>
        <p:spPr>
          <a:xfrm flipH="1">
            <a:off x="5828287" y="3096258"/>
            <a:ext cx="538105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직사각형 69">
            <a:extLst>
              <a:ext uri="{FF2B5EF4-FFF2-40B4-BE49-F238E27FC236}">
                <a16:creationId xmlns:a16="http://schemas.microsoft.com/office/drawing/2014/main" id="{8B98B36A-6E5E-40E5-F2DA-3A0B3DEA3D1A}"/>
              </a:ext>
            </a:extLst>
          </p:cNvPr>
          <p:cNvSpPr/>
          <p:nvPr/>
        </p:nvSpPr>
        <p:spPr>
          <a:xfrm>
            <a:off x="10121184" y="4809227"/>
            <a:ext cx="729844" cy="354955"/>
          </a:xfrm>
          <a:prstGeom prst="rect">
            <a:avLst/>
          </a:prstGeom>
          <a:solidFill>
            <a:srgbClr val="6699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1" name="TextBox 35">
            <a:extLst>
              <a:ext uri="{FF2B5EF4-FFF2-40B4-BE49-F238E27FC236}">
                <a16:creationId xmlns:a16="http://schemas.microsoft.com/office/drawing/2014/main" id="{88903256-E57A-D74C-C07D-EBAE989ED194}"/>
              </a:ext>
            </a:extLst>
          </p:cNvPr>
          <p:cNvSpPr txBox="1"/>
          <p:nvPr/>
        </p:nvSpPr>
        <p:spPr>
          <a:xfrm>
            <a:off x="10214211" y="4813179"/>
            <a:ext cx="556810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 dirty="0">
                <a:solidFill>
                  <a:schemeClr val="bg1"/>
                </a:solidFill>
                <a:latin typeface="+mj-ea"/>
                <a:ea typeface="+mj-ea"/>
              </a:rPr>
              <a:t>36,500</a:t>
            </a:r>
            <a:endParaRPr lang="en-SG" altLang="zh-CN" sz="1100" b="1" spc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574296EA-20B3-D98F-C68E-D966E646CED6}"/>
              </a:ext>
            </a:extLst>
          </p:cNvPr>
          <p:cNvSpPr txBox="1">
            <a:spLocks noChangeArrowheads="1"/>
          </p:cNvSpPr>
          <p:nvPr/>
        </p:nvSpPr>
        <p:spPr>
          <a:xfrm>
            <a:off x="886341" y="1046084"/>
            <a:ext cx="4032069" cy="393974"/>
          </a:xfrm>
          <a:prstGeom prst="rect">
            <a:avLst/>
          </a:prstGeom>
        </p:spPr>
        <p:txBody>
          <a:bodyPr anchor="ctr"/>
          <a:lstStyle>
            <a:defPPr>
              <a:defRPr lang="ko-KR"/>
            </a:defPPr>
            <a:lvl1pPr algn="ctr" defTabSz="844083">
              <a:spcBef>
                <a:spcPct val="0"/>
              </a:spcBef>
              <a:buNone/>
              <a:defRPr b="0" spc="-100">
                <a:solidFill>
                  <a:srgbClr val="2A404B"/>
                </a:solidFill>
                <a:latin typeface="Noto Sans CJK KR Bold" panose="020B0800000000000000" pitchFamily="34" charset="-127"/>
                <a:ea typeface="Noto Sans CJK KR Bold" panose="020B0800000000000000" pitchFamily="34" charset="-127"/>
                <a:cs typeface="+mj-cs"/>
              </a:defRPr>
            </a:lvl1pPr>
            <a:lvl2pPr marL="177800" lvl="1" indent="-177800" latinLnBrk="0">
              <a:spcBef>
                <a:spcPts val="1600"/>
              </a:spcBef>
              <a:buClr>
                <a:schemeClr val="tx1"/>
              </a:buClr>
              <a:buFont typeface="Wingdings" pitchFamily="2" charset="2"/>
              <a:buChar char="§"/>
              <a:defRPr sz="1600" kern="0" spc="-50">
                <a:latin typeface="Noto Sans CJK KR Bold" panose="020B0500000000000000" pitchFamily="34" charset="-128"/>
                <a:ea typeface="Noto Sans CJK KR Bold" panose="020B0500000000000000" pitchFamily="34" charset="-128"/>
              </a:defRPr>
            </a:lvl2pPr>
          </a:lstStyle>
          <a:p>
            <a:pPr marL="0" lvl="1" indent="0">
              <a:buNone/>
            </a:pPr>
            <a:r>
              <a:rPr lang="ko-KR" altLang="en-US" b="1"/>
              <a:t>사업현황 및 계획</a:t>
            </a:r>
            <a:endParaRPr lang="en-US" altLang="ko-KR" sz="1600" b="1" i="0">
              <a:latin typeface="Noto Sans CJK KR Regular" panose="020B0500000000000000" pitchFamily="34" charset="-128"/>
              <a:ea typeface="Noto Sans CJK KR Regular" panose="020B0500000000000000" pitchFamily="34" charset="-128"/>
            </a:endParaRP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8054069C-D286-4B7E-AC67-3B8DB4049C5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1990" y="3373771"/>
            <a:ext cx="1562102" cy="362290"/>
          </a:xfrm>
          <a:prstGeom prst="rect">
            <a:avLst/>
          </a:prstGeom>
        </p:spPr>
      </p:pic>
      <p:cxnSp>
        <p:nvCxnSpPr>
          <p:cNvPr id="32" name="직선 화살표 연결선 31">
            <a:extLst>
              <a:ext uri="{FF2B5EF4-FFF2-40B4-BE49-F238E27FC236}">
                <a16:creationId xmlns:a16="http://schemas.microsoft.com/office/drawing/2014/main" id="{9C68611A-BE86-EE19-4443-DAF0BC8A7C12}"/>
              </a:ext>
            </a:extLst>
          </p:cNvPr>
          <p:cNvCxnSpPr>
            <a:cxnSpLocks/>
          </p:cNvCxnSpPr>
          <p:nvPr/>
        </p:nvCxnSpPr>
        <p:spPr>
          <a:xfrm>
            <a:off x="1702597" y="2661529"/>
            <a:ext cx="0" cy="757468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B07EF3C-A6E6-9784-5FE9-0FDA540A92A0}"/>
              </a:ext>
            </a:extLst>
          </p:cNvPr>
          <p:cNvSpPr txBox="1"/>
          <p:nvPr/>
        </p:nvSpPr>
        <p:spPr>
          <a:xfrm>
            <a:off x="1645650" y="2780089"/>
            <a:ext cx="41998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000" spc="-80" dirty="0"/>
              <a:t>HDV</a:t>
            </a:r>
          </a:p>
          <a:p>
            <a:pPr algn="ctr"/>
            <a:r>
              <a:rPr lang="ko-KR" altLang="en-US" sz="1000" spc="-80" dirty="0"/>
              <a:t>키트</a:t>
            </a:r>
            <a:endParaRPr lang="en-US" altLang="ko-KR" sz="1000" spc="-80" dirty="0"/>
          </a:p>
          <a:p>
            <a:pPr algn="ctr"/>
            <a:r>
              <a:rPr lang="ko-KR" altLang="en-US" sz="1000" spc="-80" dirty="0"/>
              <a:t>개발</a:t>
            </a:r>
            <a:endParaRPr lang="en-US" altLang="ko-KR" sz="1000" spc="-80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3E6843F3-E419-32D9-6E98-928E83EEB8C8}"/>
              </a:ext>
            </a:extLst>
          </p:cNvPr>
          <p:cNvSpPr/>
          <p:nvPr/>
        </p:nvSpPr>
        <p:spPr>
          <a:xfrm>
            <a:off x="7130960" y="5731328"/>
            <a:ext cx="729844" cy="49348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extBox 35">
            <a:extLst>
              <a:ext uri="{FF2B5EF4-FFF2-40B4-BE49-F238E27FC236}">
                <a16:creationId xmlns:a16="http://schemas.microsoft.com/office/drawing/2014/main" id="{3FEC3CEE-CE0D-52AE-E864-A72F1A4EE547}"/>
              </a:ext>
            </a:extLst>
          </p:cNvPr>
          <p:cNvSpPr txBox="1"/>
          <p:nvPr/>
        </p:nvSpPr>
        <p:spPr>
          <a:xfrm>
            <a:off x="7208698" y="5893137"/>
            <a:ext cx="548796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 dirty="0">
                <a:solidFill>
                  <a:schemeClr val="bg1"/>
                </a:solidFill>
                <a:latin typeface="+mj-ea"/>
                <a:ea typeface="+mj-ea"/>
              </a:rPr>
              <a:t>28,200</a:t>
            </a:r>
            <a:endParaRPr lang="en-SG" altLang="zh-CN" sz="1100" b="1" spc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0" name="직사각형 39">
            <a:extLst>
              <a:ext uri="{FF2B5EF4-FFF2-40B4-BE49-F238E27FC236}">
                <a16:creationId xmlns:a16="http://schemas.microsoft.com/office/drawing/2014/main" id="{C1CEE43E-3193-02FC-70BF-F535B9D41E80}"/>
              </a:ext>
            </a:extLst>
          </p:cNvPr>
          <p:cNvSpPr/>
          <p:nvPr/>
        </p:nvSpPr>
        <p:spPr>
          <a:xfrm>
            <a:off x="8626072" y="5487290"/>
            <a:ext cx="729844" cy="73752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TextBox 35">
            <a:extLst>
              <a:ext uri="{FF2B5EF4-FFF2-40B4-BE49-F238E27FC236}">
                <a16:creationId xmlns:a16="http://schemas.microsoft.com/office/drawing/2014/main" id="{EB88DA61-385C-5C64-3D70-B418FE7EFE6A}"/>
              </a:ext>
            </a:extLst>
          </p:cNvPr>
          <p:cNvSpPr txBox="1"/>
          <p:nvPr/>
        </p:nvSpPr>
        <p:spPr>
          <a:xfrm>
            <a:off x="8694503" y="5552950"/>
            <a:ext cx="558414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 dirty="0">
                <a:solidFill>
                  <a:schemeClr val="bg1"/>
                </a:solidFill>
                <a:latin typeface="+mj-ea"/>
                <a:ea typeface="+mj-ea"/>
              </a:rPr>
              <a:t>49,000</a:t>
            </a:r>
            <a:endParaRPr lang="en-SG" altLang="zh-CN" sz="1100" b="1" spc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3" name="직사각형 42">
            <a:extLst>
              <a:ext uri="{FF2B5EF4-FFF2-40B4-BE49-F238E27FC236}">
                <a16:creationId xmlns:a16="http://schemas.microsoft.com/office/drawing/2014/main" id="{55555F46-AE92-98BE-BE40-715142BC5270}"/>
              </a:ext>
            </a:extLst>
          </p:cNvPr>
          <p:cNvSpPr/>
          <p:nvPr/>
        </p:nvSpPr>
        <p:spPr>
          <a:xfrm>
            <a:off x="10121184" y="5164183"/>
            <a:ext cx="729844" cy="1060629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TextBox 35">
            <a:extLst>
              <a:ext uri="{FF2B5EF4-FFF2-40B4-BE49-F238E27FC236}">
                <a16:creationId xmlns:a16="http://schemas.microsoft.com/office/drawing/2014/main" id="{5447EFC9-7DEC-FAC2-D61A-5D1ABB94976A}"/>
              </a:ext>
            </a:extLst>
          </p:cNvPr>
          <p:cNvSpPr txBox="1"/>
          <p:nvPr/>
        </p:nvSpPr>
        <p:spPr>
          <a:xfrm>
            <a:off x="10219821" y="5252921"/>
            <a:ext cx="545589" cy="169277"/>
          </a:xfrm>
          <a:prstGeom prst="rect">
            <a:avLst/>
          </a:prstGeom>
        </p:spPr>
        <p:txBody>
          <a:bodyPr vert="horz" wrap="none" lIns="36000" tIns="0" rIns="36000" bIns="0" anchor="t" anchorCtr="0">
            <a:spAutoFit/>
          </a:bodyPr>
          <a:lstStyle>
            <a:defPPr>
              <a:defRPr lang="ko-KR"/>
            </a:defPPr>
            <a:lvl1pPr algn="r" latinLnBrk="0">
              <a:defRPr sz="1600" spc="-100">
                <a:solidFill>
                  <a:srgbClr val="2A404B"/>
                </a:solidFill>
                <a:latin typeface="Noto Sans KR Black" panose="020B0A00000000000000" pitchFamily="34" charset="-127"/>
                <a:ea typeface="Noto Sans KR Black" panose="020B0A00000000000000" pitchFamily="34" charset="-127"/>
                <a:cs typeface="+mj-cs"/>
              </a:defRPr>
            </a:lvl1pPr>
          </a:lstStyle>
          <a:p>
            <a:pPr algn="ctr">
              <a:spcBef>
                <a:spcPts val="600"/>
              </a:spcBef>
            </a:pPr>
            <a:r>
              <a:rPr lang="en-US" altLang="zh-CN" sz="1100" b="1" spc="0" dirty="0">
                <a:solidFill>
                  <a:schemeClr val="bg1"/>
                </a:solidFill>
                <a:latin typeface="+mj-ea"/>
                <a:ea typeface="+mj-ea"/>
              </a:rPr>
              <a:t>57,500</a:t>
            </a:r>
            <a:endParaRPr lang="en-SG" altLang="zh-CN" sz="1100" b="1" spc="0" dirty="0">
              <a:solidFill>
                <a:schemeClr val="bg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706595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6">
            <a:extLst>
              <a:ext uri="{FF2B5EF4-FFF2-40B4-BE49-F238E27FC236}">
                <a16:creationId xmlns:a16="http://schemas.microsoft.com/office/drawing/2014/main" id="{9BC0985B-DD9D-F75E-2930-623DBCEEA676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7498CC5B-E4A9-BE32-14C7-F3C8C86EE75A}"/>
              </a:ext>
            </a:extLst>
          </p:cNvPr>
          <p:cNvSpPr txBox="1"/>
          <p:nvPr/>
        </p:nvSpPr>
        <p:spPr>
          <a:xfrm>
            <a:off x="45719" y="-1"/>
            <a:ext cx="34400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수익모델</a:t>
            </a:r>
            <a:endParaRPr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844F26F3-78C8-3E36-C7B8-0BB06533A901}"/>
              </a:ext>
            </a:extLst>
          </p:cNvPr>
          <p:cNvSpPr/>
          <p:nvPr/>
        </p:nvSpPr>
        <p:spPr>
          <a:xfrm>
            <a:off x="12318547" y="2521503"/>
            <a:ext cx="1346604" cy="1346604"/>
          </a:xfrm>
          <a:prstGeom prst="ellipse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6BAD487A-6B33-47D4-EB81-CA6EB80D23B8}"/>
              </a:ext>
            </a:extLst>
          </p:cNvPr>
          <p:cNvSpPr/>
          <p:nvPr/>
        </p:nvSpPr>
        <p:spPr>
          <a:xfrm>
            <a:off x="12318547" y="4402179"/>
            <a:ext cx="1346604" cy="1346604"/>
          </a:xfrm>
          <a:prstGeom prst="ellipse">
            <a:avLst/>
          </a:prstGeom>
          <a:solidFill>
            <a:srgbClr val="B9ED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148FAFA-4F7D-E6F4-9F93-D3BEC2E66BFF}"/>
              </a:ext>
            </a:extLst>
          </p:cNvPr>
          <p:cNvSpPr txBox="1"/>
          <p:nvPr/>
        </p:nvSpPr>
        <p:spPr>
          <a:xfrm>
            <a:off x="12318547" y="2933196"/>
            <a:ext cx="1346605" cy="52321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sz="1400" b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정부 </a:t>
            </a:r>
            <a:r>
              <a:rPr lang="ko-KR" altLang="en-US" sz="1400" b="1" err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농축산</a:t>
            </a:r>
            <a:r>
              <a:rPr lang="ko-KR" altLang="en-US" sz="1400" b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 </a:t>
            </a:r>
            <a:endParaRPr lang="en-US" altLang="ko-KR" sz="1400" b="1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algn="ctr"/>
            <a:r>
              <a:rPr lang="ko-KR" altLang="en-US" sz="1400" b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방역 솔루션 수주</a:t>
            </a:r>
            <a:endParaRPr lang="ko-KR" altLang="en-US" sz="1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7FCBCE-A4D6-FAB3-A7BB-B810EB606A91}"/>
              </a:ext>
            </a:extLst>
          </p:cNvPr>
          <p:cNvSpPr txBox="1"/>
          <p:nvPr/>
        </p:nvSpPr>
        <p:spPr>
          <a:xfrm>
            <a:off x="12192000" y="4759360"/>
            <a:ext cx="1599699" cy="7386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ko-KR" altLang="en-US" sz="1400" b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선진국/개도국 </a:t>
            </a:r>
            <a:endParaRPr lang="en-US" altLang="ko-KR" sz="1400" b="1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algn="ctr"/>
            <a:r>
              <a:rPr lang="ko-KR" altLang="en-US" sz="1400" b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맞춤형 제품군 </a:t>
            </a:r>
            <a:endParaRPr lang="en-US" altLang="ko-KR" sz="1400" b="1"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  <a:p>
            <a:pPr algn="ctr"/>
            <a:r>
              <a:rPr lang="ko-KR" altLang="en-US" sz="1400" b="1">
                <a:latin typeface="Pretendard" panose="02000503000000020004" pitchFamily="2" charset="-127"/>
                <a:ea typeface="Pretendard" panose="02000503000000020004" pitchFamily="2" charset="-127"/>
                <a:cs typeface="Pretendard" panose="02000503000000020004" pitchFamily="2" charset="-127"/>
              </a:rPr>
              <a:t>구축</a:t>
            </a:r>
            <a:endParaRPr lang="ko-KR" altLang="en-US" sz="1400" b="1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retendard" panose="02000503000000020004" pitchFamily="2" charset="-127"/>
              <a:ea typeface="Pretendard" panose="02000503000000020004" pitchFamily="2" charset="-127"/>
              <a:cs typeface="Pretendard" panose="02000503000000020004" pitchFamily="2" charset="-127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72C5FBE-5219-CE0C-ABA6-3D4EF1876E1C}"/>
              </a:ext>
            </a:extLst>
          </p:cNvPr>
          <p:cNvSpPr txBox="1"/>
          <p:nvPr/>
        </p:nvSpPr>
        <p:spPr>
          <a:xfrm>
            <a:off x="13951741" y="2261914"/>
            <a:ext cx="248657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b="1"/>
              <a:t>진단용 키트</a:t>
            </a:r>
            <a:r>
              <a:rPr lang="en-US" altLang="ko-KR" b="1"/>
              <a:t>, </a:t>
            </a:r>
            <a:r>
              <a:rPr lang="ko-KR" altLang="en-US" b="1"/>
              <a:t>시약 판매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5803525-8002-1F04-C21C-EE50C976A7F6}"/>
              </a:ext>
            </a:extLst>
          </p:cNvPr>
          <p:cNvSpPr txBox="1"/>
          <p:nvPr/>
        </p:nvSpPr>
        <p:spPr>
          <a:xfrm>
            <a:off x="14380382" y="2727470"/>
            <a:ext cx="20297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/>
              <a:t>병의원 및 수출 시장</a:t>
            </a:r>
            <a:endParaRPr lang="en-US" altLang="ko-KR" sz="1400"/>
          </a:p>
          <a:p>
            <a:pPr algn="ctr"/>
            <a:r>
              <a:rPr lang="ko-KR" altLang="en-US" sz="1400"/>
              <a:t>확대에 비례하여 매출 증가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00AC3309-A7C1-B0E9-F38D-CFDBE450F740}"/>
              </a:ext>
            </a:extLst>
          </p:cNvPr>
          <p:cNvSpPr txBox="1"/>
          <p:nvPr/>
        </p:nvSpPr>
        <p:spPr>
          <a:xfrm>
            <a:off x="13951741" y="3604480"/>
            <a:ext cx="177163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b="1"/>
              <a:t>진단 장비 판매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D144BF6-A02A-AFE3-9821-CE966E370A09}"/>
              </a:ext>
            </a:extLst>
          </p:cNvPr>
          <p:cNvSpPr txBox="1"/>
          <p:nvPr/>
        </p:nvSpPr>
        <p:spPr>
          <a:xfrm>
            <a:off x="14247334" y="4070036"/>
            <a:ext cx="23407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1400" err="1"/>
              <a:t>병의원</a:t>
            </a:r>
            <a:r>
              <a:rPr lang="ko-KR" altLang="en-US" sz="1400"/>
              <a:t> 및 진단 검사소 수요</a:t>
            </a:r>
            <a:endParaRPr lang="en-US" altLang="ko-KR" sz="1400"/>
          </a:p>
          <a:p>
            <a:pPr algn="ctr"/>
            <a:r>
              <a:rPr lang="en-US" altLang="ko-KR" sz="1400"/>
              <a:t>+</a:t>
            </a:r>
          </a:p>
          <a:p>
            <a:pPr algn="ctr"/>
            <a:r>
              <a:rPr lang="ko-KR" altLang="en-US" sz="1400"/>
              <a:t>자가진단 수요와 유지보수 비용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0D0A78A-612E-AB92-7062-2376EBB1BDCA}"/>
              </a:ext>
            </a:extLst>
          </p:cNvPr>
          <p:cNvSpPr txBox="1"/>
          <p:nvPr/>
        </p:nvSpPr>
        <p:spPr>
          <a:xfrm>
            <a:off x="13951741" y="5162489"/>
            <a:ext cx="3514873" cy="1405962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 rtlCol="0" anchor="t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ko-KR" b="1" dirty="0"/>
              <a:t>2027</a:t>
            </a:r>
            <a:r>
              <a:rPr lang="ko-KR" altLang="en-US" b="1" dirty="0"/>
              <a:t>년 국내 분자진단 시장</a:t>
            </a:r>
            <a:endParaRPr lang="en-US" altLang="ko-KR" b="1" dirty="0"/>
          </a:p>
          <a:p>
            <a:pPr>
              <a:lnSpc>
                <a:spcPct val="150000"/>
              </a:lnSpc>
            </a:pPr>
            <a:r>
              <a:rPr lang="en-US" altLang="ko-KR" b="1" dirty="0"/>
              <a:t>      market share 20% </a:t>
            </a:r>
            <a:r>
              <a:rPr lang="ko-KR" altLang="en-US" b="1" dirty="0"/>
              <a:t>달성 시</a:t>
            </a:r>
            <a:endParaRPr lang="en-US" altLang="ko-KR" b="1" dirty="0"/>
          </a:p>
          <a:p>
            <a:pPr>
              <a:lnSpc>
                <a:spcPct val="150000"/>
              </a:lnSpc>
            </a:pPr>
            <a:r>
              <a:rPr lang="en-US" altLang="ko-KR" b="1" dirty="0"/>
              <a:t>      </a:t>
            </a:r>
            <a:r>
              <a:rPr lang="en-US" altLang="ko-KR" sz="2400" b="1" dirty="0">
                <a:solidFill>
                  <a:srgbClr val="33CCFF"/>
                </a:solidFill>
              </a:rPr>
              <a:t>400</a:t>
            </a:r>
            <a:r>
              <a:rPr lang="ko-KR" altLang="en-US" sz="2400" b="1" dirty="0">
                <a:solidFill>
                  <a:srgbClr val="33CCFF"/>
                </a:solidFill>
              </a:rPr>
              <a:t>억 </a:t>
            </a:r>
            <a:r>
              <a:rPr lang="ko-KR" altLang="en-US" b="1" dirty="0"/>
              <a:t>매출 기대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2BD54B31-BD4F-6F95-A784-FAA97957A6FA}"/>
              </a:ext>
            </a:extLst>
          </p:cNvPr>
          <p:cNvGrpSpPr/>
          <p:nvPr/>
        </p:nvGrpSpPr>
        <p:grpSpPr>
          <a:xfrm>
            <a:off x="516222" y="-3796673"/>
            <a:ext cx="5637353" cy="9688362"/>
            <a:chOff x="582646" y="-3503909"/>
            <a:chExt cx="5455964" cy="9382697"/>
          </a:xfrm>
        </p:grpSpPr>
        <p:sp>
          <p:nvSpPr>
            <p:cNvPr id="4" name="직사각형 3">
              <a:extLst>
                <a:ext uri="{FF2B5EF4-FFF2-40B4-BE49-F238E27FC236}">
                  <a16:creationId xmlns:a16="http://schemas.microsoft.com/office/drawing/2014/main" id="{98FC7AC1-90B9-D6F9-FD22-B2AF0D86D88D}"/>
                </a:ext>
              </a:extLst>
            </p:cNvPr>
            <p:cNvSpPr/>
            <p:nvPr/>
          </p:nvSpPr>
          <p:spPr>
            <a:xfrm>
              <a:off x="582647" y="1800016"/>
              <a:ext cx="2796640" cy="118197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u="sng" dirty="0">
                  <a:solidFill>
                    <a:schemeClr val="tx1"/>
                  </a:solidFill>
                </a:rPr>
                <a:t>1</a:t>
              </a:r>
              <a:r>
                <a:rPr lang="ko-KR" altLang="en-US" sz="1200" u="sng" dirty="0">
                  <a:solidFill>
                    <a:schemeClr val="tx1"/>
                  </a:solidFill>
                </a:rPr>
                <a:t>회 기준 판매가 </a:t>
              </a:r>
              <a:r>
                <a:rPr lang="en-US" altLang="ko-KR" sz="1200" u="sng" dirty="0">
                  <a:solidFill>
                    <a:schemeClr val="tx1"/>
                  </a:solidFill>
                </a:rPr>
                <a:t>5</a:t>
              </a:r>
              <a:r>
                <a:rPr lang="ko-KR" altLang="en-US" sz="1200" u="sng" dirty="0">
                  <a:solidFill>
                    <a:schemeClr val="tx1"/>
                  </a:solidFill>
                </a:rPr>
                <a:t>만원</a:t>
              </a:r>
              <a:endParaRPr lang="en-US" altLang="ko-KR" sz="1200" u="sng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X</a:t>
              </a:r>
            </a:p>
            <a:p>
              <a:pPr algn="ctr"/>
              <a:r>
                <a:rPr lang="ko-KR" altLang="en-US" sz="1200" u="sng" dirty="0">
                  <a:solidFill>
                    <a:schemeClr val="tx1"/>
                  </a:solidFill>
                </a:rPr>
                <a:t>병원 당 사용횟수 </a:t>
              </a:r>
              <a:r>
                <a:rPr lang="en-US" altLang="ko-KR" sz="1200" u="sng" dirty="0">
                  <a:solidFill>
                    <a:schemeClr val="tx1"/>
                  </a:solidFill>
                </a:rPr>
                <a:t>A</a:t>
              </a:r>
            </a:p>
            <a:p>
              <a:pPr algn="ctr"/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*</a:t>
              </a:r>
              <a:r>
                <a:rPr lang="ko-KR" altLang="en-US" sz="1100" dirty="0">
                  <a:solidFill>
                    <a:schemeClr val="tx1"/>
                  </a:solidFill>
                </a:rPr>
                <a:t>월간 정기결제 </a:t>
              </a:r>
              <a:r>
                <a:rPr lang="en-US" altLang="ko-KR" sz="1100" dirty="0">
                  <a:solidFill>
                    <a:schemeClr val="tx1"/>
                  </a:solidFill>
                </a:rPr>
                <a:t>(</a:t>
              </a:r>
              <a:r>
                <a:rPr lang="ko-KR" altLang="en-US" sz="1100" dirty="0">
                  <a:solidFill>
                    <a:schemeClr val="tx1"/>
                  </a:solidFill>
                </a:rPr>
                <a:t>간편정제 키트 </a:t>
              </a:r>
              <a:r>
                <a:rPr lang="en-US" altLang="ko-KR" sz="1100" dirty="0">
                  <a:solidFill>
                    <a:schemeClr val="tx1"/>
                  </a:solidFill>
                </a:rPr>
                <a:t>10</a:t>
              </a:r>
              <a:r>
                <a:rPr lang="ko-KR" altLang="en-US" sz="1100" dirty="0">
                  <a:solidFill>
                    <a:schemeClr val="tx1"/>
                  </a:solidFill>
                </a:rPr>
                <a:t>회 </a:t>
              </a:r>
              <a:r>
                <a:rPr lang="en-US" altLang="ko-KR" sz="1100" dirty="0">
                  <a:solidFill>
                    <a:schemeClr val="tx1"/>
                  </a:solidFill>
                </a:rPr>
                <a:t>20</a:t>
              </a:r>
              <a:r>
                <a:rPr lang="ko-KR" altLang="en-US" sz="1100" dirty="0">
                  <a:solidFill>
                    <a:schemeClr val="tx1"/>
                  </a:solidFill>
                </a:rPr>
                <a:t>만원</a:t>
              </a:r>
              <a:r>
                <a:rPr lang="en-US" altLang="ko-KR" sz="1100" dirty="0">
                  <a:solidFill>
                    <a:schemeClr val="tx1"/>
                  </a:solidFill>
                </a:rPr>
                <a:t>)</a:t>
              </a: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*</a:t>
              </a:r>
              <a:r>
                <a:rPr lang="ko-KR" altLang="en-US" sz="1100" dirty="0">
                  <a:solidFill>
                    <a:schemeClr val="tx1"/>
                  </a:solidFill>
                </a:rPr>
                <a:t>장비 무료리스</a:t>
              </a:r>
              <a:r>
                <a:rPr lang="en-US" altLang="ko-KR" sz="1100" dirty="0">
                  <a:solidFill>
                    <a:schemeClr val="tx1"/>
                  </a:solidFill>
                </a:rPr>
                <a:t>(</a:t>
              </a:r>
              <a:r>
                <a:rPr lang="ko-KR" altLang="en-US" sz="1100" dirty="0">
                  <a:solidFill>
                    <a:schemeClr val="tx1"/>
                  </a:solidFill>
                </a:rPr>
                <a:t>기본형</a:t>
              </a:r>
              <a:r>
                <a:rPr lang="en-US" altLang="ko-KR" sz="1100" dirty="0">
                  <a:solidFill>
                    <a:schemeClr val="tx1"/>
                  </a:solidFill>
                </a:rPr>
                <a:t>)</a:t>
              </a:r>
              <a:r>
                <a:rPr lang="ko-KR" altLang="en-US" sz="11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D11DEC9D-23B2-858E-123A-1E0A9B803F76}"/>
                </a:ext>
              </a:extLst>
            </p:cNvPr>
            <p:cNvSpPr/>
            <p:nvPr/>
          </p:nvSpPr>
          <p:spPr>
            <a:xfrm>
              <a:off x="3588346" y="-3503909"/>
              <a:ext cx="850358" cy="24478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>
                  <a:solidFill>
                    <a:schemeClr val="tx1"/>
                  </a:solidFill>
                </a:rPr>
                <a:t>동물병원</a:t>
              </a:r>
              <a:r>
                <a:rPr lang="en-US" altLang="ko-KR" sz="1100">
                  <a:solidFill>
                    <a:schemeClr val="tx1"/>
                  </a:solidFill>
                </a:rPr>
                <a:t>(5034</a:t>
              </a:r>
              <a:r>
                <a:rPr lang="ko-KR" altLang="en-US" sz="1100">
                  <a:solidFill>
                    <a:schemeClr val="tx1"/>
                  </a:solidFill>
                </a:rPr>
                <a:t>개</a:t>
              </a:r>
              <a:r>
                <a:rPr lang="en-US" altLang="ko-KR" sz="1100">
                  <a:solidFill>
                    <a:schemeClr val="tx1"/>
                  </a:solidFill>
                </a:rPr>
                <a:t>)</a:t>
              </a:r>
            </a:p>
            <a:p>
              <a:pPr algn="ctr"/>
              <a:r>
                <a:rPr lang="en-US" altLang="ko-KR" sz="1100">
                  <a:solidFill>
                    <a:schemeClr val="tx1"/>
                  </a:solidFill>
                </a:rPr>
                <a:t>X</a:t>
              </a:r>
            </a:p>
            <a:p>
              <a:pPr algn="ctr"/>
              <a:r>
                <a:rPr lang="ko-KR" altLang="en-US" sz="1100">
                  <a:solidFill>
                    <a:schemeClr val="tx1"/>
                  </a:solidFill>
                </a:rPr>
                <a:t>고객병원 비율  </a:t>
              </a:r>
              <a:r>
                <a:rPr lang="en-US" altLang="ko-KR" sz="1100" u="sng">
                  <a:solidFill>
                    <a:schemeClr val="tx1"/>
                  </a:solidFill>
                </a:rPr>
                <a:t>B%</a:t>
              </a:r>
              <a:endParaRPr lang="ko-KR" altLang="en-US" sz="1100" u="sng">
                <a:solidFill>
                  <a:schemeClr val="tx1"/>
                </a:solidFill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A2A834-E3E5-2C70-CFAB-253D48103735}"/>
                </a:ext>
              </a:extLst>
            </p:cNvPr>
            <p:cNvSpPr txBox="1"/>
            <p:nvPr/>
          </p:nvSpPr>
          <p:spPr>
            <a:xfrm>
              <a:off x="2652876" y="1291907"/>
              <a:ext cx="1532390" cy="3576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ko-KR" altLang="en-US"/>
            </a:p>
          </p:txBody>
        </p: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5E384B7C-64F8-616C-3B2B-C55BFA9F6AA7}"/>
                </a:ext>
              </a:extLst>
            </p:cNvPr>
            <p:cNvSpPr/>
            <p:nvPr/>
          </p:nvSpPr>
          <p:spPr>
            <a:xfrm>
              <a:off x="582646" y="3131919"/>
              <a:ext cx="2796640" cy="11683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altLang="ko-KR" sz="1200" u="sng" dirty="0">
                  <a:solidFill>
                    <a:schemeClr val="tx1"/>
                  </a:solidFill>
                </a:rPr>
                <a:t>1</a:t>
              </a:r>
              <a:r>
                <a:rPr lang="ko-KR" altLang="en-US" sz="1200" u="sng" dirty="0">
                  <a:solidFill>
                    <a:schemeClr val="tx1"/>
                  </a:solidFill>
                </a:rPr>
                <a:t>회 기준 판매가 </a:t>
              </a:r>
              <a:r>
                <a:rPr lang="en-US" altLang="ko-KR" sz="1200" u="sng" dirty="0">
                  <a:solidFill>
                    <a:schemeClr val="tx1"/>
                  </a:solidFill>
                </a:rPr>
                <a:t>5</a:t>
              </a:r>
              <a:r>
                <a:rPr lang="ko-KR" altLang="en-US" sz="1200" u="sng" dirty="0">
                  <a:solidFill>
                    <a:schemeClr val="tx1"/>
                  </a:solidFill>
                </a:rPr>
                <a:t>만원</a:t>
              </a:r>
              <a:endParaRPr lang="en-US" altLang="ko-KR" sz="1200" u="sng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X</a:t>
              </a:r>
            </a:p>
            <a:p>
              <a:pPr algn="ctr"/>
              <a:r>
                <a:rPr lang="ko-KR" altLang="en-US" sz="1200" u="sng" dirty="0">
                  <a:solidFill>
                    <a:schemeClr val="tx1"/>
                  </a:solidFill>
                </a:rPr>
                <a:t>병원 당 사용횟수 </a:t>
              </a:r>
              <a:r>
                <a:rPr lang="en-US" altLang="ko-KR" sz="1200" u="sng" dirty="0">
                  <a:solidFill>
                    <a:schemeClr val="tx1"/>
                  </a:solidFill>
                </a:rPr>
                <a:t>A</a:t>
              </a:r>
            </a:p>
            <a:p>
              <a:pPr algn="ctr"/>
              <a:endParaRPr lang="en-US" altLang="ko-KR" sz="11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*</a:t>
              </a:r>
              <a:r>
                <a:rPr lang="ko-KR" altLang="en-US" sz="1100" dirty="0">
                  <a:solidFill>
                    <a:schemeClr val="tx1"/>
                  </a:solidFill>
                </a:rPr>
                <a:t>월간 정기결제 </a:t>
              </a:r>
              <a:r>
                <a:rPr lang="en-US" altLang="ko-KR" sz="1100" dirty="0">
                  <a:solidFill>
                    <a:schemeClr val="tx1"/>
                  </a:solidFill>
                </a:rPr>
                <a:t>(</a:t>
              </a:r>
              <a:r>
                <a:rPr lang="ko-KR" altLang="en-US" sz="1100" dirty="0">
                  <a:solidFill>
                    <a:schemeClr val="tx1"/>
                  </a:solidFill>
                </a:rPr>
                <a:t>간편정제 키트 </a:t>
              </a:r>
              <a:r>
                <a:rPr lang="en-US" altLang="ko-KR" sz="1100" dirty="0">
                  <a:solidFill>
                    <a:schemeClr val="tx1"/>
                  </a:solidFill>
                </a:rPr>
                <a:t>10</a:t>
              </a:r>
              <a:r>
                <a:rPr lang="ko-KR" altLang="en-US" sz="1100" dirty="0">
                  <a:solidFill>
                    <a:schemeClr val="tx1"/>
                  </a:solidFill>
                </a:rPr>
                <a:t>회 </a:t>
              </a:r>
              <a:r>
                <a:rPr lang="en-US" altLang="ko-KR" sz="1100" dirty="0">
                  <a:solidFill>
                    <a:schemeClr val="tx1"/>
                  </a:solidFill>
                </a:rPr>
                <a:t>20</a:t>
              </a:r>
              <a:r>
                <a:rPr lang="ko-KR" altLang="en-US" sz="1100" dirty="0">
                  <a:solidFill>
                    <a:schemeClr val="tx1"/>
                  </a:solidFill>
                </a:rPr>
                <a:t>만원</a:t>
              </a:r>
              <a:r>
                <a:rPr lang="en-US" altLang="ko-KR" sz="1100" dirty="0">
                  <a:solidFill>
                    <a:schemeClr val="tx1"/>
                  </a:solidFill>
                </a:rPr>
                <a:t>)</a:t>
              </a: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*</a:t>
              </a:r>
              <a:r>
                <a:rPr lang="ko-KR" altLang="en-US" sz="1100" dirty="0">
                  <a:solidFill>
                    <a:schemeClr val="tx1"/>
                  </a:solidFill>
                </a:rPr>
                <a:t>장비 무료리스</a:t>
              </a:r>
              <a:r>
                <a:rPr lang="en-US" altLang="ko-KR" sz="1100" dirty="0">
                  <a:solidFill>
                    <a:schemeClr val="tx1"/>
                  </a:solidFill>
                </a:rPr>
                <a:t>(</a:t>
              </a:r>
              <a:r>
                <a:rPr lang="ko-KR" altLang="en-US" sz="1100" dirty="0">
                  <a:solidFill>
                    <a:schemeClr val="tx1"/>
                  </a:solidFill>
                </a:rPr>
                <a:t>기본형</a:t>
              </a:r>
              <a:r>
                <a:rPr lang="en-US" altLang="ko-KR" sz="1100" dirty="0">
                  <a:solidFill>
                    <a:schemeClr val="tx1"/>
                  </a:solidFill>
                </a:rPr>
                <a:t>)</a:t>
              </a:r>
              <a:r>
                <a:rPr lang="ko-KR" altLang="en-US" sz="1100" dirty="0">
                  <a:solidFill>
                    <a:schemeClr val="tx1"/>
                  </a:solidFill>
                </a:rPr>
                <a:t> </a:t>
              </a:r>
            </a:p>
            <a:p>
              <a:pPr algn="ctr"/>
              <a:endParaRPr lang="ko-KR" alt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7E2CF578-EFD9-0744-2141-AE37902B6905}"/>
                </a:ext>
              </a:extLst>
            </p:cNvPr>
            <p:cNvSpPr/>
            <p:nvPr/>
          </p:nvSpPr>
          <p:spPr>
            <a:xfrm>
              <a:off x="3665876" y="3131415"/>
              <a:ext cx="1346605" cy="1168317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100" dirty="0" err="1">
                  <a:solidFill>
                    <a:schemeClr val="tx1"/>
                  </a:solidFill>
                </a:rPr>
                <a:t>병의원</a:t>
              </a:r>
              <a:r>
                <a:rPr lang="en-US" altLang="ko-KR" sz="1100" dirty="0">
                  <a:solidFill>
                    <a:schemeClr val="tx1"/>
                  </a:solidFill>
                </a:rPr>
                <a:t>(</a:t>
              </a:r>
              <a:r>
                <a:rPr lang="ko-KR" altLang="en-US" sz="1100" dirty="0">
                  <a:solidFill>
                    <a:schemeClr val="tx1"/>
                  </a:solidFill>
                </a:rPr>
                <a:t>이비인후과</a:t>
              </a:r>
              <a:r>
                <a:rPr lang="en-US" altLang="ko-KR" sz="1100" dirty="0">
                  <a:solidFill>
                    <a:schemeClr val="tx1"/>
                  </a:solidFill>
                </a:rPr>
                <a:t>,</a:t>
              </a:r>
              <a:r>
                <a:rPr lang="en-US" altLang="ko-KR" sz="1100" dirty="0" err="1">
                  <a:solidFill>
                    <a:schemeClr val="tx1"/>
                  </a:solidFill>
                </a:rPr>
                <a:t>내과</a:t>
              </a:r>
              <a:r>
                <a:rPr lang="en-US" altLang="ko-KR" sz="1100" dirty="0">
                  <a:solidFill>
                    <a:schemeClr val="tx1"/>
                  </a:solidFill>
                </a:rPr>
                <a:t>,</a:t>
              </a:r>
              <a:r>
                <a:rPr lang="ko-KR" altLang="en-US" sz="1100" dirty="0">
                  <a:solidFill>
                    <a:schemeClr val="tx1"/>
                  </a:solidFill>
                </a:rPr>
                <a:t>소아과</a:t>
              </a:r>
              <a:r>
                <a:rPr lang="en-US" altLang="ko-KR" sz="1100" dirty="0">
                  <a:solidFill>
                    <a:schemeClr val="tx1"/>
                  </a:solidFill>
                </a:rPr>
                <a:t> 10376개)</a:t>
              </a: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X</a:t>
              </a: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고객병원 비율  </a:t>
              </a:r>
              <a:r>
                <a:rPr lang="en-US" altLang="ko-KR" sz="1100" dirty="0">
                  <a:solidFill>
                    <a:schemeClr val="tx1"/>
                  </a:solidFill>
                </a:rPr>
                <a:t>C%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9C03171B-3641-8BFB-1FA3-8326B37A2635}"/>
                </a:ext>
              </a:extLst>
            </p:cNvPr>
            <p:cNvSpPr/>
            <p:nvPr/>
          </p:nvSpPr>
          <p:spPr>
            <a:xfrm>
              <a:off x="582647" y="4450160"/>
              <a:ext cx="2796640" cy="142862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1200" u="sng" dirty="0">
                  <a:solidFill>
                    <a:schemeClr val="tx1"/>
                  </a:solidFill>
                </a:rPr>
                <a:t>1</a:t>
              </a:r>
              <a:r>
                <a:rPr lang="ko-KR" altLang="en-US" sz="1200" u="sng" dirty="0">
                  <a:solidFill>
                    <a:schemeClr val="tx1"/>
                  </a:solidFill>
                </a:rPr>
                <a:t>회 기준 판매가 </a:t>
              </a:r>
              <a:r>
                <a:rPr lang="en-US" altLang="ko-KR" sz="1200" u="sng" dirty="0">
                  <a:solidFill>
                    <a:schemeClr val="tx1"/>
                  </a:solidFill>
                </a:rPr>
                <a:t>5</a:t>
              </a:r>
              <a:r>
                <a:rPr lang="ko-KR" altLang="en-US" sz="1200" u="sng" dirty="0">
                  <a:solidFill>
                    <a:schemeClr val="tx1"/>
                  </a:solidFill>
                </a:rPr>
                <a:t>만원</a:t>
              </a:r>
              <a:endParaRPr lang="en-US" altLang="ko-KR" sz="1200" u="sng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200" dirty="0">
                  <a:solidFill>
                    <a:schemeClr val="tx1"/>
                  </a:solidFill>
                </a:rPr>
                <a:t>X</a:t>
              </a:r>
            </a:p>
            <a:p>
              <a:pPr algn="ctr"/>
              <a:r>
                <a:rPr lang="en-US" altLang="ko-KR" sz="1200" u="sng" dirty="0">
                  <a:solidFill>
                    <a:schemeClr val="tx1"/>
                  </a:solidFill>
                </a:rPr>
                <a:t>1</a:t>
              </a:r>
              <a:r>
                <a:rPr lang="ko-KR" altLang="en-US" sz="1200" u="sng" dirty="0">
                  <a:solidFill>
                    <a:schemeClr val="tx1"/>
                  </a:solidFill>
                </a:rPr>
                <a:t>년 해외 견</a:t>
              </a:r>
              <a:r>
                <a:rPr lang="en-US" altLang="ko-KR" sz="1200" u="sng" dirty="0">
                  <a:solidFill>
                    <a:schemeClr val="tx1"/>
                  </a:solidFill>
                </a:rPr>
                <a:t>/</a:t>
              </a:r>
              <a:r>
                <a:rPr lang="ko-KR" altLang="en-US" sz="1200" u="sng" dirty="0">
                  <a:solidFill>
                    <a:schemeClr val="tx1"/>
                  </a:solidFill>
                </a:rPr>
                <a:t>묘 사상균 발병횟수 </a:t>
              </a:r>
              <a:endParaRPr lang="en-US" altLang="ko-KR" sz="1200" u="sng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200" u="sng" dirty="0">
                  <a:solidFill>
                    <a:schemeClr val="tx1"/>
                  </a:solidFill>
                </a:rPr>
                <a:t>1.72</a:t>
              </a:r>
              <a:r>
                <a:rPr lang="ko-KR" altLang="en-US" sz="1200" u="sng" dirty="0" err="1">
                  <a:solidFill>
                    <a:schemeClr val="tx1"/>
                  </a:solidFill>
                </a:rPr>
                <a:t>억회</a:t>
              </a:r>
              <a:endParaRPr lang="en-US" altLang="ko-KR" sz="1200" u="sng" dirty="0">
                <a:solidFill>
                  <a:schemeClr val="tx1"/>
                </a:solidFill>
              </a:endParaRPr>
            </a:p>
            <a:p>
              <a:pPr algn="ctr"/>
              <a:endParaRPr lang="en-US" altLang="ko-KR" sz="12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*</a:t>
              </a:r>
              <a:r>
                <a:rPr lang="ko-KR" altLang="en-US" sz="1100" dirty="0">
                  <a:solidFill>
                    <a:schemeClr val="tx1"/>
                  </a:solidFill>
                </a:rPr>
                <a:t>견</a:t>
              </a:r>
              <a:r>
                <a:rPr lang="en-US" altLang="ko-KR" sz="1100" dirty="0">
                  <a:solidFill>
                    <a:schemeClr val="tx1"/>
                  </a:solidFill>
                </a:rPr>
                <a:t>/</a:t>
              </a:r>
              <a:r>
                <a:rPr lang="ko-KR" altLang="en-US" sz="1100" dirty="0">
                  <a:solidFill>
                    <a:schemeClr val="tx1"/>
                  </a:solidFill>
                </a:rPr>
                <a:t>묘 생애 주기 발병률로 추산 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(4</a:t>
              </a:r>
              <a:r>
                <a:rPr lang="ko-KR" altLang="en-US" sz="1100" dirty="0">
                  <a:solidFill>
                    <a:schemeClr val="tx1"/>
                  </a:solidFill>
                </a:rPr>
                <a:t>억 마리 중 </a:t>
              </a:r>
              <a:r>
                <a:rPr lang="en-US" altLang="ko-KR" sz="1100" dirty="0">
                  <a:solidFill>
                    <a:schemeClr val="tx1"/>
                  </a:solidFill>
                </a:rPr>
                <a:t>43%)</a:t>
              </a:r>
              <a:r>
                <a:rPr lang="ko-KR" altLang="en-US" sz="1100" dirty="0">
                  <a:solidFill>
                    <a:schemeClr val="tx1"/>
                  </a:solidFill>
                </a:rPr>
                <a:t> </a:t>
              </a:r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8CE2B633-FB52-814F-CF79-F02B5FC2E07E}"/>
                </a:ext>
              </a:extLst>
            </p:cNvPr>
            <p:cNvSpPr/>
            <p:nvPr/>
          </p:nvSpPr>
          <p:spPr>
            <a:xfrm>
              <a:off x="3665877" y="4450365"/>
              <a:ext cx="1346605" cy="142784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해외판매 점유율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pPr algn="ctr"/>
              <a:r>
                <a:rPr lang="en-US" altLang="ko-KR" sz="1100" dirty="0">
                  <a:solidFill>
                    <a:schemeClr val="tx1"/>
                  </a:solidFill>
                </a:rPr>
                <a:t>D%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761379A-75A3-FC19-36C7-57139974CDF1}"/>
                </a:ext>
              </a:extLst>
            </p:cNvPr>
            <p:cNvSpPr txBox="1"/>
            <p:nvPr/>
          </p:nvSpPr>
          <p:spPr>
            <a:xfrm>
              <a:off x="3379287" y="2229613"/>
              <a:ext cx="169683" cy="318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/>
                <a:t>X</a:t>
              </a:r>
              <a:endParaRPr lang="ko-KR" alt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2005DF0-A100-A2E3-7FC9-6353F2D9A5A7}"/>
                </a:ext>
              </a:extLst>
            </p:cNvPr>
            <p:cNvSpPr txBox="1"/>
            <p:nvPr/>
          </p:nvSpPr>
          <p:spPr>
            <a:xfrm>
              <a:off x="3379287" y="3530907"/>
              <a:ext cx="169683" cy="318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/>
                <a:t>X</a:t>
              </a:r>
              <a:endParaRPr lang="ko-KR" alt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8BE4533-3DBD-E0F1-6699-AF5D17F56C48}"/>
                </a:ext>
              </a:extLst>
            </p:cNvPr>
            <p:cNvSpPr txBox="1"/>
            <p:nvPr/>
          </p:nvSpPr>
          <p:spPr>
            <a:xfrm>
              <a:off x="3379287" y="4944025"/>
              <a:ext cx="169683" cy="318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/>
                <a:t>X</a:t>
              </a:r>
              <a:endParaRPr lang="ko-KR" altLang="en-US" sz="1600"/>
            </a:p>
          </p:txBody>
        </p:sp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A20C2CAC-FE88-EF6C-5533-E291EEED1046}"/>
                </a:ext>
              </a:extLst>
            </p:cNvPr>
            <p:cNvSpPr/>
            <p:nvPr/>
          </p:nvSpPr>
          <p:spPr>
            <a:xfrm>
              <a:off x="5281269" y="1799512"/>
              <a:ext cx="757341" cy="1181978"/>
            </a:xfrm>
            <a:prstGeom prst="rect">
              <a:avLst/>
            </a:prstGeom>
            <a:solidFill>
              <a:srgbClr val="FFC000">
                <a:alpha val="4588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동물병원 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키트판매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매출</a:t>
              </a:r>
              <a:endParaRPr lang="en-US" altLang="ko-KR" sz="1100" dirty="0">
                <a:solidFill>
                  <a:schemeClr val="tx1"/>
                </a:solidFill>
              </a:endParaRPr>
            </a:p>
          </p:txBody>
        </p:sp>
        <p:sp>
          <p:nvSpPr>
            <p:cNvPr id="19" name="직사각형 18">
              <a:extLst>
                <a:ext uri="{FF2B5EF4-FFF2-40B4-BE49-F238E27FC236}">
                  <a16:creationId xmlns:a16="http://schemas.microsoft.com/office/drawing/2014/main" id="{96EDEE31-FB8C-3806-B265-13E59E5F933F}"/>
                </a:ext>
              </a:extLst>
            </p:cNvPr>
            <p:cNvSpPr/>
            <p:nvPr/>
          </p:nvSpPr>
          <p:spPr>
            <a:xfrm>
              <a:off x="5281269" y="3131415"/>
              <a:ext cx="757341" cy="1168317"/>
            </a:xfrm>
            <a:prstGeom prst="rect">
              <a:avLst/>
            </a:prstGeom>
            <a:solidFill>
              <a:srgbClr val="FFC000">
                <a:alpha val="4588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ko-KR" altLang="en-US" sz="1100" dirty="0" err="1">
                  <a:solidFill>
                    <a:schemeClr val="tx1"/>
                  </a:solidFill>
                </a:rPr>
                <a:t>병의원</a:t>
              </a:r>
              <a:r>
                <a:rPr lang="ko-KR" sz="1100" dirty="0">
                  <a:solidFill>
                    <a:schemeClr val="tx1"/>
                  </a:solidFill>
                </a:rPr>
                <a:t> </a:t>
              </a:r>
              <a:endParaRPr lang="en-US" altLang="ko-KR" sz="1100" dirty="0">
                <a:solidFill>
                  <a:schemeClr val="tx1"/>
                </a:solidFill>
                <a:ea typeface="Malgun Gothic"/>
              </a:endParaRPr>
            </a:p>
            <a:p>
              <a:pPr algn="ctr"/>
              <a:r>
                <a:rPr lang="ko-KR" sz="1100" dirty="0">
                  <a:solidFill>
                    <a:schemeClr val="tx1"/>
                  </a:solidFill>
                </a:rPr>
                <a:t>키트판매</a:t>
              </a:r>
              <a:endParaRPr lang="en-US" sz="1100" dirty="0">
                <a:solidFill>
                  <a:schemeClr val="tx1"/>
                </a:solidFill>
                <a:ea typeface="Malgun Gothic"/>
              </a:endParaRPr>
            </a:p>
            <a:p>
              <a:pPr algn="ctr"/>
              <a:r>
                <a:rPr lang="ko-KR" sz="1100" dirty="0">
                  <a:solidFill>
                    <a:schemeClr val="tx1"/>
                  </a:solidFill>
                </a:rPr>
                <a:t>매출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직사각형 19">
              <a:extLst>
                <a:ext uri="{FF2B5EF4-FFF2-40B4-BE49-F238E27FC236}">
                  <a16:creationId xmlns:a16="http://schemas.microsoft.com/office/drawing/2014/main" id="{F5959159-5A77-EB2E-BCF1-10AD85C67D1C}"/>
                </a:ext>
              </a:extLst>
            </p:cNvPr>
            <p:cNvSpPr/>
            <p:nvPr/>
          </p:nvSpPr>
          <p:spPr>
            <a:xfrm>
              <a:off x="5281269" y="4451646"/>
              <a:ext cx="757341" cy="1426438"/>
            </a:xfrm>
            <a:prstGeom prst="rect">
              <a:avLst/>
            </a:prstGeom>
            <a:solidFill>
              <a:srgbClr val="FFC000">
                <a:alpha val="45882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해외 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판매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매출</a:t>
              </a:r>
              <a:endParaRPr lang="en-US" altLang="ko-KR" sz="11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5CB8A9-19B1-B6A8-4F2B-76108C12B2B8}"/>
                </a:ext>
              </a:extLst>
            </p:cNvPr>
            <p:cNvSpPr txBox="1"/>
            <p:nvPr/>
          </p:nvSpPr>
          <p:spPr>
            <a:xfrm>
              <a:off x="5012480" y="2229613"/>
              <a:ext cx="169683" cy="318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/>
                <a:t>=</a:t>
              </a:r>
              <a:endParaRPr lang="ko-KR" altLang="en-US" sz="16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BE0FC6E-A7EE-B77B-DB70-095BB190F06B}"/>
                </a:ext>
              </a:extLst>
            </p:cNvPr>
            <p:cNvSpPr txBox="1"/>
            <p:nvPr/>
          </p:nvSpPr>
          <p:spPr>
            <a:xfrm>
              <a:off x="5012480" y="3556447"/>
              <a:ext cx="169683" cy="318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/>
                <a:t>=</a:t>
              </a:r>
              <a:endParaRPr lang="ko-KR" altLang="en-US" sz="16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18C3F50-7590-93AA-63B0-5536F8A4F925}"/>
                </a:ext>
              </a:extLst>
            </p:cNvPr>
            <p:cNvSpPr txBox="1"/>
            <p:nvPr/>
          </p:nvSpPr>
          <p:spPr>
            <a:xfrm>
              <a:off x="5012480" y="4944025"/>
              <a:ext cx="169683" cy="3189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600"/>
                <a:t>=</a:t>
              </a:r>
              <a:endParaRPr lang="ko-KR" altLang="en-US" sz="1600"/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044556A9-0D5C-2CED-D032-C8583666723C}"/>
              </a:ext>
            </a:extLst>
          </p:cNvPr>
          <p:cNvSpPr txBox="1"/>
          <p:nvPr/>
        </p:nvSpPr>
        <p:spPr>
          <a:xfrm>
            <a:off x="484863" y="5953245"/>
            <a:ext cx="5817327" cy="57708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altLang="ko-KR" sz="1050" dirty="0"/>
              <a:t>* </a:t>
            </a:r>
            <a:r>
              <a:rPr lang="ko-KR" altLang="en-US" sz="1050" dirty="0"/>
              <a:t>정부 </a:t>
            </a:r>
            <a:r>
              <a:rPr lang="ko-KR" altLang="en-US" sz="1050" dirty="0" err="1"/>
              <a:t>농축산</a:t>
            </a:r>
            <a:r>
              <a:rPr lang="ko-KR" altLang="en-US" sz="1050" dirty="0"/>
              <a:t> 방역 솔루션 수주는 불확실성으로 인해 제외 </a:t>
            </a:r>
            <a:endParaRPr lang="en-US" altLang="ko-KR" sz="1050" dirty="0"/>
          </a:p>
          <a:p>
            <a:r>
              <a:rPr lang="en-US" altLang="ko-KR" sz="1050" dirty="0"/>
              <a:t>* </a:t>
            </a:r>
            <a:r>
              <a:rPr lang="ko-KR" altLang="en-US" sz="1050" dirty="0"/>
              <a:t>해외 판매량은 견</a:t>
            </a:r>
            <a:r>
              <a:rPr lang="en-US" altLang="ko-KR" sz="1050" dirty="0"/>
              <a:t>/</a:t>
            </a:r>
            <a:r>
              <a:rPr lang="ko-KR" altLang="en-US" sz="1050" dirty="0"/>
              <a:t>묘 수에 발병률을 기반으로 계산</a:t>
            </a:r>
            <a:endParaRPr lang="en-US" altLang="ko-KR" sz="1050" dirty="0"/>
          </a:p>
          <a:p>
            <a:r>
              <a:rPr lang="en-US" altLang="ko-KR" sz="1050" dirty="0"/>
              <a:t>* </a:t>
            </a:r>
            <a:r>
              <a:rPr lang="ko-KR" altLang="en-US" sz="1050" dirty="0"/>
              <a:t>완전 자동화 장비 출시는 계산에 포함하지 않음</a:t>
            </a:r>
          </a:p>
        </p:txBody>
      </p:sp>
      <p:sp>
        <p:nvSpPr>
          <p:cNvPr id="69" name="모서리가 둥근 직사각형">
            <a:extLst>
              <a:ext uri="{FF2B5EF4-FFF2-40B4-BE49-F238E27FC236}">
                <a16:creationId xmlns:a16="http://schemas.microsoft.com/office/drawing/2014/main" id="{24726700-BEDF-857F-57E5-C6BFB9F24D94}"/>
              </a:ext>
            </a:extLst>
          </p:cNvPr>
          <p:cNvSpPr/>
          <p:nvPr/>
        </p:nvSpPr>
        <p:spPr>
          <a:xfrm>
            <a:off x="2645754" y="1040689"/>
            <a:ext cx="1462570" cy="48256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0"/>
          </a:gra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비즈니스 모델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70" name="모서리가 둥근 직사각형">
            <a:extLst>
              <a:ext uri="{FF2B5EF4-FFF2-40B4-BE49-F238E27FC236}">
                <a16:creationId xmlns:a16="http://schemas.microsoft.com/office/drawing/2014/main" id="{FB1CA0E6-E432-0F4F-721F-94F7E88534C7}"/>
              </a:ext>
            </a:extLst>
          </p:cNvPr>
          <p:cNvSpPr/>
          <p:nvPr/>
        </p:nvSpPr>
        <p:spPr>
          <a:xfrm>
            <a:off x="7887642" y="1040689"/>
            <a:ext cx="2418408" cy="48256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0"/>
          </a:gra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성장 시나리오 모델 변수</a:t>
            </a:r>
            <a:endParaRPr kumimoji="0" lang="ko-KR" altLang="en-US" sz="18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71" name="모서리가 둥근 직사각형">
            <a:extLst>
              <a:ext uri="{FF2B5EF4-FFF2-40B4-BE49-F238E27FC236}">
                <a16:creationId xmlns:a16="http://schemas.microsoft.com/office/drawing/2014/main" id="{651DBCC6-C1BF-011B-8A4E-D96D90FACE69}"/>
              </a:ext>
            </a:extLst>
          </p:cNvPr>
          <p:cNvSpPr/>
          <p:nvPr/>
        </p:nvSpPr>
        <p:spPr>
          <a:xfrm>
            <a:off x="8237110" y="3335870"/>
            <a:ext cx="1813554" cy="43052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0"/>
          </a:gra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모델에 따른 매출</a:t>
            </a:r>
          </a:p>
        </p:txBody>
      </p:sp>
      <p:graphicFrame>
        <p:nvGraphicFramePr>
          <p:cNvPr id="62" name="표 61">
            <a:extLst>
              <a:ext uri="{FF2B5EF4-FFF2-40B4-BE49-F238E27FC236}">
                <a16:creationId xmlns:a16="http://schemas.microsoft.com/office/drawing/2014/main" id="{FC987082-E6F9-EC6C-F483-D907F12EDB4F}"/>
              </a:ext>
            </a:extLst>
          </p:cNvPr>
          <p:cNvGraphicFramePr>
            <a:graphicFrameLocks noGrp="1"/>
          </p:cNvGraphicFramePr>
          <p:nvPr/>
        </p:nvGraphicFramePr>
        <p:xfrm>
          <a:off x="6606347" y="1729583"/>
          <a:ext cx="4927343" cy="1447510"/>
        </p:xfrm>
        <a:graphic>
          <a:graphicData uri="http://schemas.openxmlformats.org/drawingml/2006/table">
            <a:tbl>
              <a:tblPr/>
              <a:tblGrid>
                <a:gridCol w="910364">
                  <a:extLst>
                    <a:ext uri="{9D8B030D-6E8A-4147-A177-3AD203B41FA5}">
                      <a16:colId xmlns:a16="http://schemas.microsoft.com/office/drawing/2014/main" val="4057819385"/>
                    </a:ext>
                  </a:extLst>
                </a:gridCol>
                <a:gridCol w="910364">
                  <a:extLst>
                    <a:ext uri="{9D8B030D-6E8A-4147-A177-3AD203B41FA5}">
                      <a16:colId xmlns:a16="http://schemas.microsoft.com/office/drawing/2014/main" val="3433885585"/>
                    </a:ext>
                  </a:extLst>
                </a:gridCol>
                <a:gridCol w="887605">
                  <a:extLst>
                    <a:ext uri="{9D8B030D-6E8A-4147-A177-3AD203B41FA5}">
                      <a16:colId xmlns:a16="http://schemas.microsoft.com/office/drawing/2014/main" val="3590789263"/>
                    </a:ext>
                  </a:extLst>
                </a:gridCol>
                <a:gridCol w="978640">
                  <a:extLst>
                    <a:ext uri="{9D8B030D-6E8A-4147-A177-3AD203B41FA5}">
                      <a16:colId xmlns:a16="http://schemas.microsoft.com/office/drawing/2014/main" val="3459198936"/>
                    </a:ext>
                  </a:extLst>
                </a:gridCol>
                <a:gridCol w="1240370">
                  <a:extLst>
                    <a:ext uri="{9D8B030D-6E8A-4147-A177-3AD203B41FA5}">
                      <a16:colId xmlns:a16="http://schemas.microsoft.com/office/drawing/2014/main" val="2161404741"/>
                    </a:ext>
                  </a:extLst>
                </a:gridCol>
              </a:tblGrid>
              <a:tr h="214792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년도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A(</a:t>
                      </a:r>
                      <a:r>
                        <a:rPr lang="ko-KR" alt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사용량</a:t>
                      </a:r>
                      <a:r>
                        <a:rPr lang="en-US" altLang="ko-KR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B(</a:t>
                      </a:r>
                      <a:r>
                        <a:rPr lang="ko-KR" alt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동물시장</a:t>
                      </a:r>
                      <a:r>
                        <a:rPr lang="en-US" altLang="ko-KR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C(</a:t>
                      </a:r>
                      <a:r>
                        <a:rPr lang="ko-KR" alt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의료시장</a:t>
                      </a:r>
                      <a:r>
                        <a:rPr lang="en-US" altLang="ko-KR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D(</a:t>
                      </a:r>
                      <a:r>
                        <a:rPr lang="ko-KR" altLang="en-US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해외판매점유율</a:t>
                      </a:r>
                      <a:r>
                        <a:rPr lang="en-US" altLang="ko-KR" sz="1100" b="1" i="0" u="none" strike="noStrike">
                          <a:solidFill>
                            <a:srgbClr val="FFFFFF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5608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6423619"/>
                  </a:ext>
                </a:extLst>
              </a:tr>
              <a:tr h="2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44B3E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532167"/>
                  </a:ext>
                </a:extLst>
              </a:tr>
              <a:tr h="2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3%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066224"/>
                  </a:ext>
                </a:extLst>
              </a:tr>
              <a:tr h="2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0.01%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1092473"/>
                  </a:ext>
                </a:extLst>
              </a:tr>
              <a:tr h="2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16%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0.10%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438909"/>
                  </a:ext>
                </a:extLst>
              </a:tr>
              <a:tr h="2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19%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0.50%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E6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909371"/>
                  </a:ext>
                </a:extLst>
              </a:tr>
              <a:tr h="205453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2030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22%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21%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맑은 고딕" panose="020B0503020000020004" pitchFamily="50" charset="-127"/>
                          <a:ea typeface="맑은 고딕" panose="020B0503020000020004" pitchFamily="50" charset="-127"/>
                        </a:rPr>
                        <a:t>0.70%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1414154"/>
                  </a:ext>
                </a:extLst>
              </a:tr>
            </a:tbl>
          </a:graphicData>
        </a:graphic>
      </p:graphicFrame>
      <p:grpSp>
        <p:nvGrpSpPr>
          <p:cNvPr id="28" name="그룹 27">
            <a:extLst>
              <a:ext uri="{FF2B5EF4-FFF2-40B4-BE49-F238E27FC236}">
                <a16:creationId xmlns:a16="http://schemas.microsoft.com/office/drawing/2014/main" id="{44C33743-F84E-653D-F111-C979BDC4BEDB}"/>
              </a:ext>
            </a:extLst>
          </p:cNvPr>
          <p:cNvGrpSpPr/>
          <p:nvPr/>
        </p:nvGrpSpPr>
        <p:grpSpPr>
          <a:xfrm>
            <a:off x="6757825" y="3796673"/>
            <a:ext cx="4624388" cy="2763855"/>
            <a:chOff x="6757825" y="3796673"/>
            <a:chExt cx="4624388" cy="2763855"/>
          </a:xfrm>
        </p:grpSpPr>
        <p:graphicFrame>
          <p:nvGraphicFramePr>
            <p:cNvPr id="14" name="차트 13">
              <a:extLst>
                <a:ext uri="{FF2B5EF4-FFF2-40B4-BE49-F238E27FC236}">
                  <a16:creationId xmlns:a16="http://schemas.microsoft.com/office/drawing/2014/main" id="{89195FF8-1312-B92E-4E31-E31E088379D7}"/>
                </a:ext>
              </a:extLst>
            </p:cNvPr>
            <p:cNvGraphicFramePr>
              <a:graphicFrameLocks/>
            </p:cNvGraphicFramePr>
            <p:nvPr/>
          </p:nvGraphicFramePr>
          <p:xfrm>
            <a:off x="6757825" y="3796673"/>
            <a:ext cx="4624388" cy="276385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A51A34B-ED2C-3620-3BF3-4CA1CBC427B1}"/>
                </a:ext>
              </a:extLst>
            </p:cNvPr>
            <p:cNvSpPr txBox="1"/>
            <p:nvPr/>
          </p:nvSpPr>
          <p:spPr>
            <a:xfrm>
              <a:off x="7431389" y="5668953"/>
              <a:ext cx="4353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/>
                <a:t>9.1</a:t>
              </a:r>
              <a:endParaRPr lang="ko-KR" altLang="en-US" sz="10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861D7C9-3258-0071-1C23-1F5C2301FDA0}"/>
                </a:ext>
              </a:extLst>
            </p:cNvPr>
            <p:cNvSpPr txBox="1"/>
            <p:nvPr/>
          </p:nvSpPr>
          <p:spPr>
            <a:xfrm>
              <a:off x="8039587" y="5613552"/>
              <a:ext cx="59879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/>
                <a:t>51.8</a:t>
              </a:r>
              <a:endParaRPr lang="ko-KR" altLang="en-US" sz="10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D1A9E33-5DFE-B9D5-C3C1-3C31DE88915E}"/>
                </a:ext>
              </a:extLst>
            </p:cNvPr>
            <p:cNvSpPr txBox="1"/>
            <p:nvPr/>
          </p:nvSpPr>
          <p:spPr>
            <a:xfrm>
              <a:off x="8718710" y="5532971"/>
              <a:ext cx="59355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/>
                <a:t>170</a:t>
              </a:r>
              <a:endParaRPr lang="ko-KR" altLang="en-US" sz="10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0810294-BCC0-021E-D38D-66E32F6AD98D}"/>
                </a:ext>
              </a:extLst>
            </p:cNvPr>
            <p:cNvSpPr txBox="1"/>
            <p:nvPr/>
          </p:nvSpPr>
          <p:spPr>
            <a:xfrm>
              <a:off x="9366008" y="5255827"/>
              <a:ext cx="4353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/>
                <a:t>336</a:t>
              </a:r>
              <a:endParaRPr lang="ko-KR" altLang="en-US" sz="1000" dirty="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C076D0B-D6FF-7A57-C95A-EEFCE4291BAB}"/>
                </a:ext>
              </a:extLst>
            </p:cNvPr>
            <p:cNvSpPr txBox="1"/>
            <p:nvPr/>
          </p:nvSpPr>
          <p:spPr>
            <a:xfrm>
              <a:off x="10050664" y="4617639"/>
              <a:ext cx="4353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 dirty="0"/>
                <a:t>731</a:t>
              </a:r>
              <a:endParaRPr lang="ko-KR" altLang="en-US" sz="10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049FCE2-E2C7-03EB-4399-28B9E73DC8FC}"/>
                </a:ext>
              </a:extLst>
            </p:cNvPr>
            <p:cNvSpPr txBox="1"/>
            <p:nvPr/>
          </p:nvSpPr>
          <p:spPr>
            <a:xfrm>
              <a:off x="10711730" y="4202066"/>
              <a:ext cx="4353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000"/>
                <a:t>940</a:t>
              </a:r>
              <a:endParaRPr lang="ko-KR" altLang="en-US" sz="100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E037859-D3E5-CDC9-1BD1-8E6523D17264}"/>
                </a:ext>
              </a:extLst>
            </p:cNvPr>
            <p:cNvSpPr txBox="1"/>
            <p:nvPr/>
          </p:nvSpPr>
          <p:spPr>
            <a:xfrm>
              <a:off x="7387649" y="4298507"/>
              <a:ext cx="590550" cy="76944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ko-KR" altLang="en-US" sz="1100"/>
                <a:t>동물</a:t>
              </a:r>
            </a:p>
            <a:p>
              <a:r>
                <a:rPr lang="ko-KR" altLang="en-US" sz="1100"/>
                <a:t>진단</a:t>
              </a:r>
            </a:p>
            <a:p>
              <a:r>
                <a:rPr lang="ko-KR" altLang="en-US" sz="1100"/>
                <a:t>판매</a:t>
              </a:r>
            </a:p>
            <a:p>
              <a:r>
                <a:rPr lang="ko-KR" altLang="en-US" sz="1100"/>
                <a:t>시작</a:t>
              </a:r>
            </a:p>
          </p:txBody>
        </p:sp>
        <p:cxnSp>
          <p:nvCxnSpPr>
            <p:cNvPr id="35" name="직선 연결선 34">
              <a:extLst>
                <a:ext uri="{FF2B5EF4-FFF2-40B4-BE49-F238E27FC236}">
                  <a16:creationId xmlns:a16="http://schemas.microsoft.com/office/drawing/2014/main" id="{C221CC7F-CC2F-DB60-ED0F-59A02917A3A2}"/>
                </a:ext>
              </a:extLst>
            </p:cNvPr>
            <p:cNvCxnSpPr>
              <a:cxnSpLocks/>
            </p:cNvCxnSpPr>
            <p:nvPr/>
          </p:nvCxnSpPr>
          <p:spPr>
            <a:xfrm>
              <a:off x="7610476" y="5076499"/>
              <a:ext cx="0" cy="3385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D52C9E9-0F61-B86D-41C4-4DED260FDC5F}"/>
                </a:ext>
              </a:extLst>
            </p:cNvPr>
            <p:cNvSpPr txBox="1"/>
            <p:nvPr/>
          </p:nvSpPr>
          <p:spPr>
            <a:xfrm>
              <a:off x="7941835" y="4467784"/>
              <a:ext cx="590550" cy="6001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ko-KR" altLang="en-US" sz="1100" dirty="0" err="1"/>
                <a:t>병의원</a:t>
              </a:r>
              <a:endParaRPr lang="en-US" altLang="ko-KR" sz="1100" dirty="0"/>
            </a:p>
            <a:p>
              <a:pPr algn="ctr"/>
              <a:r>
                <a:rPr lang="ko-KR" altLang="en-US" sz="1100" dirty="0"/>
                <a:t>시장</a:t>
              </a:r>
              <a:endParaRPr lang="en-US" altLang="ko-KR" sz="1100" dirty="0"/>
            </a:p>
            <a:p>
              <a:pPr algn="ctr"/>
              <a:r>
                <a:rPr lang="ko-KR" altLang="en-US" sz="1100" dirty="0"/>
                <a:t>진입</a:t>
              </a:r>
            </a:p>
          </p:txBody>
        </p: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1D92554F-5134-5B71-B9C5-95521E1883EF}"/>
                </a:ext>
              </a:extLst>
            </p:cNvPr>
            <p:cNvCxnSpPr>
              <a:cxnSpLocks/>
            </p:cNvCxnSpPr>
            <p:nvPr/>
          </p:nvCxnSpPr>
          <p:spPr>
            <a:xfrm>
              <a:off x="8240300" y="5076499"/>
              <a:ext cx="0" cy="3385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EB17036-331D-09B3-05B0-6B201B8B721F}"/>
                </a:ext>
              </a:extLst>
            </p:cNvPr>
            <p:cNvSpPr txBox="1"/>
            <p:nvPr/>
          </p:nvSpPr>
          <p:spPr>
            <a:xfrm>
              <a:off x="8709185" y="4467784"/>
              <a:ext cx="590550" cy="600164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ko-KR" altLang="en-US" sz="1100" dirty="0"/>
                <a:t>해외</a:t>
              </a:r>
              <a:endParaRPr lang="en-US" altLang="ko-KR" sz="1100" dirty="0"/>
            </a:p>
            <a:p>
              <a:r>
                <a:rPr lang="ko-KR" altLang="en-US" sz="1100" dirty="0"/>
                <a:t>판매</a:t>
              </a:r>
              <a:endParaRPr lang="en-US" altLang="ko-KR" sz="1100" dirty="0"/>
            </a:p>
            <a:p>
              <a:r>
                <a:rPr lang="ko-KR" altLang="en-US" sz="1100" dirty="0"/>
                <a:t>시작</a:t>
              </a:r>
            </a:p>
          </p:txBody>
        </p: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1AB29FD0-8AF5-5E2F-AFC7-07E5A65D6517}"/>
                </a:ext>
              </a:extLst>
            </p:cNvPr>
            <p:cNvCxnSpPr>
              <a:cxnSpLocks/>
            </p:cNvCxnSpPr>
            <p:nvPr/>
          </p:nvCxnSpPr>
          <p:spPr>
            <a:xfrm>
              <a:off x="8932012" y="5076499"/>
              <a:ext cx="0" cy="33855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직선 연결선 62">
              <a:extLst>
                <a:ext uri="{FF2B5EF4-FFF2-40B4-BE49-F238E27FC236}">
                  <a16:creationId xmlns:a16="http://schemas.microsoft.com/office/drawing/2014/main" id="{3BF2A158-29E2-75C4-CEE1-01FB488953AF}"/>
                </a:ext>
              </a:extLst>
            </p:cNvPr>
            <p:cNvCxnSpPr>
              <a:cxnSpLocks/>
            </p:cNvCxnSpPr>
            <p:nvPr/>
          </p:nvCxnSpPr>
          <p:spPr>
            <a:xfrm>
              <a:off x="6951816" y="5982138"/>
              <a:ext cx="4229101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8A0D92C1-4C93-C34D-C00A-A2126E14F297}"/>
              </a:ext>
            </a:extLst>
          </p:cNvPr>
          <p:cNvSpPr/>
          <p:nvPr/>
        </p:nvSpPr>
        <p:spPr>
          <a:xfrm>
            <a:off x="3701958" y="1679520"/>
            <a:ext cx="1391373" cy="122048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동물병원</a:t>
            </a:r>
            <a:r>
              <a:rPr lang="en-US" altLang="ko-KR" sz="1100" dirty="0">
                <a:solidFill>
                  <a:schemeClr val="tx1"/>
                </a:solidFill>
              </a:rPr>
              <a:t>(5034</a:t>
            </a:r>
            <a:r>
              <a:rPr lang="ko-KR" altLang="en-US" sz="1100" dirty="0">
                <a:solidFill>
                  <a:schemeClr val="tx1"/>
                </a:solidFill>
              </a:rPr>
              <a:t>개</a:t>
            </a:r>
            <a:r>
              <a:rPr lang="en-US" altLang="ko-KR" sz="1100" dirty="0">
                <a:solidFill>
                  <a:schemeClr val="tx1"/>
                </a:solidFill>
              </a:rPr>
              <a:t>)</a:t>
            </a:r>
          </a:p>
          <a:p>
            <a:pPr algn="ctr"/>
            <a:r>
              <a:rPr lang="en-US" altLang="ko-KR" sz="1100" dirty="0">
                <a:solidFill>
                  <a:schemeClr val="tx1"/>
                </a:solidFill>
              </a:rPr>
              <a:t>X</a:t>
            </a:r>
          </a:p>
          <a:p>
            <a:pPr algn="ctr"/>
            <a:r>
              <a:rPr lang="ko-KR" altLang="en-US" sz="1100" dirty="0">
                <a:solidFill>
                  <a:schemeClr val="tx1"/>
                </a:solidFill>
              </a:rPr>
              <a:t>고객병원 비율  </a:t>
            </a:r>
            <a:r>
              <a:rPr lang="en-US" altLang="ko-KR" sz="1100" dirty="0">
                <a:solidFill>
                  <a:schemeClr val="tx1"/>
                </a:solidFill>
              </a:rPr>
              <a:t>B%</a:t>
            </a:r>
            <a:endParaRPr lang="ko-KR" altLang="en-US" sz="1100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2" name="잉크 51">
                <a:extLst>
                  <a:ext uri="{FF2B5EF4-FFF2-40B4-BE49-F238E27FC236}">
                    <a16:creationId xmlns:a16="http://schemas.microsoft.com/office/drawing/2014/main" id="{45A47314-9C75-872F-2239-8587CB9846C9}"/>
                  </a:ext>
                </a:extLst>
              </p14:cNvPr>
              <p14:cNvContentPartPr/>
              <p14:nvPr/>
            </p14:nvContentPartPr>
            <p14:xfrm>
              <a:off x="5371055" y="-1442760"/>
              <a:ext cx="2307960" cy="759600"/>
            </p14:xfrm>
          </p:contentPart>
        </mc:Choice>
        <mc:Fallback xmlns="">
          <p:pic>
            <p:nvPicPr>
              <p:cNvPr id="52" name="잉크 51">
                <a:extLst>
                  <a:ext uri="{FF2B5EF4-FFF2-40B4-BE49-F238E27FC236}">
                    <a16:creationId xmlns:a16="http://schemas.microsoft.com/office/drawing/2014/main" id="{45A47314-9C75-872F-2239-8587CB9846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60253" y="-1453560"/>
                <a:ext cx="2329203" cy="78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2" name="잉크 81">
                <a:extLst>
                  <a:ext uri="{FF2B5EF4-FFF2-40B4-BE49-F238E27FC236}">
                    <a16:creationId xmlns:a16="http://schemas.microsoft.com/office/drawing/2014/main" id="{C570F9C7-2E5D-C25E-AB37-E82B775580E4}"/>
                  </a:ext>
                </a:extLst>
              </p14:cNvPr>
              <p14:cNvContentPartPr/>
              <p14:nvPr/>
            </p14:nvContentPartPr>
            <p14:xfrm>
              <a:off x="10048535" y="-1604040"/>
              <a:ext cx="948600" cy="509400"/>
            </p14:xfrm>
          </p:contentPart>
        </mc:Choice>
        <mc:Fallback xmlns="">
          <p:pic>
            <p:nvPicPr>
              <p:cNvPr id="82" name="잉크 81">
                <a:extLst>
                  <a:ext uri="{FF2B5EF4-FFF2-40B4-BE49-F238E27FC236}">
                    <a16:creationId xmlns:a16="http://schemas.microsoft.com/office/drawing/2014/main" id="{C570F9C7-2E5D-C25E-AB37-E82B775580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037731" y="-1614848"/>
                <a:ext cx="969848" cy="5306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3" name="잉크 82">
                <a:extLst>
                  <a:ext uri="{FF2B5EF4-FFF2-40B4-BE49-F238E27FC236}">
                    <a16:creationId xmlns:a16="http://schemas.microsoft.com/office/drawing/2014/main" id="{BAE25CFC-58B5-3D3E-AC5D-0D2FB4B35E65}"/>
                  </a:ext>
                </a:extLst>
              </p14:cNvPr>
              <p14:cNvContentPartPr/>
              <p14:nvPr/>
            </p14:nvContentPartPr>
            <p14:xfrm>
              <a:off x="8429615" y="-1362480"/>
              <a:ext cx="1315080" cy="626400"/>
            </p14:xfrm>
          </p:contentPart>
        </mc:Choice>
        <mc:Fallback xmlns="">
          <p:pic>
            <p:nvPicPr>
              <p:cNvPr id="83" name="잉크 82">
                <a:extLst>
                  <a:ext uri="{FF2B5EF4-FFF2-40B4-BE49-F238E27FC236}">
                    <a16:creationId xmlns:a16="http://schemas.microsoft.com/office/drawing/2014/main" id="{BAE25CFC-58B5-3D3E-AC5D-0D2FB4B35E6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418815" y="-1373280"/>
                <a:ext cx="1336320" cy="647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4" name="잉크 83">
                <a:extLst>
                  <a:ext uri="{FF2B5EF4-FFF2-40B4-BE49-F238E27FC236}">
                    <a16:creationId xmlns:a16="http://schemas.microsoft.com/office/drawing/2014/main" id="{F9923855-9974-892E-512B-CE01AD7498CE}"/>
                  </a:ext>
                </a:extLst>
              </p14:cNvPr>
              <p14:cNvContentPartPr/>
              <p14:nvPr/>
            </p14:nvContentPartPr>
            <p14:xfrm>
              <a:off x="7204535" y="-1398120"/>
              <a:ext cx="831960" cy="680040"/>
            </p14:xfrm>
          </p:contentPart>
        </mc:Choice>
        <mc:Fallback xmlns="">
          <p:pic>
            <p:nvPicPr>
              <p:cNvPr id="84" name="잉크 83">
                <a:extLst>
                  <a:ext uri="{FF2B5EF4-FFF2-40B4-BE49-F238E27FC236}">
                    <a16:creationId xmlns:a16="http://schemas.microsoft.com/office/drawing/2014/main" id="{F9923855-9974-892E-512B-CE01AD7498C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193740" y="-1408914"/>
                <a:ext cx="853191" cy="7012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89" name="잉크 88">
                <a:extLst>
                  <a:ext uri="{FF2B5EF4-FFF2-40B4-BE49-F238E27FC236}">
                    <a16:creationId xmlns:a16="http://schemas.microsoft.com/office/drawing/2014/main" id="{908338E8-2FAD-6F0E-FBC1-BDCA93B3269B}"/>
                  </a:ext>
                </a:extLst>
              </p14:cNvPr>
              <p14:cNvContentPartPr/>
              <p14:nvPr/>
            </p14:nvContentPartPr>
            <p14:xfrm>
              <a:off x="8733815" y="-726360"/>
              <a:ext cx="1055880" cy="428400"/>
            </p14:xfrm>
          </p:contentPart>
        </mc:Choice>
        <mc:Fallback xmlns="">
          <p:pic>
            <p:nvPicPr>
              <p:cNvPr id="89" name="잉크 88">
                <a:extLst>
                  <a:ext uri="{FF2B5EF4-FFF2-40B4-BE49-F238E27FC236}">
                    <a16:creationId xmlns:a16="http://schemas.microsoft.com/office/drawing/2014/main" id="{908338E8-2FAD-6F0E-FBC1-BDCA93B3269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723011" y="-737151"/>
                <a:ext cx="1077127" cy="449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0" name="잉크 99">
                <a:extLst>
                  <a:ext uri="{FF2B5EF4-FFF2-40B4-BE49-F238E27FC236}">
                    <a16:creationId xmlns:a16="http://schemas.microsoft.com/office/drawing/2014/main" id="{50F91FE9-F076-E74D-9C1F-995ED89B8B01}"/>
                  </a:ext>
                </a:extLst>
              </p14:cNvPr>
              <p14:cNvContentPartPr/>
              <p14:nvPr/>
            </p14:nvContentPartPr>
            <p14:xfrm>
              <a:off x="10030535" y="-951000"/>
              <a:ext cx="1028880" cy="437760"/>
            </p14:xfrm>
          </p:contentPart>
        </mc:Choice>
        <mc:Fallback xmlns="">
          <p:pic>
            <p:nvPicPr>
              <p:cNvPr id="100" name="잉크 99">
                <a:extLst>
                  <a:ext uri="{FF2B5EF4-FFF2-40B4-BE49-F238E27FC236}">
                    <a16:creationId xmlns:a16="http://schemas.microsoft.com/office/drawing/2014/main" id="{50F91FE9-F076-E74D-9C1F-995ED89B8B01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0019735" y="-961809"/>
                <a:ext cx="1050120" cy="4590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16788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>
            <a:extLst>
              <a:ext uri="{FF2B5EF4-FFF2-40B4-BE49-F238E27FC236}">
                <a16:creationId xmlns:a16="http://schemas.microsoft.com/office/drawing/2014/main" id="{E9F02B5D-2959-BD33-7EBD-F9041A5E4B72}"/>
              </a:ext>
            </a:extLst>
          </p:cNvPr>
          <p:cNvSpPr/>
          <p:nvPr/>
        </p:nvSpPr>
        <p:spPr>
          <a:xfrm>
            <a:off x="827314" y="246743"/>
            <a:ext cx="10435771" cy="582748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err="1"/>
              <a:t>Ddpcr</a:t>
            </a:r>
            <a:r>
              <a:rPr lang="ko-KR" altLang="en-US" dirty="0"/>
              <a:t>용 매출 시나리오 </a:t>
            </a:r>
          </a:p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91341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8" name="잉크 37">
                <a:extLst>
                  <a:ext uri="{FF2B5EF4-FFF2-40B4-BE49-F238E27FC236}">
                    <a16:creationId xmlns:a16="http://schemas.microsoft.com/office/drawing/2014/main" id="{E1C2A84F-A46C-3A9A-C2C6-BA4C121BE279}"/>
                  </a:ext>
                </a:extLst>
              </p14:cNvPr>
              <p14:cNvContentPartPr/>
              <p14:nvPr/>
            </p14:nvContentPartPr>
            <p14:xfrm>
              <a:off x="15728425" y="1918240"/>
              <a:ext cx="2835000" cy="971640"/>
            </p14:xfrm>
          </p:contentPart>
        </mc:Choice>
        <mc:Fallback xmlns="">
          <p:pic>
            <p:nvPicPr>
              <p:cNvPr id="38" name="잉크 37">
                <a:extLst>
                  <a:ext uri="{FF2B5EF4-FFF2-40B4-BE49-F238E27FC236}">
                    <a16:creationId xmlns:a16="http://schemas.microsoft.com/office/drawing/2014/main" id="{E1C2A84F-A46C-3A9A-C2C6-BA4C121BE27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717625" y="1907444"/>
                <a:ext cx="2856240" cy="9928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9" name="잉크 38">
                <a:extLst>
                  <a:ext uri="{FF2B5EF4-FFF2-40B4-BE49-F238E27FC236}">
                    <a16:creationId xmlns:a16="http://schemas.microsoft.com/office/drawing/2014/main" id="{F580E0FE-A9EF-1962-14AD-FFE924A1AB23}"/>
                  </a:ext>
                </a:extLst>
              </p14:cNvPr>
              <p14:cNvContentPartPr/>
              <p14:nvPr/>
            </p14:nvContentPartPr>
            <p14:xfrm>
              <a:off x="13979905" y="2475520"/>
              <a:ext cx="1371600" cy="662040"/>
            </p14:xfrm>
          </p:contentPart>
        </mc:Choice>
        <mc:Fallback xmlns="">
          <p:pic>
            <p:nvPicPr>
              <p:cNvPr id="39" name="잉크 38">
                <a:extLst>
                  <a:ext uri="{FF2B5EF4-FFF2-40B4-BE49-F238E27FC236}">
                    <a16:creationId xmlns:a16="http://schemas.microsoft.com/office/drawing/2014/main" id="{F580E0FE-A9EF-1962-14AD-FFE924A1AB2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3969105" y="2464720"/>
                <a:ext cx="1392840" cy="68328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그림 8" descr="텍스트, 스크린샷, 소프트웨어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6F83B42-895E-41AD-DC08-473A10A7B87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95"/>
          <a:stretch>
            <a:fillRect/>
          </a:stretch>
        </p:blipFill>
        <p:spPr>
          <a:xfrm>
            <a:off x="-537553" y="4039381"/>
            <a:ext cx="11145961" cy="3780693"/>
          </a:xfrm>
          <a:prstGeom prst="rect">
            <a:avLst/>
          </a:prstGeom>
        </p:spPr>
      </p:pic>
      <p:pic>
        <p:nvPicPr>
          <p:cNvPr id="4" name="그림 3" descr="텍스트, 스크린샷, 소프트웨어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92CA3F-B2D0-5791-46C6-F5B829E16F7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328"/>
          <a:stretch>
            <a:fillRect/>
          </a:stretch>
        </p:blipFill>
        <p:spPr>
          <a:xfrm>
            <a:off x="-537552" y="-602958"/>
            <a:ext cx="11145961" cy="4925133"/>
          </a:xfrm>
          <a:prstGeom prst="rect">
            <a:avLst/>
          </a:prstGeom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C5FD2E10-8E86-D318-B3A6-35F14F4FDE59}"/>
              </a:ext>
            </a:extLst>
          </p:cNvPr>
          <p:cNvSpPr/>
          <p:nvPr/>
        </p:nvSpPr>
        <p:spPr>
          <a:xfrm>
            <a:off x="1727490" y="2874400"/>
            <a:ext cx="2387012" cy="11649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ko-KR" altLang="en-US" sz="1200" b="1" dirty="0">
                <a:solidFill>
                  <a:schemeClr val="tx1"/>
                </a:solidFill>
              </a:rPr>
              <a:t>마이크로 </a:t>
            </a:r>
            <a:r>
              <a:rPr lang="ko-KR" altLang="en-US" sz="1200" b="1" dirty="0" err="1">
                <a:solidFill>
                  <a:schemeClr val="tx1"/>
                </a:solidFill>
              </a:rPr>
              <a:t>패터닝</a:t>
            </a:r>
            <a:r>
              <a:rPr lang="ko-KR" altLang="en-US" sz="1200" b="1" dirty="0">
                <a:solidFill>
                  <a:schemeClr val="tx1"/>
                </a:solidFill>
              </a:rPr>
              <a:t> 기술개발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ko-KR" altLang="en-US" sz="1200" dirty="0">
                <a:solidFill>
                  <a:schemeClr val="tx1"/>
                </a:solidFill>
              </a:rPr>
              <a:t>     </a:t>
            </a:r>
            <a:r>
              <a:rPr lang="en-US" altLang="ko-KR" sz="1200" dirty="0">
                <a:solidFill>
                  <a:schemeClr val="tx1"/>
                </a:solidFill>
              </a:rPr>
              <a:t>- </a:t>
            </a:r>
            <a:r>
              <a:rPr lang="ko-KR" altLang="en-US" sz="1200" dirty="0">
                <a:solidFill>
                  <a:schemeClr val="tx1"/>
                </a:solidFill>
              </a:rPr>
              <a:t>명지대 기계공학과 공동개발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ko-KR" altLang="en-US" sz="1200" dirty="0">
                <a:solidFill>
                  <a:schemeClr val="tx1"/>
                </a:solidFill>
              </a:rPr>
              <a:t>     </a:t>
            </a:r>
            <a:r>
              <a:rPr lang="en-US" altLang="ko-KR" sz="1200" dirty="0">
                <a:solidFill>
                  <a:schemeClr val="tx1"/>
                </a:solidFill>
              </a:rPr>
              <a:t>- </a:t>
            </a:r>
            <a:r>
              <a:rPr lang="ko-KR" altLang="en-US" sz="1200" dirty="0">
                <a:solidFill>
                  <a:schemeClr val="tx1"/>
                </a:solidFill>
              </a:rPr>
              <a:t>카트리지 자동화 설계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    </a:t>
            </a:r>
            <a:r>
              <a:rPr lang="ko-KR" altLang="en-US" sz="1200" dirty="0">
                <a:solidFill>
                  <a:schemeClr val="tx1"/>
                </a:solidFill>
              </a:rPr>
              <a:t>기술 안정성 향상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  - </a:t>
            </a:r>
            <a:r>
              <a:rPr lang="ko-KR" altLang="en-US" sz="1200" dirty="0">
                <a:solidFill>
                  <a:schemeClr val="tx1"/>
                </a:solidFill>
              </a:rPr>
              <a:t>단일칩에서 성능 검증 </a:t>
            </a: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C5706FFF-0926-37C7-C717-5A88AA0D6FF8}"/>
              </a:ext>
            </a:extLst>
          </p:cNvPr>
          <p:cNvSpPr/>
          <p:nvPr/>
        </p:nvSpPr>
        <p:spPr>
          <a:xfrm>
            <a:off x="4368317" y="3177735"/>
            <a:ext cx="2387012" cy="8616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b="1" dirty="0">
                <a:solidFill>
                  <a:schemeClr val="tx1"/>
                </a:solidFill>
              </a:rPr>
              <a:t>자동화 디바이스 설계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  - </a:t>
            </a:r>
            <a:r>
              <a:rPr lang="ko-KR" altLang="en-US" sz="1200" dirty="0">
                <a:solidFill>
                  <a:schemeClr val="tx1"/>
                </a:solidFill>
              </a:rPr>
              <a:t>프로토타입 제작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  - </a:t>
            </a:r>
            <a:r>
              <a:rPr lang="ko-KR" altLang="en-US" sz="1200" dirty="0">
                <a:solidFill>
                  <a:schemeClr val="tx1"/>
                </a:solidFill>
              </a:rPr>
              <a:t>자동화 펌프 양산설계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       *</a:t>
            </a:r>
            <a:r>
              <a:rPr lang="ko-KR" altLang="en-US" sz="1200" dirty="0">
                <a:solidFill>
                  <a:schemeClr val="tx1"/>
                </a:solidFill>
              </a:rPr>
              <a:t>명지대 개발 </a:t>
            </a:r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C1B1EDC9-A498-3786-B1B9-B34502F46842}"/>
              </a:ext>
            </a:extLst>
          </p:cNvPr>
          <p:cNvSpPr/>
          <p:nvPr/>
        </p:nvSpPr>
        <p:spPr>
          <a:xfrm>
            <a:off x="4368317" y="4348969"/>
            <a:ext cx="2387012" cy="11869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chemeClr val="tx1"/>
                </a:solidFill>
              </a:rPr>
              <a:t> </a:t>
            </a:r>
            <a:r>
              <a:rPr lang="ko-KR" altLang="en-US" sz="1200" b="1" dirty="0">
                <a:solidFill>
                  <a:schemeClr val="tx1"/>
                </a:solidFill>
              </a:rPr>
              <a:t>분석 성능 시험 평가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- </a:t>
            </a:r>
            <a:r>
              <a:rPr lang="ko-KR" altLang="en-US" sz="1200" dirty="0">
                <a:solidFill>
                  <a:schemeClr val="tx1"/>
                </a:solidFill>
              </a:rPr>
              <a:t>민감도 및 특이도 </a:t>
            </a:r>
            <a:r>
              <a:rPr lang="en-US" altLang="ko-KR" sz="1200" dirty="0">
                <a:solidFill>
                  <a:schemeClr val="tx1"/>
                </a:solidFill>
              </a:rPr>
              <a:t>90</a:t>
            </a:r>
            <a:r>
              <a:rPr lang="ko-KR" altLang="en-US" sz="1200" dirty="0">
                <a:solidFill>
                  <a:schemeClr val="tx1"/>
                </a:solidFill>
              </a:rPr>
              <a:t>프로 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  </a:t>
            </a:r>
            <a:r>
              <a:rPr lang="ko-KR" altLang="en-US" sz="1200" dirty="0">
                <a:solidFill>
                  <a:schemeClr val="tx1"/>
                </a:solidFill>
              </a:rPr>
              <a:t>이상 검증 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ko-KR" altLang="en-US" sz="1200" dirty="0">
                <a:solidFill>
                  <a:schemeClr val="tx1"/>
                </a:solidFill>
              </a:rPr>
              <a:t>  </a:t>
            </a:r>
            <a:r>
              <a:rPr lang="en-US" altLang="ko-KR" sz="1200" dirty="0">
                <a:solidFill>
                  <a:schemeClr val="tx1"/>
                </a:solidFill>
              </a:rPr>
              <a:t>-</a:t>
            </a:r>
            <a:r>
              <a:rPr lang="ko-KR" altLang="en-US" sz="1200" dirty="0">
                <a:solidFill>
                  <a:schemeClr val="tx1"/>
                </a:solidFill>
              </a:rPr>
              <a:t> 정확도 및 정밀도</a:t>
            </a:r>
            <a:r>
              <a:rPr lang="en-US" altLang="ko-KR" sz="1200" dirty="0">
                <a:solidFill>
                  <a:schemeClr val="tx1"/>
                </a:solidFill>
              </a:rPr>
              <a:t>:</a:t>
            </a:r>
            <a:r>
              <a:rPr lang="ko-KR" altLang="en-US" sz="1200" dirty="0">
                <a:solidFill>
                  <a:schemeClr val="tx1"/>
                </a:solidFill>
              </a:rPr>
              <a:t> 동일 검체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  </a:t>
            </a:r>
            <a:r>
              <a:rPr lang="ko-KR" altLang="en-US" sz="1200" dirty="0">
                <a:solidFill>
                  <a:schemeClr val="tx1"/>
                </a:solidFill>
              </a:rPr>
              <a:t>반복 테스트 시 변이계수</a:t>
            </a: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68A215EE-3C96-061D-7C88-8F9931D9EDA0}"/>
              </a:ext>
            </a:extLst>
          </p:cNvPr>
          <p:cNvSpPr/>
          <p:nvPr/>
        </p:nvSpPr>
        <p:spPr>
          <a:xfrm>
            <a:off x="4363221" y="5589939"/>
            <a:ext cx="2387012" cy="91440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schemeClr val="tx1"/>
                </a:solidFill>
              </a:rPr>
              <a:t>임상적 성능시험</a:t>
            </a:r>
            <a:r>
              <a:rPr lang="en-US" altLang="ko-KR" sz="1200" b="1" dirty="0">
                <a:solidFill>
                  <a:schemeClr val="tx1"/>
                </a:solidFill>
              </a:rPr>
              <a:t> </a:t>
            </a:r>
            <a:r>
              <a:rPr lang="ko-KR" altLang="en-US" sz="1200" b="1" dirty="0">
                <a:solidFill>
                  <a:schemeClr val="tx1"/>
                </a:solidFill>
              </a:rPr>
              <a:t>수행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- </a:t>
            </a:r>
            <a:r>
              <a:rPr lang="ko-KR" altLang="en-US" sz="1200" dirty="0">
                <a:solidFill>
                  <a:schemeClr val="tx1"/>
                </a:solidFill>
              </a:rPr>
              <a:t>임상 샘플에서의 유효성 입증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  * </a:t>
            </a:r>
            <a:r>
              <a:rPr lang="ko-KR" altLang="en-US" sz="1200" dirty="0" err="1">
                <a:solidFill>
                  <a:schemeClr val="tx1"/>
                </a:solidFill>
              </a:rPr>
              <a:t>임프리메드사</a:t>
            </a:r>
            <a:r>
              <a:rPr lang="ko-KR" altLang="en-US" sz="1200" dirty="0">
                <a:solidFill>
                  <a:schemeClr val="tx1"/>
                </a:solidFill>
              </a:rPr>
              <a:t> 협력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  * </a:t>
            </a:r>
            <a:r>
              <a:rPr lang="ko-KR" altLang="en-US" sz="1200" dirty="0" err="1">
                <a:solidFill>
                  <a:schemeClr val="tx1"/>
                </a:solidFill>
              </a:rPr>
              <a:t>휴동물센터</a:t>
            </a:r>
            <a:r>
              <a:rPr lang="ko-KR" altLang="en-US" sz="1200" dirty="0">
                <a:solidFill>
                  <a:schemeClr val="tx1"/>
                </a:solidFill>
              </a:rPr>
              <a:t> 협력</a:t>
            </a: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A58B6888-C298-D5B5-6DC7-A5DB8D9997F0}"/>
              </a:ext>
            </a:extLst>
          </p:cNvPr>
          <p:cNvSpPr/>
          <p:nvPr/>
        </p:nvSpPr>
        <p:spPr>
          <a:xfrm>
            <a:off x="6970227" y="4342717"/>
            <a:ext cx="2425929" cy="216162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schemeClr val="tx1"/>
                </a:solidFill>
              </a:rPr>
              <a:t>체외진단의료기기 </a:t>
            </a:r>
            <a:r>
              <a:rPr lang="en-US" altLang="ko-KR" sz="1200" b="1" dirty="0">
                <a:solidFill>
                  <a:schemeClr val="tx1"/>
                </a:solidFill>
              </a:rPr>
              <a:t>2</a:t>
            </a:r>
            <a:r>
              <a:rPr lang="ko-KR" altLang="en-US" sz="1200" b="1" dirty="0">
                <a:solidFill>
                  <a:schemeClr val="tx1"/>
                </a:solidFill>
              </a:rPr>
              <a:t>등급 인허가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ko-KR" altLang="en-US" sz="1200" b="1" dirty="0">
                <a:solidFill>
                  <a:schemeClr val="tx1"/>
                </a:solidFill>
              </a:rPr>
              <a:t>   </a:t>
            </a:r>
            <a:r>
              <a:rPr lang="en-US" altLang="ko-KR" sz="1200" dirty="0">
                <a:solidFill>
                  <a:schemeClr val="tx1"/>
                </a:solidFill>
              </a:rPr>
              <a:t>- </a:t>
            </a:r>
            <a:r>
              <a:rPr lang="ko-KR" altLang="en-US" sz="1200" dirty="0">
                <a:solidFill>
                  <a:schemeClr val="tx1"/>
                </a:solidFill>
              </a:rPr>
              <a:t>의료기기 제조업 허가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100" dirty="0">
                <a:solidFill>
                  <a:schemeClr val="tx1"/>
                </a:solidFill>
              </a:rPr>
              <a:t>      *</a:t>
            </a:r>
            <a:r>
              <a:rPr lang="en-US" altLang="ko-KR" sz="1100" dirty="0" err="1">
                <a:solidFill>
                  <a:schemeClr val="tx1"/>
                </a:solidFill>
              </a:rPr>
              <a:t>EZprepPCR</a:t>
            </a:r>
            <a:r>
              <a:rPr lang="en-US" altLang="ko-KR" sz="1100" dirty="0">
                <a:solidFill>
                  <a:schemeClr val="tx1"/>
                </a:solidFill>
              </a:rPr>
              <a:t> </a:t>
            </a:r>
            <a:r>
              <a:rPr lang="ko-KR" altLang="en-US" sz="1100" dirty="0">
                <a:solidFill>
                  <a:schemeClr val="tx1"/>
                </a:solidFill>
              </a:rPr>
              <a:t>제조업 허가와 동시  </a:t>
            </a:r>
            <a:endParaRPr lang="en-US" altLang="ko-KR" sz="11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- GMP </a:t>
            </a:r>
            <a:r>
              <a:rPr lang="ko-KR" altLang="en-US" sz="1200" dirty="0">
                <a:solidFill>
                  <a:schemeClr val="tx1"/>
                </a:solidFill>
              </a:rPr>
              <a:t>인증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- </a:t>
            </a:r>
            <a:r>
              <a:rPr lang="ko-KR" altLang="en-US" sz="1200" dirty="0">
                <a:solidFill>
                  <a:schemeClr val="tx1"/>
                </a:solidFill>
              </a:rPr>
              <a:t>품목별 </a:t>
            </a:r>
            <a:r>
              <a:rPr lang="en-US" altLang="ko-KR" sz="1200" dirty="0">
                <a:solidFill>
                  <a:schemeClr val="tx1"/>
                </a:solidFill>
              </a:rPr>
              <a:t>GMP </a:t>
            </a:r>
            <a:r>
              <a:rPr lang="ko-KR" altLang="en-US" sz="1200" dirty="0">
                <a:solidFill>
                  <a:schemeClr val="tx1"/>
                </a:solidFill>
              </a:rPr>
              <a:t>적합인정서 구비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pic>
        <p:nvPicPr>
          <p:cNvPr id="11" name="그림 10" descr="상자이(가) 표시된 사진&#10;&#10;자동 생성된 설명">
            <a:extLst>
              <a:ext uri="{FF2B5EF4-FFF2-40B4-BE49-F238E27FC236}">
                <a16:creationId xmlns:a16="http://schemas.microsoft.com/office/drawing/2014/main" id="{B2D1FBD7-E49B-7A71-E8CA-B912341D3FC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4" t="12916" r="7336" b="5018"/>
          <a:stretch/>
        </p:blipFill>
        <p:spPr>
          <a:xfrm>
            <a:off x="7412353" y="2048225"/>
            <a:ext cx="1330293" cy="100172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C75BB79F-8187-27F6-401D-019456B8E3EE}"/>
              </a:ext>
            </a:extLst>
          </p:cNvPr>
          <p:cNvSpPr/>
          <p:nvPr/>
        </p:nvSpPr>
        <p:spPr>
          <a:xfrm>
            <a:off x="7009144" y="3177735"/>
            <a:ext cx="2387012" cy="8616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b="1" dirty="0">
                <a:solidFill>
                  <a:schemeClr val="tx1"/>
                </a:solidFill>
              </a:rPr>
              <a:t>디바이스 양산화 </a:t>
            </a:r>
            <a:endParaRPr lang="en-US" altLang="ko-KR" sz="1200" b="1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- </a:t>
            </a:r>
            <a:r>
              <a:rPr lang="en-US" altLang="ko-KR" sz="1200" dirty="0" err="1">
                <a:solidFill>
                  <a:schemeClr val="tx1"/>
                </a:solidFill>
              </a:rPr>
              <a:t>EZprepPCR</a:t>
            </a:r>
            <a:r>
              <a:rPr lang="en-US" altLang="ko-KR" sz="1200" dirty="0">
                <a:solidFill>
                  <a:schemeClr val="tx1"/>
                </a:solidFill>
              </a:rPr>
              <a:t> </a:t>
            </a:r>
            <a:r>
              <a:rPr lang="ko-KR" altLang="en-US" sz="1200" dirty="0">
                <a:solidFill>
                  <a:schemeClr val="tx1"/>
                </a:solidFill>
              </a:rPr>
              <a:t>제품 기술 계승</a:t>
            </a:r>
            <a:endParaRPr lang="en-US" altLang="ko-KR" sz="1200" dirty="0">
              <a:solidFill>
                <a:schemeClr val="tx1"/>
              </a:solidFill>
            </a:endParaRPr>
          </a:p>
          <a:p>
            <a:r>
              <a:rPr lang="en-US" altLang="ko-KR" sz="1200" dirty="0">
                <a:solidFill>
                  <a:schemeClr val="tx1"/>
                </a:solidFill>
              </a:rPr>
              <a:t>   - </a:t>
            </a:r>
            <a:r>
              <a:rPr lang="ko-KR" altLang="en-US" sz="1200" dirty="0">
                <a:solidFill>
                  <a:schemeClr val="tx1"/>
                </a:solidFill>
              </a:rPr>
              <a:t>양산화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81723314-EFFF-451B-A971-DEC5921F822B}"/>
              </a:ext>
            </a:extLst>
          </p:cNvPr>
          <p:cNvSpPr/>
          <p:nvPr/>
        </p:nvSpPr>
        <p:spPr>
          <a:xfrm>
            <a:off x="13146197" y="3651656"/>
            <a:ext cx="929407" cy="57476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EE68D81B-640B-9F41-74A2-A2515C036F75}"/>
              </a:ext>
            </a:extLst>
          </p:cNvPr>
          <p:cNvSpPr/>
          <p:nvPr/>
        </p:nvSpPr>
        <p:spPr>
          <a:xfrm>
            <a:off x="2670121" y="290730"/>
            <a:ext cx="929407" cy="8023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2" name="잉크 41">
                <a:extLst>
                  <a:ext uri="{FF2B5EF4-FFF2-40B4-BE49-F238E27FC236}">
                    <a16:creationId xmlns:a16="http://schemas.microsoft.com/office/drawing/2014/main" id="{A40FD88A-0188-A35B-F578-F216CE1EB699}"/>
                  </a:ext>
                </a:extLst>
              </p14:cNvPr>
              <p14:cNvContentPartPr/>
              <p14:nvPr/>
            </p14:nvContentPartPr>
            <p14:xfrm>
              <a:off x="13172749" y="3538226"/>
              <a:ext cx="413861" cy="837720"/>
            </p14:xfrm>
          </p:contentPart>
        </mc:Choice>
        <mc:Fallback xmlns="">
          <p:pic>
            <p:nvPicPr>
              <p:cNvPr id="42" name="잉크 41">
                <a:extLst>
                  <a:ext uri="{FF2B5EF4-FFF2-40B4-BE49-F238E27FC236}">
                    <a16:creationId xmlns:a16="http://schemas.microsoft.com/office/drawing/2014/main" id="{A40FD88A-0188-A35B-F578-F216CE1EB69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3161953" y="3527426"/>
                <a:ext cx="435094" cy="85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43" name="잉크 42">
                <a:extLst>
                  <a:ext uri="{FF2B5EF4-FFF2-40B4-BE49-F238E27FC236}">
                    <a16:creationId xmlns:a16="http://schemas.microsoft.com/office/drawing/2014/main" id="{1CD74851-0377-B04D-F324-A9D1B2922BB0}"/>
                  </a:ext>
                </a:extLst>
              </p14:cNvPr>
              <p14:cNvContentPartPr/>
              <p14:nvPr/>
            </p14:nvContentPartPr>
            <p14:xfrm>
              <a:off x="18839185" y="2088880"/>
              <a:ext cx="9720" cy="360"/>
            </p14:xfrm>
          </p:contentPart>
        </mc:Choice>
        <mc:Fallback xmlns="">
          <p:pic>
            <p:nvPicPr>
              <p:cNvPr id="43" name="잉크 42">
                <a:extLst>
                  <a:ext uri="{FF2B5EF4-FFF2-40B4-BE49-F238E27FC236}">
                    <a16:creationId xmlns:a16="http://schemas.microsoft.com/office/drawing/2014/main" id="{1CD74851-0377-B04D-F324-A9D1B2922BB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828385" y="2078080"/>
                <a:ext cx="30960" cy="21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6" name="잉크 55">
                <a:extLst>
                  <a:ext uri="{FF2B5EF4-FFF2-40B4-BE49-F238E27FC236}">
                    <a16:creationId xmlns:a16="http://schemas.microsoft.com/office/drawing/2014/main" id="{8571CD04-DDC6-744C-DEE3-D1ABE732C304}"/>
                  </a:ext>
                </a:extLst>
              </p14:cNvPr>
              <p14:cNvContentPartPr/>
              <p14:nvPr/>
            </p14:nvContentPartPr>
            <p14:xfrm>
              <a:off x="13401385" y="916000"/>
              <a:ext cx="2934720" cy="1282680"/>
            </p14:xfrm>
          </p:contentPart>
        </mc:Choice>
        <mc:Fallback xmlns="">
          <p:pic>
            <p:nvPicPr>
              <p:cNvPr id="56" name="잉크 55">
                <a:extLst>
                  <a:ext uri="{FF2B5EF4-FFF2-40B4-BE49-F238E27FC236}">
                    <a16:creationId xmlns:a16="http://schemas.microsoft.com/office/drawing/2014/main" id="{8571CD04-DDC6-744C-DEE3-D1ABE732C304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3390586" y="905200"/>
                <a:ext cx="2955957" cy="13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7" name="잉크 56">
                <a:extLst>
                  <a:ext uri="{FF2B5EF4-FFF2-40B4-BE49-F238E27FC236}">
                    <a16:creationId xmlns:a16="http://schemas.microsoft.com/office/drawing/2014/main" id="{D9C98AFA-3457-4ED4-A40E-E7C55DF36B79}"/>
                  </a:ext>
                </a:extLst>
              </p14:cNvPr>
              <p14:cNvContentPartPr/>
              <p14:nvPr/>
            </p14:nvContentPartPr>
            <p14:xfrm>
              <a:off x="18835524" y="2083169"/>
              <a:ext cx="18000" cy="29880"/>
            </p14:xfrm>
          </p:contentPart>
        </mc:Choice>
        <mc:Fallback xmlns="">
          <p:pic>
            <p:nvPicPr>
              <p:cNvPr id="57" name="잉크 56">
                <a:extLst>
                  <a:ext uri="{FF2B5EF4-FFF2-40B4-BE49-F238E27FC236}">
                    <a16:creationId xmlns:a16="http://schemas.microsoft.com/office/drawing/2014/main" id="{D9C98AFA-3457-4ED4-A40E-E7C55DF36B7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8824724" y="2072369"/>
                <a:ext cx="39240" cy="51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0" name="잉크 59">
                <a:extLst>
                  <a:ext uri="{FF2B5EF4-FFF2-40B4-BE49-F238E27FC236}">
                    <a16:creationId xmlns:a16="http://schemas.microsoft.com/office/drawing/2014/main" id="{DC80AD0C-5CBA-885C-5684-F676BA1FC8D6}"/>
                  </a:ext>
                </a:extLst>
              </p14:cNvPr>
              <p14:cNvContentPartPr/>
              <p14:nvPr/>
            </p14:nvContentPartPr>
            <p14:xfrm>
              <a:off x="18694044" y="1688249"/>
              <a:ext cx="217800" cy="171360"/>
            </p14:xfrm>
          </p:contentPart>
        </mc:Choice>
        <mc:Fallback xmlns="">
          <p:pic>
            <p:nvPicPr>
              <p:cNvPr id="60" name="잉크 59">
                <a:extLst>
                  <a:ext uri="{FF2B5EF4-FFF2-40B4-BE49-F238E27FC236}">
                    <a16:creationId xmlns:a16="http://schemas.microsoft.com/office/drawing/2014/main" id="{DC80AD0C-5CBA-885C-5684-F676BA1FC8D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8683244" y="1677449"/>
                <a:ext cx="239040" cy="19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9" name="잉크 68">
                <a:extLst>
                  <a:ext uri="{FF2B5EF4-FFF2-40B4-BE49-F238E27FC236}">
                    <a16:creationId xmlns:a16="http://schemas.microsoft.com/office/drawing/2014/main" id="{6F046FA8-CACD-F491-7081-D2BBA317A9A3}"/>
                  </a:ext>
                </a:extLst>
              </p14:cNvPr>
              <p14:cNvContentPartPr/>
              <p14:nvPr/>
            </p14:nvContentPartPr>
            <p14:xfrm>
              <a:off x="19112364" y="1199369"/>
              <a:ext cx="925560" cy="477720"/>
            </p14:xfrm>
          </p:contentPart>
        </mc:Choice>
        <mc:Fallback xmlns="">
          <p:pic>
            <p:nvPicPr>
              <p:cNvPr id="69" name="잉크 68">
                <a:extLst>
                  <a:ext uri="{FF2B5EF4-FFF2-40B4-BE49-F238E27FC236}">
                    <a16:creationId xmlns:a16="http://schemas.microsoft.com/office/drawing/2014/main" id="{6F046FA8-CACD-F491-7081-D2BBA317A9A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9101564" y="1188569"/>
                <a:ext cx="946800" cy="49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0" name="잉크 69">
                <a:extLst>
                  <a:ext uri="{FF2B5EF4-FFF2-40B4-BE49-F238E27FC236}">
                    <a16:creationId xmlns:a16="http://schemas.microsoft.com/office/drawing/2014/main" id="{E5915F9D-D795-18D6-2DC7-B61653014055}"/>
                  </a:ext>
                </a:extLst>
              </p14:cNvPr>
              <p14:cNvContentPartPr/>
              <p14:nvPr/>
            </p14:nvContentPartPr>
            <p14:xfrm>
              <a:off x="20167524" y="1411409"/>
              <a:ext cx="18000" cy="18000"/>
            </p14:xfrm>
          </p:contentPart>
        </mc:Choice>
        <mc:Fallback xmlns="">
          <p:pic>
            <p:nvPicPr>
              <p:cNvPr id="70" name="잉크 69">
                <a:extLst>
                  <a:ext uri="{FF2B5EF4-FFF2-40B4-BE49-F238E27FC236}">
                    <a16:creationId xmlns:a16="http://schemas.microsoft.com/office/drawing/2014/main" id="{E5915F9D-D795-18D6-2DC7-B61653014055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156724" y="1400609"/>
                <a:ext cx="39240" cy="3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7" name="잉크 76">
                <a:extLst>
                  <a:ext uri="{FF2B5EF4-FFF2-40B4-BE49-F238E27FC236}">
                    <a16:creationId xmlns:a16="http://schemas.microsoft.com/office/drawing/2014/main" id="{D8DC85FC-ABDC-A680-4AEC-31A79F4CB90E}"/>
                  </a:ext>
                </a:extLst>
              </p14:cNvPr>
              <p14:cNvContentPartPr/>
              <p14:nvPr/>
            </p14:nvContentPartPr>
            <p14:xfrm>
              <a:off x="19041804" y="1671329"/>
              <a:ext cx="1026000" cy="718200"/>
            </p14:xfrm>
          </p:contentPart>
        </mc:Choice>
        <mc:Fallback xmlns="">
          <p:pic>
            <p:nvPicPr>
              <p:cNvPr id="77" name="잉크 76">
                <a:extLst>
                  <a:ext uri="{FF2B5EF4-FFF2-40B4-BE49-F238E27FC236}">
                    <a16:creationId xmlns:a16="http://schemas.microsoft.com/office/drawing/2014/main" id="{D8DC85FC-ABDC-A680-4AEC-31A79F4CB90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9031004" y="1660524"/>
                <a:ext cx="1047240" cy="739451"/>
              </a:xfrm>
              <a:prstGeom prst="rect">
                <a:avLst/>
              </a:prstGeom>
            </p:spPr>
          </p:pic>
        </mc:Fallback>
      </mc:AlternateContent>
      <p:pic>
        <p:nvPicPr>
          <p:cNvPr id="80" name="그림 79">
            <a:extLst>
              <a:ext uri="{FF2B5EF4-FFF2-40B4-BE49-F238E27FC236}">
                <a16:creationId xmlns:a16="http://schemas.microsoft.com/office/drawing/2014/main" id="{6FC0C33C-538C-491A-2BA0-6089309D04DA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-3784420" y="290731"/>
            <a:ext cx="2724663" cy="2386144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1581CC28-0E98-C90B-BE86-29357A1C8744}"/>
              </a:ext>
            </a:extLst>
          </p:cNvPr>
          <p:cNvSpPr/>
          <p:nvPr/>
        </p:nvSpPr>
        <p:spPr>
          <a:xfrm>
            <a:off x="12353230" y="-446427"/>
            <a:ext cx="2656790" cy="299551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/>
              <a:t>허들관련내용</a:t>
            </a:r>
          </a:p>
        </p:txBody>
      </p:sp>
      <p:sp>
        <p:nvSpPr>
          <p:cNvPr id="13" name="직사각형 6">
            <a:extLst>
              <a:ext uri="{FF2B5EF4-FFF2-40B4-BE49-F238E27FC236}">
                <a16:creationId xmlns:a16="http://schemas.microsoft.com/office/drawing/2014/main" id="{245D10B1-6C3F-4219-E0EE-48D92A989B5F}"/>
              </a:ext>
            </a:extLst>
          </p:cNvPr>
          <p:cNvSpPr/>
          <p:nvPr/>
        </p:nvSpPr>
        <p:spPr>
          <a:xfrm>
            <a:off x="0" y="7936"/>
            <a:ext cx="3954867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D0BD4AC5-3D1A-5C0C-4D56-D04F0ABD4BA6}"/>
              </a:ext>
            </a:extLst>
          </p:cNvPr>
          <p:cNvSpPr/>
          <p:nvPr/>
        </p:nvSpPr>
        <p:spPr>
          <a:xfrm>
            <a:off x="3030147" y="202612"/>
            <a:ext cx="929407" cy="574766"/>
          </a:xfrm>
          <a:prstGeom prst="rect">
            <a:avLst/>
          </a:prstGeom>
          <a:solidFill>
            <a:srgbClr val="4CABA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EDF8BC45-0A14-1132-1673-997DBA6C13CE}"/>
              </a:ext>
            </a:extLst>
          </p:cNvPr>
          <p:cNvSpPr txBox="1"/>
          <p:nvPr/>
        </p:nvSpPr>
        <p:spPr>
          <a:xfrm>
            <a:off x="42800" y="7936"/>
            <a:ext cx="391206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 dirty="0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pdPCR</a:t>
            </a:r>
            <a:r>
              <a:rPr 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r>
              <a: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개발 및 인허가 계획 </a:t>
            </a:r>
            <a:endParaRPr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316EBD1-FA5F-BECD-8668-2960C006FD0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4965583" y="2075253"/>
            <a:ext cx="1235712" cy="1081248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AE4A7C1E-1098-97EE-DF29-DC015CC65468}"/>
              </a:ext>
            </a:extLst>
          </p:cNvPr>
          <p:cNvSpPr/>
          <p:nvPr/>
        </p:nvSpPr>
        <p:spPr>
          <a:xfrm>
            <a:off x="4302783" y="2048225"/>
            <a:ext cx="719594" cy="1108276"/>
          </a:xfrm>
          <a:prstGeom prst="rect">
            <a:avLst/>
          </a:prstGeom>
          <a:solidFill>
            <a:srgbClr val="EEF4F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C9EE2BF-47AE-FF3C-0F90-BDEABDDD090E}"/>
              </a:ext>
            </a:extLst>
          </p:cNvPr>
          <p:cNvGrpSpPr/>
          <p:nvPr/>
        </p:nvGrpSpPr>
        <p:grpSpPr>
          <a:xfrm>
            <a:off x="9677554" y="1996902"/>
            <a:ext cx="2340088" cy="4507438"/>
            <a:chOff x="740995" y="3428999"/>
            <a:chExt cx="2555579" cy="2686971"/>
          </a:xfrm>
        </p:grpSpPr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1DA36A5A-F1CD-A469-9735-DC7CBEA691C3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4205515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직선 연결선 22">
              <a:extLst>
                <a:ext uri="{FF2B5EF4-FFF2-40B4-BE49-F238E27FC236}">
                  <a16:creationId xmlns:a16="http://schemas.microsoft.com/office/drawing/2014/main" id="{C8362774-9EE8-5E28-1855-4303F6D9AB22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5169964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75F31450-4E46-4B14-1E98-4222928756E5}"/>
                </a:ext>
              </a:extLst>
            </p:cNvPr>
            <p:cNvCxnSpPr>
              <a:cxnSpLocks/>
            </p:cNvCxnSpPr>
            <p:nvPr/>
          </p:nvCxnSpPr>
          <p:spPr>
            <a:xfrm>
              <a:off x="740995" y="6115970"/>
              <a:ext cx="2555579" cy="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6B220982-68EF-E52B-5BF5-B2F3F8DC13FA}"/>
                </a:ext>
              </a:extLst>
            </p:cNvPr>
            <p:cNvSpPr/>
            <p:nvPr/>
          </p:nvSpPr>
          <p:spPr>
            <a:xfrm>
              <a:off x="740995" y="3428999"/>
              <a:ext cx="2555579" cy="776514"/>
            </a:xfrm>
            <a:prstGeom prst="rect">
              <a:avLst/>
            </a:prstGeom>
            <a:solidFill>
              <a:srgbClr val="CEEAE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93CCF7F7-B407-E2CD-D0BE-2D38F6B86986}"/>
                </a:ext>
              </a:extLst>
            </p:cNvPr>
            <p:cNvSpPr/>
            <p:nvPr/>
          </p:nvSpPr>
          <p:spPr>
            <a:xfrm>
              <a:off x="740995" y="4382868"/>
              <a:ext cx="2555579" cy="787094"/>
            </a:xfrm>
            <a:prstGeom prst="rect">
              <a:avLst/>
            </a:prstGeom>
            <a:solidFill>
              <a:srgbClr val="A1D7D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96CAF3BF-1A8D-AF3A-F2AE-1E221D576F8B}"/>
                </a:ext>
              </a:extLst>
            </p:cNvPr>
            <p:cNvSpPr/>
            <p:nvPr/>
          </p:nvSpPr>
          <p:spPr>
            <a:xfrm>
              <a:off x="740995" y="5328873"/>
              <a:ext cx="2555579" cy="774570"/>
            </a:xfrm>
            <a:prstGeom prst="rect">
              <a:avLst/>
            </a:prstGeom>
            <a:solidFill>
              <a:srgbClr val="77C5C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2516B099-07F3-DC8F-7E36-0EBEF378FB82}"/>
              </a:ext>
            </a:extLst>
          </p:cNvPr>
          <p:cNvSpPr/>
          <p:nvPr/>
        </p:nvSpPr>
        <p:spPr>
          <a:xfrm>
            <a:off x="9677554" y="1996900"/>
            <a:ext cx="448835" cy="1302618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</a:t>
            </a:r>
          </a:p>
          <a:p>
            <a:pPr algn="ctr"/>
            <a:r>
              <a:rPr lang="en-US" altLang="ko-KR" dirty="0"/>
              <a:t>0</a:t>
            </a:r>
          </a:p>
          <a:p>
            <a:pPr algn="ctr"/>
            <a:r>
              <a:rPr lang="en-US" altLang="ko-KR" dirty="0"/>
              <a:t>2</a:t>
            </a:r>
          </a:p>
          <a:p>
            <a:pPr algn="ctr"/>
            <a:r>
              <a:rPr lang="en-US" altLang="ko-KR" dirty="0"/>
              <a:t>5</a:t>
            </a:r>
            <a:endParaRPr lang="ko-KR" altLang="en-US" dirty="0"/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8C9B9083-2635-8F36-FCF9-8775FC3221CE}"/>
              </a:ext>
            </a:extLst>
          </p:cNvPr>
          <p:cNvSpPr/>
          <p:nvPr/>
        </p:nvSpPr>
        <p:spPr>
          <a:xfrm>
            <a:off x="9681908" y="3602884"/>
            <a:ext cx="448835" cy="130875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</a:t>
            </a:r>
          </a:p>
          <a:p>
            <a:pPr algn="ctr"/>
            <a:r>
              <a:rPr lang="en-US" altLang="ko-KR" dirty="0"/>
              <a:t>0</a:t>
            </a:r>
          </a:p>
          <a:p>
            <a:pPr algn="ctr"/>
            <a:r>
              <a:rPr lang="en-US" altLang="ko-KR" dirty="0"/>
              <a:t>2</a:t>
            </a:r>
          </a:p>
          <a:p>
            <a:pPr algn="ctr"/>
            <a:r>
              <a:rPr lang="en-US" altLang="ko-KR" dirty="0"/>
              <a:t>6</a:t>
            </a:r>
            <a:endParaRPr lang="ko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1A22E9E7-C98E-8D28-C4DF-9965B6CF4351}"/>
              </a:ext>
            </a:extLst>
          </p:cNvPr>
          <p:cNvSpPr/>
          <p:nvPr/>
        </p:nvSpPr>
        <p:spPr>
          <a:xfrm>
            <a:off x="9681908" y="5179274"/>
            <a:ext cx="448835" cy="131296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/>
              <a:t>202</a:t>
            </a:r>
          </a:p>
          <a:p>
            <a:pPr algn="ctr"/>
            <a:r>
              <a:rPr lang="en-US" altLang="ko-KR" dirty="0"/>
              <a:t>7</a:t>
            </a:r>
            <a:endParaRPr lang="ko-KR" alt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A152E8C-6BEE-16DC-47DF-609BDC54E794}"/>
              </a:ext>
            </a:extLst>
          </p:cNvPr>
          <p:cNvSpPr txBox="1"/>
          <p:nvPr/>
        </p:nvSpPr>
        <p:spPr>
          <a:xfrm>
            <a:off x="10126389" y="2048225"/>
            <a:ext cx="189125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1400" kern="500" dirty="0"/>
              <a:t>기술개발비용</a:t>
            </a:r>
            <a:endParaRPr lang="en-US" altLang="ko-KR" sz="1400" kern="500" dirty="0"/>
          </a:p>
          <a:p>
            <a:pPr marL="285750" indent="-285750">
              <a:buFontTx/>
              <a:buChar char="-"/>
            </a:pPr>
            <a:r>
              <a:rPr lang="ko-KR" altLang="en-US" sz="1400" kern="500" dirty="0" err="1"/>
              <a:t>단일칩</a:t>
            </a:r>
            <a:r>
              <a:rPr lang="ko-KR" altLang="en-US" sz="1400" kern="500" dirty="0"/>
              <a:t> 성능검증</a:t>
            </a:r>
            <a:endParaRPr lang="en-US" altLang="ko-KR" sz="1400" kern="500" dirty="0"/>
          </a:p>
          <a:p>
            <a:pPr marL="285750" indent="-285750">
              <a:buFontTx/>
              <a:buChar char="-"/>
            </a:pPr>
            <a:r>
              <a:rPr lang="ko-KR" altLang="en-US" sz="1400" kern="500" dirty="0" err="1"/>
              <a:t>패터닝</a:t>
            </a:r>
            <a:r>
              <a:rPr lang="ko-KR" altLang="en-US" sz="1400" kern="500" dirty="0"/>
              <a:t> 안정성</a:t>
            </a:r>
            <a:endParaRPr lang="en-US" altLang="ko-KR" sz="1400" kern="500" dirty="0"/>
          </a:p>
          <a:p>
            <a:endParaRPr lang="en-US" altLang="ko-KR" sz="1400" kern="500" dirty="0"/>
          </a:p>
          <a:p>
            <a:endParaRPr lang="ko-KR" altLang="en-US" sz="1400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2281AC-E5D1-375E-5C69-9CF61DFF4033}"/>
              </a:ext>
            </a:extLst>
          </p:cNvPr>
          <p:cNvSpPr txBox="1"/>
          <p:nvPr/>
        </p:nvSpPr>
        <p:spPr>
          <a:xfrm>
            <a:off x="9677554" y="1457719"/>
            <a:ext cx="2340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dirty="0"/>
              <a:t>허들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EBA3FE6-E1D0-4A98-B876-88CE7E173993}"/>
              </a:ext>
            </a:extLst>
          </p:cNvPr>
          <p:cNvSpPr txBox="1"/>
          <p:nvPr/>
        </p:nvSpPr>
        <p:spPr>
          <a:xfrm>
            <a:off x="10126389" y="3716211"/>
            <a:ext cx="18912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1400" dirty="0"/>
              <a:t>임상시험 샘플 확보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/>
              <a:t>반복테스트 재현성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/>
              <a:t>프로토타입 제품의</a:t>
            </a:r>
            <a:br>
              <a:rPr lang="en-US" altLang="ko-KR" sz="1400" dirty="0"/>
            </a:br>
            <a:r>
              <a:rPr lang="ko-KR" altLang="en-US" sz="1400" dirty="0"/>
              <a:t>작동 안정성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C867FB-8CFB-72DC-47A1-3C43191537BA}"/>
              </a:ext>
            </a:extLst>
          </p:cNvPr>
          <p:cNvSpPr txBox="1"/>
          <p:nvPr/>
        </p:nvSpPr>
        <p:spPr>
          <a:xfrm>
            <a:off x="10126389" y="5328328"/>
            <a:ext cx="21726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ko-KR" altLang="en-US" sz="1400" dirty="0"/>
              <a:t>체외진단 의료기기 </a:t>
            </a:r>
            <a:br>
              <a:rPr lang="en-US" altLang="ko-KR" sz="1400" dirty="0"/>
            </a:br>
            <a:r>
              <a:rPr lang="ko-KR" altLang="en-US" sz="1400" dirty="0"/>
              <a:t>허가 및 인증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en-US" altLang="ko-KR" sz="1400" dirty="0"/>
              <a:t>GMP </a:t>
            </a:r>
            <a:r>
              <a:rPr lang="ko-KR" altLang="en-US" sz="1400" dirty="0"/>
              <a:t>인증</a:t>
            </a:r>
            <a:endParaRPr lang="en-US" altLang="ko-KR" sz="1400" dirty="0"/>
          </a:p>
          <a:p>
            <a:pPr marL="285750" indent="-285750">
              <a:buFontTx/>
              <a:buChar char="-"/>
            </a:pPr>
            <a:r>
              <a:rPr lang="ko-KR" altLang="en-US" sz="1400" dirty="0" err="1"/>
              <a:t>시장출시</a:t>
            </a:r>
            <a:r>
              <a:rPr lang="ko-KR" altLang="en-US" sz="1400" dirty="0"/>
              <a:t> 초기비용</a:t>
            </a:r>
          </a:p>
        </p:txBody>
      </p:sp>
    </p:spTree>
    <p:extLst>
      <p:ext uri="{BB962C8B-B14F-4D97-AF65-F5344CB8AC3E}">
        <p14:creationId xmlns:p14="http://schemas.microsoft.com/office/powerpoint/2010/main" val="3003199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0C182-38AD-EB8B-79E3-1360A2E36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4">
            <a:extLst>
              <a:ext uri="{FF2B5EF4-FFF2-40B4-BE49-F238E27FC236}">
                <a16:creationId xmlns:a16="http://schemas.microsoft.com/office/drawing/2014/main" id="{2C6AE9F7-75DF-A135-6706-C05786E367A1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F413D0A6-FD7B-BDFC-4F37-AE470870134E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문제 인식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(Problem)</a:t>
            </a:r>
            <a:b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창업아이템의 필요성</a:t>
            </a: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2" name="모서리가 둥근 직사각형 14">
            <a:extLst>
              <a:ext uri="{FF2B5EF4-FFF2-40B4-BE49-F238E27FC236}">
                <a16:creationId xmlns:a16="http://schemas.microsoft.com/office/drawing/2014/main" id="{11C58DB5-CD1D-50B7-B90C-2E5B5EB939BD}"/>
              </a:ext>
            </a:extLst>
          </p:cNvPr>
          <p:cNvSpPr/>
          <p:nvPr/>
        </p:nvSpPr>
        <p:spPr>
          <a:xfrm>
            <a:off x="508001" y="1120676"/>
            <a:ext cx="3629248" cy="5530644"/>
          </a:xfrm>
          <a:prstGeom prst="roundRect">
            <a:avLst>
              <a:gd name="adj" fmla="val 5790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Rounded Rectangle 10">
            <a:extLst>
              <a:ext uri="{FF2B5EF4-FFF2-40B4-BE49-F238E27FC236}">
                <a16:creationId xmlns:a16="http://schemas.microsoft.com/office/drawing/2014/main" id="{031CF5DF-8B56-2F18-8348-AC34CE4B933D}"/>
              </a:ext>
            </a:extLst>
          </p:cNvPr>
          <p:cNvSpPr/>
          <p:nvPr/>
        </p:nvSpPr>
        <p:spPr>
          <a:xfrm>
            <a:off x="1014613" y="920085"/>
            <a:ext cx="2689941" cy="41359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7" name="모서리가 둥근 직사각형 14">
            <a:extLst>
              <a:ext uri="{FF2B5EF4-FFF2-40B4-BE49-F238E27FC236}">
                <a16:creationId xmlns:a16="http://schemas.microsoft.com/office/drawing/2014/main" id="{8B6738AB-8DEF-4FC4-0836-FA580C27312D}"/>
              </a:ext>
            </a:extLst>
          </p:cNvPr>
          <p:cNvSpPr/>
          <p:nvPr/>
        </p:nvSpPr>
        <p:spPr>
          <a:xfrm>
            <a:off x="4177208" y="1120450"/>
            <a:ext cx="3632404" cy="5520965"/>
          </a:xfrm>
          <a:prstGeom prst="roundRect">
            <a:avLst>
              <a:gd name="adj" fmla="val 5645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id="{32F4786C-4815-650E-2DBA-1299BB656882}"/>
              </a:ext>
            </a:extLst>
          </p:cNvPr>
          <p:cNvSpPr/>
          <p:nvPr/>
        </p:nvSpPr>
        <p:spPr>
          <a:xfrm>
            <a:off x="4577168" y="897630"/>
            <a:ext cx="2872562" cy="432383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9" name="모서리가 둥근 직사각형 14">
            <a:extLst>
              <a:ext uri="{FF2B5EF4-FFF2-40B4-BE49-F238E27FC236}">
                <a16:creationId xmlns:a16="http://schemas.microsoft.com/office/drawing/2014/main" id="{48D38403-DCE3-6CC4-6392-F2E7AE218270}"/>
              </a:ext>
            </a:extLst>
          </p:cNvPr>
          <p:cNvSpPr/>
          <p:nvPr/>
        </p:nvSpPr>
        <p:spPr>
          <a:xfrm>
            <a:off x="7822446" y="1102390"/>
            <a:ext cx="3505608" cy="5539025"/>
          </a:xfrm>
          <a:prstGeom prst="roundRect">
            <a:avLst>
              <a:gd name="adj" fmla="val 6304"/>
            </a:avLst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ounded Rectangle 23">
            <a:extLst>
              <a:ext uri="{FF2B5EF4-FFF2-40B4-BE49-F238E27FC236}">
                <a16:creationId xmlns:a16="http://schemas.microsoft.com/office/drawing/2014/main" id="{B76DBB73-0100-28B6-9982-29B4E3E97C9E}"/>
              </a:ext>
            </a:extLst>
          </p:cNvPr>
          <p:cNvSpPr/>
          <p:nvPr/>
        </p:nvSpPr>
        <p:spPr>
          <a:xfrm>
            <a:off x="8378524" y="902868"/>
            <a:ext cx="2463094" cy="419432"/>
          </a:xfrm>
          <a:prstGeom prst="roundRect">
            <a:avLst/>
          </a:prstGeom>
          <a:solidFill>
            <a:srgbClr val="FFC000"/>
          </a:solidFill>
          <a:ln w="1905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i="1" dirty="0">
              <a:solidFill>
                <a:schemeClr val="tx1"/>
              </a:solidFill>
            </a:endParaRPr>
          </a:p>
        </p:txBody>
      </p:sp>
      <p:sp>
        <p:nvSpPr>
          <p:cNvPr id="11" name="Rectangle 51">
            <a:extLst>
              <a:ext uri="{FF2B5EF4-FFF2-40B4-BE49-F238E27FC236}">
                <a16:creationId xmlns:a16="http://schemas.microsoft.com/office/drawing/2014/main" id="{356DEF12-3EF6-8A9B-9323-6B99384BE42B}"/>
              </a:ext>
            </a:extLst>
          </p:cNvPr>
          <p:cNvSpPr/>
          <p:nvPr/>
        </p:nvSpPr>
        <p:spPr>
          <a:xfrm>
            <a:off x="580727" y="1393726"/>
            <a:ext cx="341592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altLang="ko-KR" dirty="0">
                <a:sym typeface="Symbol"/>
              </a:rPr>
              <a:t>Agarose gel </a:t>
            </a:r>
            <a:r>
              <a:rPr lang="ko-KR" altLang="en-US" dirty="0">
                <a:sym typeface="Symbol"/>
              </a:rPr>
              <a:t>사용한           </a:t>
            </a:r>
            <a:r>
              <a:rPr lang="en-US" altLang="ko-KR" dirty="0">
                <a:sym typeface="Symbol"/>
              </a:rPr>
              <a:t>End-point </a:t>
            </a:r>
            <a:r>
              <a:rPr lang="ko-KR" altLang="en-US" dirty="0">
                <a:sym typeface="Symbol"/>
              </a:rPr>
              <a:t>정량</a:t>
            </a:r>
            <a:endParaRPr lang="en-US" altLang="ko-KR" dirty="0">
              <a:sym typeface="Symbol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endParaRPr lang="en-US" altLang="ko-KR" dirty="0">
              <a:sym typeface="Symbol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ko-KR" altLang="en-US" dirty="0">
                <a:sym typeface="Symbol"/>
              </a:rPr>
              <a:t>증폭 </a:t>
            </a:r>
            <a:r>
              <a:rPr lang="en-US" altLang="ko-KR" dirty="0">
                <a:sym typeface="Symbol"/>
              </a:rPr>
              <a:t>DNA size </a:t>
            </a:r>
            <a:r>
              <a:rPr lang="ko-KR" altLang="en-US" dirty="0">
                <a:sym typeface="Symbol"/>
              </a:rPr>
              <a:t>알 수 있음</a:t>
            </a:r>
            <a:endParaRPr lang="en-US" altLang="ko-KR" dirty="0">
              <a:sym typeface="Symbol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endParaRPr lang="en-US" altLang="ko-KR" dirty="0">
              <a:sym typeface="Symbol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ko-KR" altLang="en-US" dirty="0">
                <a:sym typeface="Symbol"/>
              </a:rPr>
              <a:t>정성적 결과 한계 </a:t>
            </a:r>
            <a:r>
              <a:rPr lang="en-US" altLang="ko-KR" dirty="0">
                <a:sym typeface="Symbol"/>
              </a:rPr>
              <a:t>(yes/no, +/-)</a:t>
            </a:r>
          </a:p>
          <a:p>
            <a:endParaRPr lang="ko-KR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FABA0CCF-9935-5114-E31D-60525E1B9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819"/>
          <a:stretch/>
        </p:blipFill>
        <p:spPr>
          <a:xfrm>
            <a:off x="846876" y="3805946"/>
            <a:ext cx="2869134" cy="2388627"/>
          </a:xfrm>
          <a:prstGeom prst="rect">
            <a:avLst/>
          </a:prstGeom>
        </p:spPr>
      </p:pic>
      <p:sp>
        <p:nvSpPr>
          <p:cNvPr id="13" name="Rectangle 52">
            <a:extLst>
              <a:ext uri="{FF2B5EF4-FFF2-40B4-BE49-F238E27FC236}">
                <a16:creationId xmlns:a16="http://schemas.microsoft.com/office/drawing/2014/main" id="{76F94F19-F654-EB46-DEB8-53E92B20E30E}"/>
              </a:ext>
            </a:extLst>
          </p:cNvPr>
          <p:cNvSpPr/>
          <p:nvPr/>
        </p:nvSpPr>
        <p:spPr>
          <a:xfrm>
            <a:off x="4219894" y="1340040"/>
            <a:ext cx="348265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ko-KR" altLang="en-US" dirty="0">
                <a:sym typeface="Symbol"/>
              </a:rPr>
              <a:t>실시간</a:t>
            </a:r>
            <a:r>
              <a:rPr lang="en-US" altLang="ko-KR" dirty="0">
                <a:sym typeface="Symbol"/>
              </a:rPr>
              <a:t> </a:t>
            </a:r>
            <a:r>
              <a:rPr lang="ko-KR" altLang="en-US" dirty="0">
                <a:sym typeface="Symbol"/>
              </a:rPr>
              <a:t>형광 측정으로 정량 검출</a:t>
            </a:r>
            <a:endParaRPr lang="en-US" altLang="ko-KR" dirty="0">
              <a:sym typeface="Symbol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ko-KR" altLang="en-US" dirty="0">
                <a:sym typeface="Symbol"/>
              </a:rPr>
              <a:t>상대 정량 </a:t>
            </a:r>
            <a:r>
              <a:rPr lang="en-US" altLang="ko-KR" dirty="0">
                <a:sym typeface="Symbol"/>
              </a:rPr>
              <a:t>(standard </a:t>
            </a:r>
            <a:r>
              <a:rPr lang="ko-KR" altLang="en-US" dirty="0">
                <a:sym typeface="Symbol"/>
              </a:rPr>
              <a:t>필요</a:t>
            </a:r>
            <a:r>
              <a:rPr lang="en-US" altLang="ko-KR" dirty="0">
                <a:sym typeface="Symbol"/>
              </a:rPr>
              <a:t>)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endParaRPr lang="en-US" altLang="ko-KR" dirty="0">
              <a:sym typeface="Symbol"/>
            </a:endParaRPr>
          </a:p>
          <a:p>
            <a:r>
              <a:rPr lang="en-US" altLang="ko-KR" dirty="0">
                <a:solidFill>
                  <a:srgbClr val="00B0F0"/>
                </a:solidFill>
                <a:sym typeface="Symbol"/>
              </a:rPr>
              <a:t>+ Gold standard</a:t>
            </a:r>
          </a:p>
          <a:p>
            <a:r>
              <a:rPr lang="en-US" altLang="ko-KR" dirty="0">
                <a:solidFill>
                  <a:srgbClr val="00B0F0"/>
                </a:solidFill>
                <a:sym typeface="Symbol"/>
              </a:rPr>
              <a:t>+ </a:t>
            </a:r>
            <a:r>
              <a:rPr lang="ko-KR" altLang="en-US" dirty="0">
                <a:solidFill>
                  <a:srgbClr val="00B0F0"/>
                </a:solidFill>
                <a:sym typeface="Symbol"/>
              </a:rPr>
              <a:t>넓은 측정 농도 범위</a:t>
            </a:r>
            <a:r>
              <a:rPr lang="en-US" altLang="ko-KR" dirty="0">
                <a:solidFill>
                  <a:srgbClr val="00B0F0"/>
                </a:solidFill>
                <a:sym typeface="Symbol"/>
              </a:rPr>
              <a:t>: 10</a:t>
            </a:r>
            <a:r>
              <a:rPr lang="en-US" altLang="ko-KR" baseline="30000" dirty="0">
                <a:solidFill>
                  <a:srgbClr val="00B0F0"/>
                </a:solidFill>
                <a:sym typeface="Symbol"/>
              </a:rPr>
              <a:t>9</a:t>
            </a:r>
            <a:endParaRPr lang="en-US" altLang="ko-KR" dirty="0">
              <a:solidFill>
                <a:srgbClr val="00B0F0"/>
              </a:solidFill>
              <a:sym typeface="Symbol"/>
            </a:endParaRPr>
          </a:p>
          <a:p>
            <a:r>
              <a:rPr lang="en-US" altLang="ko-KR" dirty="0">
                <a:solidFill>
                  <a:srgbClr val="FF0000"/>
                </a:solidFill>
                <a:sym typeface="Symbol"/>
              </a:rPr>
              <a:t>- Calibration </a:t>
            </a:r>
            <a:r>
              <a:rPr lang="ko-KR" altLang="en-US" dirty="0">
                <a:solidFill>
                  <a:srgbClr val="FF0000"/>
                </a:solidFill>
                <a:sym typeface="Symbol"/>
              </a:rPr>
              <a:t>필요</a:t>
            </a:r>
            <a:endParaRPr lang="en-US" altLang="ko-KR" dirty="0">
              <a:solidFill>
                <a:srgbClr val="FF0000"/>
              </a:solidFill>
              <a:sym typeface="Symbol"/>
            </a:endParaRPr>
          </a:p>
          <a:p>
            <a:r>
              <a:rPr lang="en-US" altLang="ko-KR" dirty="0">
                <a:solidFill>
                  <a:srgbClr val="FF0000"/>
                </a:solidFill>
                <a:sym typeface="Symbol"/>
              </a:rPr>
              <a:t>- </a:t>
            </a:r>
            <a:r>
              <a:rPr lang="ko-KR" altLang="en-US" dirty="0">
                <a:solidFill>
                  <a:srgbClr val="FF0000"/>
                </a:solidFill>
                <a:sym typeface="Symbol"/>
              </a:rPr>
              <a:t>낮은 정확성</a:t>
            </a:r>
            <a:endParaRPr lang="en-US" altLang="ko-KR" dirty="0">
              <a:solidFill>
                <a:srgbClr val="FF0000"/>
              </a:solidFill>
              <a:sym typeface="Symbol"/>
            </a:endParaRPr>
          </a:p>
          <a:p>
            <a:r>
              <a:rPr lang="en-US" altLang="ko-KR" dirty="0">
                <a:solidFill>
                  <a:srgbClr val="FF0000"/>
                </a:solidFill>
                <a:sym typeface="Symbol"/>
              </a:rPr>
              <a:t>- </a:t>
            </a:r>
            <a:r>
              <a:rPr lang="ko-KR" altLang="en-US" dirty="0">
                <a:solidFill>
                  <a:srgbClr val="FF0000"/>
                </a:solidFill>
                <a:sym typeface="Symbol"/>
              </a:rPr>
              <a:t>낮은 민감도</a:t>
            </a:r>
            <a:endParaRPr lang="en-US" altLang="ko-KR" dirty="0">
              <a:solidFill>
                <a:srgbClr val="FF0000"/>
              </a:solidFill>
              <a:sym typeface="Symbol"/>
            </a:endParaRPr>
          </a:p>
          <a:p>
            <a:r>
              <a:rPr lang="en-US" altLang="ko-KR" dirty="0">
                <a:solidFill>
                  <a:srgbClr val="FF0000"/>
                </a:solidFill>
                <a:sym typeface="Symbol"/>
              </a:rPr>
              <a:t>- </a:t>
            </a:r>
            <a:r>
              <a:rPr lang="ko-KR" altLang="en-US" dirty="0">
                <a:solidFill>
                  <a:srgbClr val="FF0000"/>
                </a:solidFill>
                <a:sym typeface="Symbol"/>
              </a:rPr>
              <a:t>불순물에 의한 </a:t>
            </a:r>
            <a:r>
              <a:rPr lang="en-US" altLang="ko-KR" dirty="0">
                <a:solidFill>
                  <a:srgbClr val="FF0000"/>
                </a:solidFill>
                <a:sym typeface="Symbol"/>
              </a:rPr>
              <a:t>PCR </a:t>
            </a:r>
            <a:r>
              <a:rPr lang="ko-KR" altLang="en-US" dirty="0">
                <a:solidFill>
                  <a:srgbClr val="FF0000"/>
                </a:solidFill>
                <a:sym typeface="Symbol"/>
              </a:rPr>
              <a:t>저해에 취약</a:t>
            </a:r>
            <a:endParaRPr lang="en-US" altLang="ko-KR" dirty="0">
              <a:solidFill>
                <a:srgbClr val="FF0000"/>
              </a:solidFill>
              <a:sym typeface="Symbol"/>
            </a:endParaRPr>
          </a:p>
          <a:p>
            <a:r>
              <a:rPr lang="en-US" altLang="ko-KR" dirty="0">
                <a:solidFill>
                  <a:srgbClr val="FF0000"/>
                </a:solidFill>
                <a:sym typeface="Symbol"/>
              </a:rPr>
              <a:t>- </a:t>
            </a:r>
            <a:r>
              <a:rPr lang="ko-KR" altLang="en-US" dirty="0" err="1">
                <a:solidFill>
                  <a:srgbClr val="FF0000"/>
                </a:solidFill>
                <a:sym typeface="Symbol"/>
              </a:rPr>
              <a:t>저빈도</a:t>
            </a:r>
            <a:r>
              <a:rPr lang="ko-KR" altLang="en-US" dirty="0">
                <a:solidFill>
                  <a:srgbClr val="FF0000"/>
                </a:solidFill>
                <a:sym typeface="Symbol"/>
              </a:rPr>
              <a:t> </a:t>
            </a:r>
            <a:r>
              <a:rPr lang="ko-KR" altLang="en-US" dirty="0" err="1">
                <a:solidFill>
                  <a:srgbClr val="FF0000"/>
                </a:solidFill>
                <a:sym typeface="Symbol"/>
              </a:rPr>
              <a:t>암유발</a:t>
            </a:r>
            <a:r>
              <a:rPr lang="ko-KR" altLang="en-US" dirty="0">
                <a:solidFill>
                  <a:srgbClr val="FF0000"/>
                </a:solidFill>
                <a:sym typeface="Symbol"/>
              </a:rPr>
              <a:t> 돌연변이 검출 불가 </a:t>
            </a:r>
            <a:endParaRPr lang="en-US" altLang="ko-KR" dirty="0">
              <a:solidFill>
                <a:srgbClr val="FF0000"/>
              </a:solidFill>
              <a:sym typeface="Symbol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endParaRPr lang="en-US" altLang="ko-KR" dirty="0">
              <a:sym typeface="Symbol"/>
            </a:endParaRPr>
          </a:p>
          <a:p>
            <a:endParaRPr lang="ko-KR" altLang="en-US" dirty="0"/>
          </a:p>
        </p:txBody>
      </p:sp>
      <p:sp>
        <p:nvSpPr>
          <p:cNvPr id="14" name="Rectangle 53">
            <a:extLst>
              <a:ext uri="{FF2B5EF4-FFF2-40B4-BE49-F238E27FC236}">
                <a16:creationId xmlns:a16="http://schemas.microsoft.com/office/drawing/2014/main" id="{82526CEE-72EA-0F8E-E38D-FD923CF34948}"/>
              </a:ext>
            </a:extLst>
          </p:cNvPr>
          <p:cNvSpPr/>
          <p:nvPr/>
        </p:nvSpPr>
        <p:spPr>
          <a:xfrm>
            <a:off x="7879462" y="1330013"/>
            <a:ext cx="348265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altLang="ko-KR" dirty="0">
                <a:sym typeface="Symbol"/>
              </a:rPr>
              <a:t>Digital </a:t>
            </a:r>
            <a:r>
              <a:rPr lang="ko-KR" altLang="en-US" dirty="0">
                <a:sym typeface="Symbol"/>
              </a:rPr>
              <a:t>검출을 통한 절대 정량 </a:t>
            </a:r>
            <a:endParaRPr lang="en-US" altLang="ko-KR" dirty="0">
              <a:sym typeface="Symbol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altLang="ko-KR" dirty="0">
                <a:sym typeface="Symbol"/>
              </a:rPr>
              <a:t>100</a:t>
            </a:r>
            <a:r>
              <a:rPr lang="ko-KR" altLang="en-US" dirty="0">
                <a:sym typeface="Symbol"/>
              </a:rPr>
              <a:t>배 초고감도로 극소량 유전자 검출</a:t>
            </a:r>
            <a:endParaRPr lang="en-US" altLang="ko-KR" dirty="0">
              <a:sym typeface="Symbol"/>
            </a:endParaRPr>
          </a:p>
          <a:p>
            <a:pPr marL="285750" indent="-285750">
              <a:buFont typeface="Symbol" panose="05050102010706020507" pitchFamily="18" charset="2"/>
              <a:buChar char="·"/>
            </a:pPr>
            <a:endParaRPr lang="en-US" altLang="ko-KR" dirty="0">
              <a:sym typeface="Symbol"/>
            </a:endParaRPr>
          </a:p>
          <a:p>
            <a:r>
              <a:rPr lang="en-US" altLang="ko-KR" dirty="0">
                <a:solidFill>
                  <a:srgbClr val="00B0F0"/>
                </a:solidFill>
                <a:sym typeface="Symbol"/>
              </a:rPr>
              <a:t>+ </a:t>
            </a:r>
            <a:r>
              <a:rPr lang="ko-KR" altLang="en-US" dirty="0">
                <a:solidFill>
                  <a:srgbClr val="00B0F0"/>
                </a:solidFill>
                <a:sym typeface="Symbol"/>
              </a:rPr>
              <a:t>디지털</a:t>
            </a:r>
            <a:r>
              <a:rPr lang="en-US" altLang="ko-KR" dirty="0">
                <a:solidFill>
                  <a:srgbClr val="00B0F0"/>
                </a:solidFill>
                <a:sym typeface="Symbol"/>
              </a:rPr>
              <a:t> </a:t>
            </a:r>
            <a:r>
              <a:rPr lang="ko-KR" altLang="en-US" dirty="0">
                <a:solidFill>
                  <a:srgbClr val="00B0F0"/>
                </a:solidFill>
                <a:sym typeface="Symbol"/>
              </a:rPr>
              <a:t>절대 정량</a:t>
            </a:r>
            <a:br>
              <a:rPr lang="en-US" altLang="ko-KR" dirty="0">
                <a:solidFill>
                  <a:srgbClr val="00B0F0"/>
                </a:solidFill>
                <a:sym typeface="Symbol"/>
              </a:rPr>
            </a:br>
            <a:r>
              <a:rPr lang="en-US" altLang="ko-KR" dirty="0">
                <a:solidFill>
                  <a:srgbClr val="00B0F0"/>
                </a:solidFill>
                <a:sym typeface="Symbol"/>
              </a:rPr>
              <a:t>+ </a:t>
            </a:r>
            <a:r>
              <a:rPr lang="ko-KR" altLang="en-US" dirty="0">
                <a:solidFill>
                  <a:srgbClr val="00B0F0"/>
                </a:solidFill>
                <a:sym typeface="Symbol"/>
              </a:rPr>
              <a:t>높은 정확성</a:t>
            </a:r>
            <a:endParaRPr lang="en-US" altLang="ko-KR" dirty="0">
              <a:solidFill>
                <a:srgbClr val="00B0F0"/>
              </a:solidFill>
              <a:sym typeface="Symbol"/>
            </a:endParaRPr>
          </a:p>
          <a:p>
            <a:r>
              <a:rPr lang="en-US" altLang="ko-KR" dirty="0">
                <a:solidFill>
                  <a:srgbClr val="00B0F0"/>
                </a:solidFill>
                <a:sym typeface="Symbol"/>
              </a:rPr>
              <a:t>+ </a:t>
            </a:r>
            <a:r>
              <a:rPr lang="ko-KR" altLang="en-US" dirty="0">
                <a:solidFill>
                  <a:srgbClr val="00B0F0"/>
                </a:solidFill>
                <a:sym typeface="Symbol"/>
              </a:rPr>
              <a:t>높은 민감도</a:t>
            </a:r>
            <a:endParaRPr lang="en-US" altLang="ko-KR" dirty="0">
              <a:solidFill>
                <a:srgbClr val="00B0F0"/>
              </a:solidFill>
              <a:sym typeface="Symbol"/>
            </a:endParaRPr>
          </a:p>
          <a:p>
            <a:r>
              <a:rPr lang="en-US" altLang="ko-KR" dirty="0">
                <a:solidFill>
                  <a:srgbClr val="00B0F0"/>
                </a:solidFill>
                <a:sym typeface="Symbol"/>
              </a:rPr>
              <a:t>+ PCR </a:t>
            </a:r>
            <a:r>
              <a:rPr lang="ko-KR" altLang="en-US" dirty="0">
                <a:solidFill>
                  <a:srgbClr val="00B0F0"/>
                </a:solidFill>
                <a:sym typeface="Symbol"/>
              </a:rPr>
              <a:t>저해제에 강한 안정성</a:t>
            </a:r>
            <a:r>
              <a:rPr lang="en-US" altLang="ko-KR" dirty="0">
                <a:solidFill>
                  <a:srgbClr val="00B0F0"/>
                </a:solidFill>
                <a:sym typeface="Symbol"/>
              </a:rPr>
              <a:t> </a:t>
            </a:r>
          </a:p>
          <a:p>
            <a:r>
              <a:rPr lang="en-US" altLang="ko-KR" dirty="0">
                <a:solidFill>
                  <a:srgbClr val="00B0F0"/>
                </a:solidFill>
                <a:sym typeface="Symbol"/>
              </a:rPr>
              <a:t>+ </a:t>
            </a:r>
            <a:r>
              <a:rPr lang="ko-KR" altLang="en-US" dirty="0" err="1">
                <a:solidFill>
                  <a:srgbClr val="00B0F0"/>
                </a:solidFill>
                <a:sym typeface="Symbol"/>
              </a:rPr>
              <a:t>저빈도</a:t>
            </a:r>
            <a:r>
              <a:rPr lang="ko-KR" altLang="en-US" dirty="0">
                <a:solidFill>
                  <a:srgbClr val="00B0F0"/>
                </a:solidFill>
                <a:sym typeface="Symbol"/>
              </a:rPr>
              <a:t> </a:t>
            </a:r>
            <a:r>
              <a:rPr lang="ko-KR" altLang="en-US" dirty="0" err="1">
                <a:solidFill>
                  <a:srgbClr val="00B0F0"/>
                </a:solidFill>
                <a:sym typeface="Symbol"/>
              </a:rPr>
              <a:t>암유발</a:t>
            </a:r>
            <a:r>
              <a:rPr lang="ko-KR" altLang="en-US" dirty="0">
                <a:solidFill>
                  <a:srgbClr val="00B0F0"/>
                </a:solidFill>
                <a:sym typeface="Symbol"/>
              </a:rPr>
              <a:t> 돌연변이 검출</a:t>
            </a:r>
            <a:endParaRPr lang="en-US" altLang="ko-KR" dirty="0">
              <a:solidFill>
                <a:srgbClr val="00B0F0"/>
              </a:solidFill>
              <a:sym typeface="Symbol"/>
            </a:endParaRPr>
          </a:p>
          <a:p>
            <a:r>
              <a:rPr lang="en-US" altLang="ko-KR" dirty="0">
                <a:solidFill>
                  <a:srgbClr val="FF0000"/>
                </a:solidFill>
                <a:sym typeface="Symbol"/>
              </a:rPr>
              <a:t>- </a:t>
            </a:r>
            <a:r>
              <a:rPr lang="ko-KR" altLang="en-US" dirty="0">
                <a:solidFill>
                  <a:srgbClr val="FF0000"/>
                </a:solidFill>
                <a:sym typeface="Symbol"/>
              </a:rPr>
              <a:t>좁은 측정 농도 범위</a:t>
            </a:r>
            <a:r>
              <a:rPr lang="en-US" altLang="ko-KR" dirty="0">
                <a:solidFill>
                  <a:srgbClr val="FF0000"/>
                </a:solidFill>
                <a:sym typeface="Symbol"/>
              </a:rPr>
              <a:t>: 10</a:t>
            </a:r>
            <a:r>
              <a:rPr lang="en-US" altLang="ko-KR" baseline="30000" dirty="0">
                <a:solidFill>
                  <a:srgbClr val="FF0000"/>
                </a:solidFill>
                <a:sym typeface="Symbol"/>
              </a:rPr>
              <a:t>3</a:t>
            </a:r>
            <a:r>
              <a:rPr lang="en-US" altLang="ko-KR" dirty="0">
                <a:solidFill>
                  <a:srgbClr val="FF0000"/>
                </a:solidFill>
                <a:sym typeface="Symbol"/>
              </a:rPr>
              <a:t>~10</a:t>
            </a:r>
            <a:r>
              <a:rPr lang="en-US" altLang="ko-KR" baseline="30000" dirty="0">
                <a:solidFill>
                  <a:srgbClr val="FF0000"/>
                </a:solidFill>
                <a:sym typeface="Symbol"/>
              </a:rPr>
              <a:t>6</a:t>
            </a:r>
          </a:p>
          <a:p>
            <a:r>
              <a:rPr lang="en-US" altLang="ko-KR" dirty="0">
                <a:solidFill>
                  <a:srgbClr val="FF0000"/>
                </a:solidFill>
                <a:sym typeface="Symbol"/>
              </a:rPr>
              <a:t>- </a:t>
            </a:r>
            <a:r>
              <a:rPr lang="ko-KR" altLang="en-US" dirty="0">
                <a:solidFill>
                  <a:srgbClr val="FF0000"/>
                </a:solidFill>
                <a:sym typeface="Symbol"/>
              </a:rPr>
              <a:t>분획 시 잦은 에러 발생</a:t>
            </a:r>
            <a:endParaRPr lang="en-US" altLang="ko-KR" dirty="0">
              <a:solidFill>
                <a:srgbClr val="FF0000"/>
              </a:solidFill>
              <a:sym typeface="Symbol"/>
            </a:endParaRPr>
          </a:p>
          <a:p>
            <a:r>
              <a:rPr lang="en-US" altLang="ko-KR" dirty="0">
                <a:solidFill>
                  <a:srgbClr val="FF0000"/>
                </a:solidFill>
                <a:sym typeface="Symbol"/>
              </a:rPr>
              <a:t>- </a:t>
            </a:r>
            <a:r>
              <a:rPr lang="ko-KR" altLang="en-US" dirty="0">
                <a:solidFill>
                  <a:srgbClr val="FF0000"/>
                </a:solidFill>
                <a:sym typeface="Symbol"/>
              </a:rPr>
              <a:t>복잡한 유체</a:t>
            </a:r>
            <a:r>
              <a:rPr lang="en-US" altLang="ko-KR" dirty="0">
                <a:solidFill>
                  <a:srgbClr val="FF0000"/>
                </a:solidFill>
                <a:sym typeface="Symbol"/>
              </a:rPr>
              <a:t>(fluidics) </a:t>
            </a:r>
            <a:r>
              <a:rPr lang="ko-KR" altLang="en-US" dirty="0">
                <a:solidFill>
                  <a:srgbClr val="FF0000"/>
                </a:solidFill>
                <a:sym typeface="Symbol"/>
              </a:rPr>
              <a:t>컨트롤</a:t>
            </a:r>
            <a:endParaRPr lang="en-US" altLang="ko-KR" dirty="0">
              <a:sym typeface="Symbol"/>
            </a:endParaRPr>
          </a:p>
          <a:p>
            <a:endParaRPr lang="ko-KR" altLang="en-US" dirty="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3EF2D23E-D462-0F65-6F7E-251665B563A7}"/>
              </a:ext>
            </a:extLst>
          </p:cNvPr>
          <p:cNvSpPr/>
          <p:nvPr/>
        </p:nvSpPr>
        <p:spPr>
          <a:xfrm>
            <a:off x="5289332" y="6168243"/>
            <a:ext cx="1944216" cy="4468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12597E-9C9C-0DD6-FFE7-9C887A37983A}"/>
              </a:ext>
            </a:extLst>
          </p:cNvPr>
          <p:cNvSpPr txBox="1"/>
          <p:nvPr/>
        </p:nvSpPr>
        <p:spPr>
          <a:xfrm>
            <a:off x="8365689" y="924386"/>
            <a:ext cx="2488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</a:rPr>
              <a:t>3</a:t>
            </a:r>
            <a:r>
              <a:rPr lang="en-US" altLang="ko-KR" sz="1800" baseline="30000" dirty="0">
                <a:solidFill>
                  <a:schemeClr val="tx1"/>
                </a:solidFill>
              </a:rPr>
              <a:t>rd</a:t>
            </a:r>
            <a:r>
              <a:rPr lang="en-US" altLang="ko-KR" sz="1800" dirty="0">
                <a:solidFill>
                  <a:schemeClr val="tx1"/>
                </a:solidFill>
              </a:rPr>
              <a:t> gen dPCR: </a:t>
            </a:r>
            <a:r>
              <a:rPr lang="en-US" altLang="ko-KR" dirty="0"/>
              <a:t>digital</a:t>
            </a:r>
            <a:endParaRPr lang="en-US" altLang="ko-KR" sz="1800" i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5107B-9CC0-2B53-57A9-5FC6E28C359B}"/>
              </a:ext>
            </a:extLst>
          </p:cNvPr>
          <p:cNvSpPr txBox="1"/>
          <p:nvPr/>
        </p:nvSpPr>
        <p:spPr>
          <a:xfrm>
            <a:off x="4508368" y="919148"/>
            <a:ext cx="2998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</a:rPr>
              <a:t>2</a:t>
            </a:r>
            <a:r>
              <a:rPr lang="en-US" altLang="ko-KR" sz="1800" baseline="30000" dirty="0">
                <a:solidFill>
                  <a:schemeClr val="tx1"/>
                </a:solidFill>
              </a:rPr>
              <a:t>nd</a:t>
            </a:r>
            <a:r>
              <a:rPr lang="en-US" altLang="ko-KR" sz="1800" dirty="0">
                <a:solidFill>
                  <a:schemeClr val="tx1"/>
                </a:solidFill>
              </a:rPr>
              <a:t> gen qPCR: quantitative</a:t>
            </a:r>
          </a:p>
        </p:txBody>
      </p:sp>
      <p:pic>
        <p:nvPicPr>
          <p:cNvPr id="18" name="Picture 6" descr="Luna® Universal qPCR Master Mix | NEB">
            <a:extLst>
              <a:ext uri="{FF2B5EF4-FFF2-40B4-BE49-F238E27FC236}">
                <a16:creationId xmlns:a16="http://schemas.microsoft.com/office/drawing/2014/main" id="{40F29AB3-1B97-B4A7-C664-72F56FBB77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8" r="8765" b="40689"/>
          <a:stretch/>
        </p:blipFill>
        <p:spPr bwMode="auto">
          <a:xfrm>
            <a:off x="4839378" y="4131548"/>
            <a:ext cx="2276201" cy="122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22">
            <a:extLst>
              <a:ext uri="{FF2B5EF4-FFF2-40B4-BE49-F238E27FC236}">
                <a16:creationId xmlns:a16="http://schemas.microsoft.com/office/drawing/2014/main" id="{233C6C83-22E3-ECA7-669E-114BE34F3382}"/>
              </a:ext>
            </a:extLst>
          </p:cNvPr>
          <p:cNvSpPr/>
          <p:nvPr/>
        </p:nvSpPr>
        <p:spPr>
          <a:xfrm>
            <a:off x="1061887" y="6206998"/>
            <a:ext cx="23808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i="1" dirty="0"/>
              <a:t>(Mirzahoseini, 2009)</a:t>
            </a:r>
            <a:endParaRPr lang="ko-KR" altLang="en-US" sz="1600" i="1" dirty="0"/>
          </a:p>
        </p:txBody>
      </p:sp>
      <p:sp>
        <p:nvSpPr>
          <p:cNvPr id="20" name="Rectangle 22">
            <a:extLst>
              <a:ext uri="{FF2B5EF4-FFF2-40B4-BE49-F238E27FC236}">
                <a16:creationId xmlns:a16="http://schemas.microsoft.com/office/drawing/2014/main" id="{DF3ECC57-CFC9-A93D-FC37-027742E3394E}"/>
              </a:ext>
            </a:extLst>
          </p:cNvPr>
          <p:cNvSpPr/>
          <p:nvPr/>
        </p:nvSpPr>
        <p:spPr>
          <a:xfrm>
            <a:off x="5069024" y="6907771"/>
            <a:ext cx="23808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i="1" dirty="0"/>
              <a:t>(New England BioLabs)</a:t>
            </a:r>
            <a:endParaRPr lang="ko-KR" altLang="en-US" sz="1600" i="1" dirty="0"/>
          </a:p>
        </p:txBody>
      </p:sp>
      <p:pic>
        <p:nvPicPr>
          <p:cNvPr id="22" name="Picture 2" descr="Luna® Universal qPCR Master Mix | NEB">
            <a:extLst>
              <a:ext uri="{FF2B5EF4-FFF2-40B4-BE49-F238E27FC236}">
                <a16:creationId xmlns:a16="http://schemas.microsoft.com/office/drawing/2014/main" id="{CF89604B-8C7E-142B-BFA4-0D5A303B4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" t="61043" r="50000" b="1883"/>
          <a:stretch/>
        </p:blipFill>
        <p:spPr bwMode="auto">
          <a:xfrm>
            <a:off x="4766488" y="5338865"/>
            <a:ext cx="2275202" cy="127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7767E88A-332C-35B7-966A-37DCDDAFC6D7}"/>
              </a:ext>
            </a:extLst>
          </p:cNvPr>
          <p:cNvSpPr txBox="1"/>
          <p:nvPr/>
        </p:nvSpPr>
        <p:spPr>
          <a:xfrm>
            <a:off x="863946" y="940591"/>
            <a:ext cx="30380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800" dirty="0">
                <a:solidFill>
                  <a:schemeClr val="tx1"/>
                </a:solidFill>
              </a:rPr>
              <a:t>1</a:t>
            </a:r>
            <a:r>
              <a:rPr lang="en-US" altLang="ko-KR" sz="1800" baseline="30000" dirty="0">
                <a:solidFill>
                  <a:schemeClr val="tx1"/>
                </a:solidFill>
              </a:rPr>
              <a:t>st</a:t>
            </a:r>
            <a:r>
              <a:rPr lang="en-US" altLang="ko-KR" sz="1800" dirty="0">
                <a:solidFill>
                  <a:schemeClr val="tx1"/>
                </a:solidFill>
              </a:rPr>
              <a:t> gen PCR: qualitative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52B46CAC-DEE5-D73F-2408-1B7498612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2828" y="4768070"/>
            <a:ext cx="3283972" cy="174233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EF1519A2-5CDF-B397-78BA-74BE4F43E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9089" y="6614584"/>
            <a:ext cx="1422400" cy="243417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08299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직사각형 16">
            <a:extLst>
              <a:ext uri="{FF2B5EF4-FFF2-40B4-BE49-F238E27FC236}">
                <a16:creationId xmlns:a16="http://schemas.microsoft.com/office/drawing/2014/main" id="{2C8943A0-8499-1BA9-0C4C-8655DAF92CD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293825" y="329139"/>
            <a:ext cx="11604349" cy="6545943"/>
          </a:xfrm>
          <a:prstGeom prst="rect">
            <a:avLst/>
          </a:prstGeom>
          <a:solidFill>
            <a:srgbClr val="D7EEED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ko-KR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Pretendard"/>
              <a:ea typeface="Pretendard"/>
              <a:cs typeface="Pretendard"/>
              <a:sym typeface="Pretendard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3D58A3-0ABD-31EE-D9AA-ED65A0124831}"/>
              </a:ext>
            </a:extLst>
          </p:cNvPr>
          <p:cNvSpPr txBox="1"/>
          <p:nvPr/>
        </p:nvSpPr>
        <p:spPr>
          <a:xfrm>
            <a:off x="487349" y="769439"/>
            <a:ext cx="2880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2000" b="1" dirty="0">
                <a:ea typeface="Pretendard Black" panose="02000A03000000020004" pitchFamily="50" charset="-127"/>
                <a:cs typeface="Pretendard Black" panose="02000A03000000020004" pitchFamily="50" charset="-127"/>
              </a:rPr>
              <a:t>초기 시장 진입 핵심 파트너</a:t>
            </a:r>
            <a:endParaRPr lang="en-US" altLang="ko-KR" sz="2000" b="1" dirty="0"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44BE7212-D9EB-3A55-8220-FBB171D3B889}"/>
              </a:ext>
            </a:extLst>
          </p:cNvPr>
          <p:cNvGrpSpPr/>
          <p:nvPr/>
        </p:nvGrpSpPr>
        <p:grpSpPr>
          <a:xfrm>
            <a:off x="3059861" y="1994473"/>
            <a:ext cx="2053216" cy="1827290"/>
            <a:chOff x="8084250" y="4864844"/>
            <a:chExt cx="2309865" cy="1550975"/>
          </a:xfrm>
        </p:grpSpPr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EDC02172-E442-AA15-E63B-EC450EE1EFE4}"/>
                </a:ext>
              </a:extLst>
            </p:cNvPr>
            <p:cNvSpPr/>
            <p:nvPr/>
          </p:nvSpPr>
          <p:spPr>
            <a:xfrm>
              <a:off x="8084250" y="4864844"/>
              <a:ext cx="2309865" cy="155097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9" name="그림 8">
              <a:extLst>
                <a:ext uri="{FF2B5EF4-FFF2-40B4-BE49-F238E27FC236}">
                  <a16:creationId xmlns:a16="http://schemas.microsoft.com/office/drawing/2014/main" id="{F3EAADE0-8719-F383-593F-B9F0C242B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05" r="4972"/>
            <a:stretch/>
          </p:blipFill>
          <p:spPr>
            <a:xfrm>
              <a:off x="8113036" y="5270796"/>
              <a:ext cx="2211412" cy="759462"/>
            </a:xfrm>
            <a:prstGeom prst="rect">
              <a:avLst/>
            </a:prstGeom>
          </p:spPr>
        </p:pic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8686E2E-4B46-EFC8-7444-7398CEEA03E9}"/>
              </a:ext>
            </a:extLst>
          </p:cNvPr>
          <p:cNvGrpSpPr/>
          <p:nvPr/>
        </p:nvGrpSpPr>
        <p:grpSpPr>
          <a:xfrm>
            <a:off x="798484" y="1994473"/>
            <a:ext cx="2053217" cy="1827290"/>
            <a:chOff x="5224105" y="4864844"/>
            <a:chExt cx="2309865" cy="1550975"/>
          </a:xfrm>
        </p:grpSpPr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1D6157AC-3AD3-FB20-BDB7-58A1224D85D7}"/>
                </a:ext>
              </a:extLst>
            </p:cNvPr>
            <p:cNvSpPr/>
            <p:nvPr/>
          </p:nvSpPr>
          <p:spPr>
            <a:xfrm>
              <a:off x="5224105" y="4864844"/>
              <a:ext cx="2309865" cy="155097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12" name="그림 11">
              <a:extLst>
                <a:ext uri="{FF2B5EF4-FFF2-40B4-BE49-F238E27FC236}">
                  <a16:creationId xmlns:a16="http://schemas.microsoft.com/office/drawing/2014/main" id="{033420DF-50DC-A69F-4ABB-08F20336B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07220" y="5056513"/>
              <a:ext cx="1943634" cy="1167636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2F250C8-1FC5-3E27-04DE-8AFD2163D7A9}"/>
              </a:ext>
            </a:extLst>
          </p:cNvPr>
          <p:cNvSpPr txBox="1"/>
          <p:nvPr/>
        </p:nvSpPr>
        <p:spPr>
          <a:xfrm>
            <a:off x="2787809" y="3955226"/>
            <a:ext cx="24833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/>
              <a:t>‣ </a:t>
            </a:r>
            <a:r>
              <a:rPr lang="ko-KR" altLang="en-US" sz="1400"/>
              <a:t>휴 동물의료센터 성남동물병원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3060FA-2273-A90A-2D14-16FDE4B1FD82}"/>
              </a:ext>
            </a:extLst>
          </p:cNvPr>
          <p:cNvSpPr txBox="1"/>
          <p:nvPr/>
        </p:nvSpPr>
        <p:spPr>
          <a:xfrm>
            <a:off x="814709" y="3955226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/>
              <a:t>‣ </a:t>
            </a:r>
            <a:r>
              <a:rPr lang="ko-KR" altLang="en-US" sz="1400" err="1"/>
              <a:t>스킨앤이어</a:t>
            </a:r>
            <a:r>
              <a:rPr lang="ko-KR" altLang="en-US" sz="1400"/>
              <a:t> 동물병원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1885609-40E0-88CA-D55E-9ADADF7E2A06}"/>
              </a:ext>
            </a:extLst>
          </p:cNvPr>
          <p:cNvSpPr txBox="1"/>
          <p:nvPr/>
        </p:nvSpPr>
        <p:spPr>
          <a:xfrm>
            <a:off x="5512045" y="3928942"/>
            <a:ext cx="1768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400"/>
              <a:t>‣ </a:t>
            </a:r>
            <a:r>
              <a:rPr lang="ko-KR" altLang="en-US" sz="1400"/>
              <a:t>안동 동물 의료 센터</a:t>
            </a:r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813B018-1E22-490C-DE3A-663C5B7E846B}"/>
              </a:ext>
            </a:extLst>
          </p:cNvPr>
          <p:cNvGrpSpPr/>
          <p:nvPr/>
        </p:nvGrpSpPr>
        <p:grpSpPr>
          <a:xfrm>
            <a:off x="5321241" y="1994472"/>
            <a:ext cx="2053217" cy="1827290"/>
            <a:chOff x="3815556" y="2162038"/>
            <a:chExt cx="1619360" cy="1317219"/>
          </a:xfrm>
        </p:grpSpPr>
        <p:sp>
          <p:nvSpPr>
            <p:cNvPr id="23" name="사각형: 둥근 모서리 22">
              <a:extLst>
                <a:ext uri="{FF2B5EF4-FFF2-40B4-BE49-F238E27FC236}">
                  <a16:creationId xmlns:a16="http://schemas.microsoft.com/office/drawing/2014/main" id="{3B0C8D13-B4AB-9ED6-E7EB-6FA87F57BD6F}"/>
                </a:ext>
              </a:extLst>
            </p:cNvPr>
            <p:cNvSpPr/>
            <p:nvPr/>
          </p:nvSpPr>
          <p:spPr>
            <a:xfrm>
              <a:off x="3815556" y="2162038"/>
              <a:ext cx="1619360" cy="13172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048121FB-82C4-C49E-D1BD-C1AFDF54CB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32697" y="2611138"/>
              <a:ext cx="1585078" cy="369750"/>
            </a:xfrm>
            <a:prstGeom prst="rect">
              <a:avLst/>
            </a:prstGeom>
          </p:spPr>
        </p:pic>
      </p:grpSp>
      <p:sp>
        <p:nvSpPr>
          <p:cNvPr id="21" name="직사각형 3">
            <a:extLst>
              <a:ext uri="{FF2B5EF4-FFF2-40B4-BE49-F238E27FC236}">
                <a16:creationId xmlns:a16="http://schemas.microsoft.com/office/drawing/2014/main" id="{D4639CD3-A34E-3404-DDED-C38E40C51CB6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D9DC6F57-033C-B399-5FC3-97FD4A1E2082}"/>
              </a:ext>
            </a:extLst>
          </p:cNvPr>
          <p:cNvSpPr txBox="1"/>
          <p:nvPr/>
        </p:nvSpPr>
        <p:spPr>
          <a:xfrm>
            <a:off x="45719" y="-2"/>
            <a:ext cx="344007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초기 시장 진입 전략 </a:t>
            </a:r>
            <a:endParaRPr sz="200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301D1CF4-FC0E-3FCE-8DC0-FDD6672BE70C}"/>
              </a:ext>
            </a:extLst>
          </p:cNvPr>
          <p:cNvSpPr/>
          <p:nvPr/>
        </p:nvSpPr>
        <p:spPr>
          <a:xfrm>
            <a:off x="7948326" y="1341694"/>
            <a:ext cx="3756325" cy="2627782"/>
          </a:xfrm>
          <a:prstGeom prst="roundRect">
            <a:avLst>
              <a:gd name="adj" fmla="val 4759"/>
            </a:avLst>
          </a:prstGeom>
          <a:noFill/>
          <a:ln w="38100" cap="flat">
            <a:solidFill>
              <a:srgbClr val="3E6A83"/>
            </a:solidFill>
            <a:prstDash val="sysDot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" name="사각형: 둥근 모서리 15">
            <a:extLst>
              <a:ext uri="{FF2B5EF4-FFF2-40B4-BE49-F238E27FC236}">
                <a16:creationId xmlns:a16="http://schemas.microsoft.com/office/drawing/2014/main" id="{20486A18-EA9B-CCAF-45DC-8FF37E63596A}"/>
              </a:ext>
            </a:extLst>
          </p:cNvPr>
          <p:cNvSpPr/>
          <p:nvPr/>
        </p:nvSpPr>
        <p:spPr>
          <a:xfrm>
            <a:off x="8677433" y="1026676"/>
            <a:ext cx="2476544" cy="700157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판매</a:t>
            </a:r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제휴 및</a:t>
            </a:r>
            <a:b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홍보</a:t>
            </a:r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/</a:t>
            </a:r>
            <a:r>
              <a: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베타 테스트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66BD27C-00D6-CE98-DA60-C51F229C0088}"/>
              </a:ext>
            </a:extLst>
          </p:cNvPr>
          <p:cNvSpPr txBox="1"/>
          <p:nvPr/>
        </p:nvSpPr>
        <p:spPr>
          <a:xfrm>
            <a:off x="8042305" y="1668236"/>
            <a:ext cx="3262432" cy="19888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협력 업체를 통한 시장 진입</a:t>
            </a:r>
            <a:endParaRPr lang="en-US" altLang="ko-KR" sz="16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모니터링을 통한 신뢰데이터 구축</a:t>
            </a:r>
            <a:endParaRPr lang="en-US" altLang="ko-KR" sz="16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학회 홍보 및 논문 발표로 마케팅</a:t>
            </a:r>
            <a:endParaRPr lang="en-US" altLang="ko-KR" sz="16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연구용 샘플 제공 및 임상 실험 협력</a:t>
            </a:r>
          </a:p>
        </p:txBody>
      </p:sp>
      <p:sp>
        <p:nvSpPr>
          <p:cNvPr id="24" name="사각형: 둥근 모서리 23">
            <a:extLst>
              <a:ext uri="{FF2B5EF4-FFF2-40B4-BE49-F238E27FC236}">
                <a16:creationId xmlns:a16="http://schemas.microsoft.com/office/drawing/2014/main" id="{6D1CBA07-6D80-45FD-88A6-87828CA0974A}"/>
              </a:ext>
            </a:extLst>
          </p:cNvPr>
          <p:cNvSpPr/>
          <p:nvPr/>
        </p:nvSpPr>
        <p:spPr>
          <a:xfrm>
            <a:off x="1279104" y="1262009"/>
            <a:ext cx="5254700" cy="550789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협력 동물병원을 통한 홍보</a:t>
            </a:r>
            <a:r>
              <a:rPr lang="en-US" altLang="ko-KR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및 시장진입</a:t>
            </a:r>
          </a:p>
        </p:txBody>
      </p:sp>
      <p:pic>
        <p:nvPicPr>
          <p:cNvPr id="3074" name="Picture 2" descr="(주)원강바이오">
            <a:extLst>
              <a:ext uri="{FF2B5EF4-FFF2-40B4-BE49-F238E27FC236}">
                <a16:creationId xmlns:a16="http://schemas.microsoft.com/office/drawing/2014/main" id="{9833BFB7-4AF4-8396-F767-784D0FE320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6324" y="5602241"/>
            <a:ext cx="2114550" cy="36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F53DCD8B-31F4-56B8-F503-E45297D54B28}"/>
              </a:ext>
            </a:extLst>
          </p:cNvPr>
          <p:cNvSpPr/>
          <p:nvPr/>
        </p:nvSpPr>
        <p:spPr>
          <a:xfrm>
            <a:off x="1176249" y="4824565"/>
            <a:ext cx="2731722" cy="539080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유통업체 </a:t>
            </a: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17147C4D-FB06-D95B-9051-23E0B955EC15}"/>
              </a:ext>
            </a:extLst>
          </p:cNvPr>
          <p:cNvSpPr/>
          <p:nvPr/>
        </p:nvSpPr>
        <p:spPr>
          <a:xfrm>
            <a:off x="7936060" y="4597806"/>
            <a:ext cx="3756325" cy="2225802"/>
          </a:xfrm>
          <a:prstGeom prst="roundRect">
            <a:avLst>
              <a:gd name="adj" fmla="val 4759"/>
            </a:avLst>
          </a:prstGeom>
          <a:noFill/>
          <a:ln w="38100" cap="flat">
            <a:solidFill>
              <a:srgbClr val="3E6A83"/>
            </a:solidFill>
            <a:prstDash val="sysDot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8D319589-F687-F821-CA11-EF414FE13E9E}"/>
              </a:ext>
            </a:extLst>
          </p:cNvPr>
          <p:cNvSpPr/>
          <p:nvPr/>
        </p:nvSpPr>
        <p:spPr>
          <a:xfrm>
            <a:off x="8580434" y="4020950"/>
            <a:ext cx="2476544" cy="700157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판매</a:t>
            </a:r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r>
              <a: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제휴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3737EA-7583-EC3D-A2B1-75EF5A7FA625}"/>
              </a:ext>
            </a:extLst>
          </p:cNvPr>
          <p:cNvSpPr txBox="1"/>
          <p:nvPr/>
        </p:nvSpPr>
        <p:spPr>
          <a:xfrm>
            <a:off x="8017898" y="4597806"/>
            <a:ext cx="3604792" cy="1988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전문 영업업체로 </a:t>
            </a:r>
            <a:r>
              <a:rPr lang="ko-KR" altLang="en-US" sz="1600" dirty="0" err="1"/>
              <a:t>염색약</a:t>
            </a:r>
            <a:r>
              <a:rPr lang="ko-KR" altLang="en-US" sz="1600" dirty="0"/>
              <a:t> 경쟁제품인 </a:t>
            </a:r>
            <a:r>
              <a:rPr lang="ko-KR" altLang="en-US" sz="1600" dirty="0" err="1"/>
              <a:t>헤마컬러</a:t>
            </a:r>
            <a:r>
              <a:rPr lang="ko-KR" altLang="en-US" sz="1600" dirty="0"/>
              <a:t> 총판으로 공급망이 존재</a:t>
            </a:r>
            <a:endParaRPr lang="en-US" altLang="ko-KR" sz="1600" dirty="0"/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ko-KR" altLang="en-US" sz="1600" dirty="0"/>
              <a:t>초기염색약과 </a:t>
            </a:r>
            <a:r>
              <a:rPr lang="en-US" altLang="ko-KR" sz="1600" dirty="0" err="1"/>
              <a:t>EZprepPCR</a:t>
            </a:r>
            <a:r>
              <a:rPr lang="ko-KR" altLang="en-US" sz="1600" dirty="0"/>
              <a:t>제품의 영업 협약</a:t>
            </a:r>
            <a:r>
              <a:rPr lang="en-US" altLang="ko-KR" sz="1600" dirty="0"/>
              <a:t> </a:t>
            </a:r>
            <a:r>
              <a:rPr lang="ko-KR" altLang="en-US" sz="1600" dirty="0"/>
              <a:t> </a:t>
            </a:r>
          </a:p>
        </p:txBody>
      </p:sp>
      <p:pic>
        <p:nvPicPr>
          <p:cNvPr id="26" name="Picture 2" descr="임프리메드코리아 | 암 환자의 맞춤형 치료를 위한 항암제 효능 예측 서비스">
            <a:extLst>
              <a:ext uri="{FF2B5EF4-FFF2-40B4-BE49-F238E27FC236}">
                <a16:creationId xmlns:a16="http://schemas.microsoft.com/office/drawing/2014/main" id="{0D4B4EAB-7E43-AB03-B06B-360005154B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67"/>
          <a:stretch/>
        </p:blipFill>
        <p:spPr bwMode="auto">
          <a:xfrm>
            <a:off x="5491751" y="5580147"/>
            <a:ext cx="788888" cy="67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1810BD74-D2F2-9230-A041-C9BE94D305A0}"/>
              </a:ext>
            </a:extLst>
          </p:cNvPr>
          <p:cNvSpPr/>
          <p:nvPr/>
        </p:nvSpPr>
        <p:spPr>
          <a:xfrm>
            <a:off x="4571384" y="4824565"/>
            <a:ext cx="2731722" cy="539080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기술협력</a:t>
            </a:r>
          </a:p>
        </p:txBody>
      </p:sp>
    </p:spTree>
    <p:extLst>
      <p:ext uri="{BB962C8B-B14F-4D97-AF65-F5344CB8AC3E}">
        <p14:creationId xmlns:p14="http://schemas.microsoft.com/office/powerpoint/2010/main" val="4374780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F32DC-F7BA-534E-6FFF-1611969144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6">
            <a:extLst>
              <a:ext uri="{FF2B5EF4-FFF2-40B4-BE49-F238E27FC236}">
                <a16:creationId xmlns:a16="http://schemas.microsoft.com/office/drawing/2014/main" id="{F66D5EC2-DA67-2A6F-A5D8-1BB41A17B827}"/>
              </a:ext>
            </a:extLst>
          </p:cNvPr>
          <p:cNvSpPr/>
          <p:nvPr/>
        </p:nvSpPr>
        <p:spPr>
          <a:xfrm>
            <a:off x="-6016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26" name="자유형: 도형 20">
            <a:extLst>
              <a:ext uri="{FF2B5EF4-FFF2-40B4-BE49-F238E27FC236}">
                <a16:creationId xmlns:a16="http://schemas.microsoft.com/office/drawing/2014/main" id="{652FDF7E-8145-5BFB-B2FF-8A7ACD453412}"/>
              </a:ext>
            </a:extLst>
          </p:cNvPr>
          <p:cNvSpPr/>
          <p:nvPr/>
        </p:nvSpPr>
        <p:spPr>
          <a:xfrm flipH="1">
            <a:off x="0" y="2398341"/>
            <a:ext cx="12228038" cy="3198232"/>
          </a:xfrm>
          <a:custGeom>
            <a:avLst/>
            <a:gdLst>
              <a:gd name="connsiteX0" fmla="*/ 0 w 21600"/>
              <a:gd name="connsiteY0" fmla="*/ 21441 h 21600"/>
              <a:gd name="connsiteX1" fmla="*/ 1938 w 21600"/>
              <a:gd name="connsiteY1" fmla="*/ 21600 h 21600"/>
              <a:gd name="connsiteX2" fmla="*/ 21600 w 21600"/>
              <a:gd name="connsiteY2" fmla="*/ 558 h 21600"/>
              <a:gd name="connsiteX3" fmla="*/ 21600 w 21600"/>
              <a:gd name="connsiteY3" fmla="*/ 0 h 21600"/>
              <a:gd name="connsiteX4" fmla="*/ 10758 w 21600"/>
              <a:gd name="connsiteY4" fmla="*/ 6418 h 21600"/>
              <a:gd name="connsiteX5" fmla="*/ 0 w 21600"/>
              <a:gd name="connsiteY5" fmla="*/ 21441 h 21600"/>
              <a:gd name="connsiteX0" fmla="*/ 0 w 21600"/>
              <a:gd name="connsiteY0" fmla="*/ 21441 h 21600"/>
              <a:gd name="connsiteX1" fmla="*/ 1938 w 21600"/>
              <a:gd name="connsiteY1" fmla="*/ 21600 h 21600"/>
              <a:gd name="connsiteX2" fmla="*/ 21600 w 21600"/>
              <a:gd name="connsiteY2" fmla="*/ 558 h 21600"/>
              <a:gd name="connsiteX3" fmla="*/ 21600 w 21600"/>
              <a:gd name="connsiteY3" fmla="*/ 0 h 21600"/>
              <a:gd name="connsiteX4" fmla="*/ 16612 w 21600"/>
              <a:gd name="connsiteY4" fmla="*/ 809 h 21600"/>
              <a:gd name="connsiteX5" fmla="*/ 10758 w 21600"/>
              <a:gd name="connsiteY5" fmla="*/ 6418 h 21600"/>
              <a:gd name="connsiteX6" fmla="*/ 0 w 21600"/>
              <a:gd name="connsiteY6" fmla="*/ 21441 h 21600"/>
              <a:gd name="connsiteX0" fmla="*/ 0 w 21600"/>
              <a:gd name="connsiteY0" fmla="*/ 22584 h 22743"/>
              <a:gd name="connsiteX1" fmla="*/ 1938 w 21600"/>
              <a:gd name="connsiteY1" fmla="*/ 22743 h 22743"/>
              <a:gd name="connsiteX2" fmla="*/ 21600 w 21600"/>
              <a:gd name="connsiteY2" fmla="*/ 1701 h 22743"/>
              <a:gd name="connsiteX3" fmla="*/ 21600 w 21600"/>
              <a:gd name="connsiteY3" fmla="*/ 1143 h 22743"/>
              <a:gd name="connsiteX4" fmla="*/ 20007 w 21600"/>
              <a:gd name="connsiteY4" fmla="*/ 10 h 22743"/>
              <a:gd name="connsiteX5" fmla="*/ 16612 w 21600"/>
              <a:gd name="connsiteY5" fmla="*/ 1952 h 22743"/>
              <a:gd name="connsiteX6" fmla="*/ 10758 w 21600"/>
              <a:gd name="connsiteY6" fmla="*/ 7561 h 22743"/>
              <a:gd name="connsiteX7" fmla="*/ 0 w 21600"/>
              <a:gd name="connsiteY7" fmla="*/ 22584 h 22743"/>
              <a:gd name="connsiteX0" fmla="*/ 0 w 21756"/>
              <a:gd name="connsiteY0" fmla="*/ 22680 h 22839"/>
              <a:gd name="connsiteX1" fmla="*/ 1938 w 21756"/>
              <a:gd name="connsiteY1" fmla="*/ 22839 h 22839"/>
              <a:gd name="connsiteX2" fmla="*/ 21600 w 21756"/>
              <a:gd name="connsiteY2" fmla="*/ 1797 h 22839"/>
              <a:gd name="connsiteX3" fmla="*/ 21756 w 21756"/>
              <a:gd name="connsiteY3" fmla="*/ 52 h 22839"/>
              <a:gd name="connsiteX4" fmla="*/ 20007 w 21756"/>
              <a:gd name="connsiteY4" fmla="*/ 106 h 22839"/>
              <a:gd name="connsiteX5" fmla="*/ 16612 w 21756"/>
              <a:gd name="connsiteY5" fmla="*/ 2048 h 22839"/>
              <a:gd name="connsiteX6" fmla="*/ 10758 w 21756"/>
              <a:gd name="connsiteY6" fmla="*/ 7657 h 22839"/>
              <a:gd name="connsiteX7" fmla="*/ 0 w 21756"/>
              <a:gd name="connsiteY7" fmla="*/ 22680 h 22839"/>
              <a:gd name="connsiteX0" fmla="*/ 0 w 21756"/>
              <a:gd name="connsiteY0" fmla="*/ 22680 h 22839"/>
              <a:gd name="connsiteX1" fmla="*/ 1938 w 21756"/>
              <a:gd name="connsiteY1" fmla="*/ 22839 h 22839"/>
              <a:gd name="connsiteX2" fmla="*/ 13759 w 21756"/>
              <a:gd name="connsiteY2" fmla="*/ 6039 h 22839"/>
              <a:gd name="connsiteX3" fmla="*/ 21600 w 21756"/>
              <a:gd name="connsiteY3" fmla="*/ 1797 h 22839"/>
              <a:gd name="connsiteX4" fmla="*/ 21756 w 21756"/>
              <a:gd name="connsiteY4" fmla="*/ 52 h 22839"/>
              <a:gd name="connsiteX5" fmla="*/ 20007 w 21756"/>
              <a:gd name="connsiteY5" fmla="*/ 106 h 22839"/>
              <a:gd name="connsiteX6" fmla="*/ 16612 w 21756"/>
              <a:gd name="connsiteY6" fmla="*/ 2048 h 22839"/>
              <a:gd name="connsiteX7" fmla="*/ 10758 w 21756"/>
              <a:gd name="connsiteY7" fmla="*/ 7657 h 22839"/>
              <a:gd name="connsiteX8" fmla="*/ 0 w 21756"/>
              <a:gd name="connsiteY8" fmla="*/ 22680 h 22839"/>
              <a:gd name="connsiteX0" fmla="*/ 0 w 21756"/>
              <a:gd name="connsiteY0" fmla="*/ 22680 h 22839"/>
              <a:gd name="connsiteX1" fmla="*/ 1938 w 21756"/>
              <a:gd name="connsiteY1" fmla="*/ 22839 h 22839"/>
              <a:gd name="connsiteX2" fmla="*/ 13759 w 21756"/>
              <a:gd name="connsiteY2" fmla="*/ 6039 h 22839"/>
              <a:gd name="connsiteX3" fmla="*/ 21600 w 21756"/>
              <a:gd name="connsiteY3" fmla="*/ 1797 h 22839"/>
              <a:gd name="connsiteX4" fmla="*/ 21756 w 21756"/>
              <a:gd name="connsiteY4" fmla="*/ 52 h 22839"/>
              <a:gd name="connsiteX5" fmla="*/ 20007 w 21756"/>
              <a:gd name="connsiteY5" fmla="*/ 106 h 22839"/>
              <a:gd name="connsiteX6" fmla="*/ 16612 w 21756"/>
              <a:gd name="connsiteY6" fmla="*/ 2048 h 22839"/>
              <a:gd name="connsiteX7" fmla="*/ 10758 w 21756"/>
              <a:gd name="connsiteY7" fmla="*/ 7657 h 22839"/>
              <a:gd name="connsiteX8" fmla="*/ 0 w 21756"/>
              <a:gd name="connsiteY8" fmla="*/ 22680 h 22839"/>
              <a:gd name="connsiteX0" fmla="*/ 0 w 21756"/>
              <a:gd name="connsiteY0" fmla="*/ 22680 h 22839"/>
              <a:gd name="connsiteX1" fmla="*/ 1938 w 21756"/>
              <a:gd name="connsiteY1" fmla="*/ 22839 h 22839"/>
              <a:gd name="connsiteX2" fmla="*/ 13759 w 21756"/>
              <a:gd name="connsiteY2" fmla="*/ 6039 h 22839"/>
              <a:gd name="connsiteX3" fmla="*/ 21698 w 21756"/>
              <a:gd name="connsiteY3" fmla="*/ 179 h 22839"/>
              <a:gd name="connsiteX4" fmla="*/ 21756 w 21756"/>
              <a:gd name="connsiteY4" fmla="*/ 52 h 22839"/>
              <a:gd name="connsiteX5" fmla="*/ 20007 w 21756"/>
              <a:gd name="connsiteY5" fmla="*/ 106 h 22839"/>
              <a:gd name="connsiteX6" fmla="*/ 16612 w 21756"/>
              <a:gd name="connsiteY6" fmla="*/ 2048 h 22839"/>
              <a:gd name="connsiteX7" fmla="*/ 10758 w 21756"/>
              <a:gd name="connsiteY7" fmla="*/ 7657 h 22839"/>
              <a:gd name="connsiteX8" fmla="*/ 0 w 21756"/>
              <a:gd name="connsiteY8" fmla="*/ 22680 h 22839"/>
              <a:gd name="connsiteX0" fmla="*/ 0 w 21756"/>
              <a:gd name="connsiteY0" fmla="*/ 23227 h 23386"/>
              <a:gd name="connsiteX1" fmla="*/ 1938 w 21756"/>
              <a:gd name="connsiteY1" fmla="*/ 23386 h 23386"/>
              <a:gd name="connsiteX2" fmla="*/ 13759 w 21756"/>
              <a:gd name="connsiteY2" fmla="*/ 6586 h 23386"/>
              <a:gd name="connsiteX3" fmla="*/ 21698 w 21756"/>
              <a:gd name="connsiteY3" fmla="*/ 726 h 23386"/>
              <a:gd name="connsiteX4" fmla="*/ 21756 w 21756"/>
              <a:gd name="connsiteY4" fmla="*/ 6 h 23386"/>
              <a:gd name="connsiteX5" fmla="*/ 20007 w 21756"/>
              <a:gd name="connsiteY5" fmla="*/ 653 h 23386"/>
              <a:gd name="connsiteX6" fmla="*/ 16612 w 21756"/>
              <a:gd name="connsiteY6" fmla="*/ 2595 h 23386"/>
              <a:gd name="connsiteX7" fmla="*/ 10758 w 21756"/>
              <a:gd name="connsiteY7" fmla="*/ 8204 h 23386"/>
              <a:gd name="connsiteX8" fmla="*/ 0 w 21756"/>
              <a:gd name="connsiteY8" fmla="*/ 23227 h 23386"/>
              <a:gd name="connsiteX0" fmla="*/ 0 w 21756"/>
              <a:gd name="connsiteY0" fmla="*/ 23228 h 23387"/>
              <a:gd name="connsiteX1" fmla="*/ 1938 w 21756"/>
              <a:gd name="connsiteY1" fmla="*/ 23387 h 23387"/>
              <a:gd name="connsiteX2" fmla="*/ 13759 w 21756"/>
              <a:gd name="connsiteY2" fmla="*/ 6587 h 23387"/>
              <a:gd name="connsiteX3" fmla="*/ 21698 w 21756"/>
              <a:gd name="connsiteY3" fmla="*/ 727 h 23387"/>
              <a:gd name="connsiteX4" fmla="*/ 21756 w 21756"/>
              <a:gd name="connsiteY4" fmla="*/ 7 h 23387"/>
              <a:gd name="connsiteX5" fmla="*/ 20241 w 21756"/>
              <a:gd name="connsiteY5" fmla="*/ 546 h 23387"/>
              <a:gd name="connsiteX6" fmla="*/ 16612 w 21756"/>
              <a:gd name="connsiteY6" fmla="*/ 2596 h 23387"/>
              <a:gd name="connsiteX7" fmla="*/ 10758 w 21756"/>
              <a:gd name="connsiteY7" fmla="*/ 8205 h 23387"/>
              <a:gd name="connsiteX8" fmla="*/ 0 w 21756"/>
              <a:gd name="connsiteY8" fmla="*/ 23228 h 23387"/>
              <a:gd name="connsiteX0" fmla="*/ 0 w 21756"/>
              <a:gd name="connsiteY0" fmla="*/ 23229 h 23388"/>
              <a:gd name="connsiteX1" fmla="*/ 1938 w 21756"/>
              <a:gd name="connsiteY1" fmla="*/ 23388 h 23388"/>
              <a:gd name="connsiteX2" fmla="*/ 13759 w 21756"/>
              <a:gd name="connsiteY2" fmla="*/ 6588 h 23388"/>
              <a:gd name="connsiteX3" fmla="*/ 21698 w 21756"/>
              <a:gd name="connsiteY3" fmla="*/ 728 h 23388"/>
              <a:gd name="connsiteX4" fmla="*/ 21756 w 21756"/>
              <a:gd name="connsiteY4" fmla="*/ 8 h 23388"/>
              <a:gd name="connsiteX5" fmla="*/ 20397 w 21756"/>
              <a:gd name="connsiteY5" fmla="*/ 493 h 23388"/>
              <a:gd name="connsiteX6" fmla="*/ 16612 w 21756"/>
              <a:gd name="connsiteY6" fmla="*/ 2597 h 23388"/>
              <a:gd name="connsiteX7" fmla="*/ 10758 w 21756"/>
              <a:gd name="connsiteY7" fmla="*/ 8206 h 23388"/>
              <a:gd name="connsiteX8" fmla="*/ 0 w 21756"/>
              <a:gd name="connsiteY8" fmla="*/ 23229 h 23388"/>
              <a:gd name="connsiteX0" fmla="*/ 0 w 21756"/>
              <a:gd name="connsiteY0" fmla="*/ 23240 h 23399"/>
              <a:gd name="connsiteX1" fmla="*/ 1938 w 21756"/>
              <a:gd name="connsiteY1" fmla="*/ 23399 h 23399"/>
              <a:gd name="connsiteX2" fmla="*/ 13759 w 21756"/>
              <a:gd name="connsiteY2" fmla="*/ 6599 h 23399"/>
              <a:gd name="connsiteX3" fmla="*/ 21698 w 21756"/>
              <a:gd name="connsiteY3" fmla="*/ 739 h 23399"/>
              <a:gd name="connsiteX4" fmla="*/ 21756 w 21756"/>
              <a:gd name="connsiteY4" fmla="*/ 19 h 23399"/>
              <a:gd name="connsiteX5" fmla="*/ 20651 w 21756"/>
              <a:gd name="connsiteY5" fmla="*/ 234 h 23399"/>
              <a:gd name="connsiteX6" fmla="*/ 16612 w 21756"/>
              <a:gd name="connsiteY6" fmla="*/ 2608 h 23399"/>
              <a:gd name="connsiteX7" fmla="*/ 10758 w 21756"/>
              <a:gd name="connsiteY7" fmla="*/ 8217 h 23399"/>
              <a:gd name="connsiteX8" fmla="*/ 0 w 21756"/>
              <a:gd name="connsiteY8" fmla="*/ 23240 h 23399"/>
              <a:gd name="connsiteX0" fmla="*/ 0 w 22010"/>
              <a:gd name="connsiteY0" fmla="*/ 18818 h 23399"/>
              <a:gd name="connsiteX1" fmla="*/ 2192 w 22010"/>
              <a:gd name="connsiteY1" fmla="*/ 23399 h 23399"/>
              <a:gd name="connsiteX2" fmla="*/ 14013 w 22010"/>
              <a:gd name="connsiteY2" fmla="*/ 6599 h 23399"/>
              <a:gd name="connsiteX3" fmla="*/ 21952 w 22010"/>
              <a:gd name="connsiteY3" fmla="*/ 739 h 23399"/>
              <a:gd name="connsiteX4" fmla="*/ 22010 w 22010"/>
              <a:gd name="connsiteY4" fmla="*/ 19 h 23399"/>
              <a:gd name="connsiteX5" fmla="*/ 20905 w 22010"/>
              <a:gd name="connsiteY5" fmla="*/ 234 h 23399"/>
              <a:gd name="connsiteX6" fmla="*/ 16866 w 22010"/>
              <a:gd name="connsiteY6" fmla="*/ 2608 h 23399"/>
              <a:gd name="connsiteX7" fmla="*/ 11012 w 22010"/>
              <a:gd name="connsiteY7" fmla="*/ 8217 h 23399"/>
              <a:gd name="connsiteX8" fmla="*/ 0 w 22010"/>
              <a:gd name="connsiteY8" fmla="*/ 18818 h 23399"/>
              <a:gd name="connsiteX0" fmla="*/ 0 w 22010"/>
              <a:gd name="connsiteY0" fmla="*/ 18818 h 20756"/>
              <a:gd name="connsiteX1" fmla="*/ 319 w 22010"/>
              <a:gd name="connsiteY1" fmla="*/ 20756 h 20756"/>
              <a:gd name="connsiteX2" fmla="*/ 14013 w 22010"/>
              <a:gd name="connsiteY2" fmla="*/ 6599 h 20756"/>
              <a:gd name="connsiteX3" fmla="*/ 21952 w 22010"/>
              <a:gd name="connsiteY3" fmla="*/ 739 h 20756"/>
              <a:gd name="connsiteX4" fmla="*/ 22010 w 22010"/>
              <a:gd name="connsiteY4" fmla="*/ 19 h 20756"/>
              <a:gd name="connsiteX5" fmla="*/ 20905 w 22010"/>
              <a:gd name="connsiteY5" fmla="*/ 234 h 20756"/>
              <a:gd name="connsiteX6" fmla="*/ 16866 w 22010"/>
              <a:gd name="connsiteY6" fmla="*/ 2608 h 20756"/>
              <a:gd name="connsiteX7" fmla="*/ 11012 w 22010"/>
              <a:gd name="connsiteY7" fmla="*/ 8217 h 20756"/>
              <a:gd name="connsiteX8" fmla="*/ 0 w 22010"/>
              <a:gd name="connsiteY8" fmla="*/ 18818 h 20756"/>
              <a:gd name="connsiteX0" fmla="*/ 0 w 21737"/>
              <a:gd name="connsiteY0" fmla="*/ 18225 h 20756"/>
              <a:gd name="connsiteX1" fmla="*/ 46 w 21737"/>
              <a:gd name="connsiteY1" fmla="*/ 20756 h 20756"/>
              <a:gd name="connsiteX2" fmla="*/ 13740 w 21737"/>
              <a:gd name="connsiteY2" fmla="*/ 6599 h 20756"/>
              <a:gd name="connsiteX3" fmla="*/ 21679 w 21737"/>
              <a:gd name="connsiteY3" fmla="*/ 739 h 20756"/>
              <a:gd name="connsiteX4" fmla="*/ 21737 w 21737"/>
              <a:gd name="connsiteY4" fmla="*/ 19 h 20756"/>
              <a:gd name="connsiteX5" fmla="*/ 20632 w 21737"/>
              <a:gd name="connsiteY5" fmla="*/ 234 h 20756"/>
              <a:gd name="connsiteX6" fmla="*/ 16593 w 21737"/>
              <a:gd name="connsiteY6" fmla="*/ 2608 h 20756"/>
              <a:gd name="connsiteX7" fmla="*/ 10739 w 21737"/>
              <a:gd name="connsiteY7" fmla="*/ 8217 h 20756"/>
              <a:gd name="connsiteX8" fmla="*/ 0 w 21737"/>
              <a:gd name="connsiteY8" fmla="*/ 18225 h 20756"/>
              <a:gd name="connsiteX0" fmla="*/ 0 w 21737"/>
              <a:gd name="connsiteY0" fmla="*/ 18225 h 20756"/>
              <a:gd name="connsiteX1" fmla="*/ 46 w 21737"/>
              <a:gd name="connsiteY1" fmla="*/ 20756 h 20756"/>
              <a:gd name="connsiteX2" fmla="*/ 13740 w 21737"/>
              <a:gd name="connsiteY2" fmla="*/ 6599 h 20756"/>
              <a:gd name="connsiteX3" fmla="*/ 21679 w 21737"/>
              <a:gd name="connsiteY3" fmla="*/ 739 h 20756"/>
              <a:gd name="connsiteX4" fmla="*/ 21737 w 21737"/>
              <a:gd name="connsiteY4" fmla="*/ 19 h 20756"/>
              <a:gd name="connsiteX5" fmla="*/ 20632 w 21737"/>
              <a:gd name="connsiteY5" fmla="*/ 234 h 20756"/>
              <a:gd name="connsiteX6" fmla="*/ 16593 w 21737"/>
              <a:gd name="connsiteY6" fmla="*/ 2608 h 20756"/>
              <a:gd name="connsiteX7" fmla="*/ 10719 w 21737"/>
              <a:gd name="connsiteY7" fmla="*/ 7678 h 20756"/>
              <a:gd name="connsiteX8" fmla="*/ 0 w 21737"/>
              <a:gd name="connsiteY8" fmla="*/ 18225 h 20756"/>
              <a:gd name="connsiteX0" fmla="*/ 0 w 21737"/>
              <a:gd name="connsiteY0" fmla="*/ 18225 h 20756"/>
              <a:gd name="connsiteX1" fmla="*/ 46 w 21737"/>
              <a:gd name="connsiteY1" fmla="*/ 20756 h 20756"/>
              <a:gd name="connsiteX2" fmla="*/ 13740 w 21737"/>
              <a:gd name="connsiteY2" fmla="*/ 6599 h 20756"/>
              <a:gd name="connsiteX3" fmla="*/ 21679 w 21737"/>
              <a:gd name="connsiteY3" fmla="*/ 739 h 20756"/>
              <a:gd name="connsiteX4" fmla="*/ 21737 w 21737"/>
              <a:gd name="connsiteY4" fmla="*/ 19 h 20756"/>
              <a:gd name="connsiteX5" fmla="*/ 20632 w 21737"/>
              <a:gd name="connsiteY5" fmla="*/ 234 h 20756"/>
              <a:gd name="connsiteX6" fmla="*/ 16593 w 21737"/>
              <a:gd name="connsiteY6" fmla="*/ 2608 h 20756"/>
              <a:gd name="connsiteX7" fmla="*/ 10719 w 21737"/>
              <a:gd name="connsiteY7" fmla="*/ 7678 h 20756"/>
              <a:gd name="connsiteX8" fmla="*/ 0 w 21737"/>
              <a:gd name="connsiteY8" fmla="*/ 18225 h 20756"/>
              <a:gd name="connsiteX0" fmla="*/ 0 w 21737"/>
              <a:gd name="connsiteY0" fmla="*/ 18225 h 20756"/>
              <a:gd name="connsiteX1" fmla="*/ 46 w 21737"/>
              <a:gd name="connsiteY1" fmla="*/ 20756 h 20756"/>
              <a:gd name="connsiteX2" fmla="*/ 9623 w 21737"/>
              <a:gd name="connsiteY2" fmla="*/ 10536 h 20756"/>
              <a:gd name="connsiteX3" fmla="*/ 13740 w 21737"/>
              <a:gd name="connsiteY3" fmla="*/ 6599 h 20756"/>
              <a:gd name="connsiteX4" fmla="*/ 21679 w 21737"/>
              <a:gd name="connsiteY4" fmla="*/ 739 h 20756"/>
              <a:gd name="connsiteX5" fmla="*/ 21737 w 21737"/>
              <a:gd name="connsiteY5" fmla="*/ 19 h 20756"/>
              <a:gd name="connsiteX6" fmla="*/ 20632 w 21737"/>
              <a:gd name="connsiteY6" fmla="*/ 234 h 20756"/>
              <a:gd name="connsiteX7" fmla="*/ 16593 w 21737"/>
              <a:gd name="connsiteY7" fmla="*/ 2608 h 20756"/>
              <a:gd name="connsiteX8" fmla="*/ 10719 w 21737"/>
              <a:gd name="connsiteY8" fmla="*/ 7678 h 20756"/>
              <a:gd name="connsiteX9" fmla="*/ 0 w 21737"/>
              <a:gd name="connsiteY9" fmla="*/ 18225 h 20756"/>
              <a:gd name="connsiteX0" fmla="*/ 0 w 21737"/>
              <a:gd name="connsiteY0" fmla="*/ 18225 h 20756"/>
              <a:gd name="connsiteX1" fmla="*/ 46 w 21737"/>
              <a:gd name="connsiteY1" fmla="*/ 20756 h 20756"/>
              <a:gd name="connsiteX2" fmla="*/ 9623 w 21737"/>
              <a:gd name="connsiteY2" fmla="*/ 10536 h 20756"/>
              <a:gd name="connsiteX3" fmla="*/ 13799 w 21737"/>
              <a:gd name="connsiteY3" fmla="*/ 6275 h 20756"/>
              <a:gd name="connsiteX4" fmla="*/ 21679 w 21737"/>
              <a:gd name="connsiteY4" fmla="*/ 739 h 20756"/>
              <a:gd name="connsiteX5" fmla="*/ 21737 w 21737"/>
              <a:gd name="connsiteY5" fmla="*/ 19 h 20756"/>
              <a:gd name="connsiteX6" fmla="*/ 20632 w 21737"/>
              <a:gd name="connsiteY6" fmla="*/ 234 h 20756"/>
              <a:gd name="connsiteX7" fmla="*/ 16593 w 21737"/>
              <a:gd name="connsiteY7" fmla="*/ 2608 h 20756"/>
              <a:gd name="connsiteX8" fmla="*/ 10719 w 21737"/>
              <a:gd name="connsiteY8" fmla="*/ 7678 h 20756"/>
              <a:gd name="connsiteX9" fmla="*/ 0 w 21737"/>
              <a:gd name="connsiteY9" fmla="*/ 18225 h 20756"/>
              <a:gd name="connsiteX0" fmla="*/ 0 w 21737"/>
              <a:gd name="connsiteY0" fmla="*/ 18225 h 20756"/>
              <a:gd name="connsiteX1" fmla="*/ 46 w 21737"/>
              <a:gd name="connsiteY1" fmla="*/ 20756 h 20756"/>
              <a:gd name="connsiteX2" fmla="*/ 9623 w 21737"/>
              <a:gd name="connsiteY2" fmla="*/ 10536 h 20756"/>
              <a:gd name="connsiteX3" fmla="*/ 13799 w 21737"/>
              <a:gd name="connsiteY3" fmla="*/ 6275 h 20756"/>
              <a:gd name="connsiteX4" fmla="*/ 21679 w 21737"/>
              <a:gd name="connsiteY4" fmla="*/ 739 h 20756"/>
              <a:gd name="connsiteX5" fmla="*/ 21737 w 21737"/>
              <a:gd name="connsiteY5" fmla="*/ 19 h 20756"/>
              <a:gd name="connsiteX6" fmla="*/ 20632 w 21737"/>
              <a:gd name="connsiteY6" fmla="*/ 234 h 20756"/>
              <a:gd name="connsiteX7" fmla="*/ 16593 w 21737"/>
              <a:gd name="connsiteY7" fmla="*/ 2608 h 20756"/>
              <a:gd name="connsiteX8" fmla="*/ 10719 w 21737"/>
              <a:gd name="connsiteY8" fmla="*/ 7678 h 20756"/>
              <a:gd name="connsiteX9" fmla="*/ 0 w 21737"/>
              <a:gd name="connsiteY9" fmla="*/ 18225 h 20756"/>
              <a:gd name="connsiteX0" fmla="*/ 0 w 21737"/>
              <a:gd name="connsiteY0" fmla="*/ 18225 h 20756"/>
              <a:gd name="connsiteX1" fmla="*/ 46 w 21737"/>
              <a:gd name="connsiteY1" fmla="*/ 20756 h 20756"/>
              <a:gd name="connsiteX2" fmla="*/ 9623 w 21737"/>
              <a:gd name="connsiteY2" fmla="*/ 10536 h 20756"/>
              <a:gd name="connsiteX3" fmla="*/ 13799 w 21737"/>
              <a:gd name="connsiteY3" fmla="*/ 6275 h 20756"/>
              <a:gd name="connsiteX4" fmla="*/ 16667 w 21737"/>
              <a:gd name="connsiteY4" fmla="*/ 3633 h 20756"/>
              <a:gd name="connsiteX5" fmla="*/ 21679 w 21737"/>
              <a:gd name="connsiteY5" fmla="*/ 739 h 20756"/>
              <a:gd name="connsiteX6" fmla="*/ 21737 w 21737"/>
              <a:gd name="connsiteY6" fmla="*/ 19 h 20756"/>
              <a:gd name="connsiteX7" fmla="*/ 20632 w 21737"/>
              <a:gd name="connsiteY7" fmla="*/ 234 h 20756"/>
              <a:gd name="connsiteX8" fmla="*/ 16593 w 21737"/>
              <a:gd name="connsiteY8" fmla="*/ 2608 h 20756"/>
              <a:gd name="connsiteX9" fmla="*/ 10719 w 21737"/>
              <a:gd name="connsiteY9" fmla="*/ 7678 h 20756"/>
              <a:gd name="connsiteX10" fmla="*/ 0 w 21737"/>
              <a:gd name="connsiteY10" fmla="*/ 18225 h 20756"/>
              <a:gd name="connsiteX0" fmla="*/ 0 w 21737"/>
              <a:gd name="connsiteY0" fmla="*/ 18225 h 20756"/>
              <a:gd name="connsiteX1" fmla="*/ 46 w 21737"/>
              <a:gd name="connsiteY1" fmla="*/ 20756 h 20756"/>
              <a:gd name="connsiteX2" fmla="*/ 9623 w 21737"/>
              <a:gd name="connsiteY2" fmla="*/ 10536 h 20756"/>
              <a:gd name="connsiteX3" fmla="*/ 13799 w 21737"/>
              <a:gd name="connsiteY3" fmla="*/ 6275 h 20756"/>
              <a:gd name="connsiteX4" fmla="*/ 16667 w 21737"/>
              <a:gd name="connsiteY4" fmla="*/ 3633 h 20756"/>
              <a:gd name="connsiteX5" fmla="*/ 18637 w 21737"/>
              <a:gd name="connsiteY5" fmla="*/ 2230 h 20756"/>
              <a:gd name="connsiteX6" fmla="*/ 21679 w 21737"/>
              <a:gd name="connsiteY6" fmla="*/ 739 h 20756"/>
              <a:gd name="connsiteX7" fmla="*/ 21737 w 21737"/>
              <a:gd name="connsiteY7" fmla="*/ 19 h 20756"/>
              <a:gd name="connsiteX8" fmla="*/ 20632 w 21737"/>
              <a:gd name="connsiteY8" fmla="*/ 234 h 20756"/>
              <a:gd name="connsiteX9" fmla="*/ 16593 w 21737"/>
              <a:gd name="connsiteY9" fmla="*/ 2608 h 20756"/>
              <a:gd name="connsiteX10" fmla="*/ 10719 w 21737"/>
              <a:gd name="connsiteY10" fmla="*/ 7678 h 20756"/>
              <a:gd name="connsiteX11" fmla="*/ 0 w 21737"/>
              <a:gd name="connsiteY11" fmla="*/ 18225 h 20756"/>
              <a:gd name="connsiteX0" fmla="*/ 0 w 21737"/>
              <a:gd name="connsiteY0" fmla="*/ 18225 h 20756"/>
              <a:gd name="connsiteX1" fmla="*/ 46 w 21737"/>
              <a:gd name="connsiteY1" fmla="*/ 20756 h 20756"/>
              <a:gd name="connsiteX2" fmla="*/ 9623 w 21737"/>
              <a:gd name="connsiteY2" fmla="*/ 10536 h 20756"/>
              <a:gd name="connsiteX3" fmla="*/ 13799 w 21737"/>
              <a:gd name="connsiteY3" fmla="*/ 6275 h 20756"/>
              <a:gd name="connsiteX4" fmla="*/ 16667 w 21737"/>
              <a:gd name="connsiteY4" fmla="*/ 3633 h 20756"/>
              <a:gd name="connsiteX5" fmla="*/ 18637 w 21737"/>
              <a:gd name="connsiteY5" fmla="*/ 2230 h 20756"/>
              <a:gd name="connsiteX6" fmla="*/ 20101 w 21737"/>
              <a:gd name="connsiteY6" fmla="*/ 1368 h 20756"/>
              <a:gd name="connsiteX7" fmla="*/ 21679 w 21737"/>
              <a:gd name="connsiteY7" fmla="*/ 739 h 20756"/>
              <a:gd name="connsiteX8" fmla="*/ 21737 w 21737"/>
              <a:gd name="connsiteY8" fmla="*/ 19 h 20756"/>
              <a:gd name="connsiteX9" fmla="*/ 20632 w 21737"/>
              <a:gd name="connsiteY9" fmla="*/ 234 h 20756"/>
              <a:gd name="connsiteX10" fmla="*/ 16593 w 21737"/>
              <a:gd name="connsiteY10" fmla="*/ 2608 h 20756"/>
              <a:gd name="connsiteX11" fmla="*/ 10719 w 21737"/>
              <a:gd name="connsiteY11" fmla="*/ 7678 h 20756"/>
              <a:gd name="connsiteX12" fmla="*/ 0 w 21737"/>
              <a:gd name="connsiteY12" fmla="*/ 18225 h 20756"/>
              <a:gd name="connsiteX0" fmla="*/ 0 w 21737"/>
              <a:gd name="connsiteY0" fmla="*/ 18225 h 20756"/>
              <a:gd name="connsiteX1" fmla="*/ 46 w 21737"/>
              <a:gd name="connsiteY1" fmla="*/ 20756 h 20756"/>
              <a:gd name="connsiteX2" fmla="*/ 9623 w 21737"/>
              <a:gd name="connsiteY2" fmla="*/ 10536 h 20756"/>
              <a:gd name="connsiteX3" fmla="*/ 13799 w 21737"/>
              <a:gd name="connsiteY3" fmla="*/ 6275 h 20756"/>
              <a:gd name="connsiteX4" fmla="*/ 16667 w 21737"/>
              <a:gd name="connsiteY4" fmla="*/ 3633 h 20756"/>
              <a:gd name="connsiteX5" fmla="*/ 18637 w 21737"/>
              <a:gd name="connsiteY5" fmla="*/ 2230 h 20756"/>
              <a:gd name="connsiteX6" fmla="*/ 20101 w 21737"/>
              <a:gd name="connsiteY6" fmla="*/ 1368 h 20756"/>
              <a:gd name="connsiteX7" fmla="*/ 21174 w 21737"/>
              <a:gd name="connsiteY7" fmla="*/ 774 h 20756"/>
              <a:gd name="connsiteX8" fmla="*/ 21679 w 21737"/>
              <a:gd name="connsiteY8" fmla="*/ 739 h 20756"/>
              <a:gd name="connsiteX9" fmla="*/ 21737 w 21737"/>
              <a:gd name="connsiteY9" fmla="*/ 19 h 20756"/>
              <a:gd name="connsiteX10" fmla="*/ 20632 w 21737"/>
              <a:gd name="connsiteY10" fmla="*/ 234 h 20756"/>
              <a:gd name="connsiteX11" fmla="*/ 16593 w 21737"/>
              <a:gd name="connsiteY11" fmla="*/ 2608 h 20756"/>
              <a:gd name="connsiteX12" fmla="*/ 10719 w 21737"/>
              <a:gd name="connsiteY12" fmla="*/ 7678 h 20756"/>
              <a:gd name="connsiteX13" fmla="*/ 0 w 21737"/>
              <a:gd name="connsiteY13" fmla="*/ 18225 h 20756"/>
              <a:gd name="connsiteX0" fmla="*/ 0 w 21737"/>
              <a:gd name="connsiteY0" fmla="*/ 18225 h 20756"/>
              <a:gd name="connsiteX1" fmla="*/ 46 w 21737"/>
              <a:gd name="connsiteY1" fmla="*/ 20756 h 20756"/>
              <a:gd name="connsiteX2" fmla="*/ 9623 w 21737"/>
              <a:gd name="connsiteY2" fmla="*/ 10536 h 20756"/>
              <a:gd name="connsiteX3" fmla="*/ 13799 w 21737"/>
              <a:gd name="connsiteY3" fmla="*/ 6275 h 20756"/>
              <a:gd name="connsiteX4" fmla="*/ 16667 w 21737"/>
              <a:gd name="connsiteY4" fmla="*/ 3633 h 20756"/>
              <a:gd name="connsiteX5" fmla="*/ 18637 w 21737"/>
              <a:gd name="connsiteY5" fmla="*/ 2230 h 20756"/>
              <a:gd name="connsiteX6" fmla="*/ 20101 w 21737"/>
              <a:gd name="connsiteY6" fmla="*/ 1368 h 20756"/>
              <a:gd name="connsiteX7" fmla="*/ 21174 w 21737"/>
              <a:gd name="connsiteY7" fmla="*/ 774 h 20756"/>
              <a:gd name="connsiteX8" fmla="*/ 21679 w 21737"/>
              <a:gd name="connsiteY8" fmla="*/ 739 h 20756"/>
              <a:gd name="connsiteX9" fmla="*/ 21737 w 21737"/>
              <a:gd name="connsiteY9" fmla="*/ 19 h 20756"/>
              <a:gd name="connsiteX10" fmla="*/ 20632 w 21737"/>
              <a:gd name="connsiteY10" fmla="*/ 234 h 20756"/>
              <a:gd name="connsiteX11" fmla="*/ 16593 w 21737"/>
              <a:gd name="connsiteY11" fmla="*/ 2608 h 20756"/>
              <a:gd name="connsiteX12" fmla="*/ 10719 w 21737"/>
              <a:gd name="connsiteY12" fmla="*/ 7678 h 20756"/>
              <a:gd name="connsiteX13" fmla="*/ 0 w 21737"/>
              <a:gd name="connsiteY13" fmla="*/ 18225 h 20756"/>
              <a:gd name="connsiteX0" fmla="*/ 0 w 21737"/>
              <a:gd name="connsiteY0" fmla="*/ 18259 h 20790"/>
              <a:gd name="connsiteX1" fmla="*/ 46 w 21737"/>
              <a:gd name="connsiteY1" fmla="*/ 20790 h 20790"/>
              <a:gd name="connsiteX2" fmla="*/ 9623 w 21737"/>
              <a:gd name="connsiteY2" fmla="*/ 10570 h 20790"/>
              <a:gd name="connsiteX3" fmla="*/ 13799 w 21737"/>
              <a:gd name="connsiteY3" fmla="*/ 6309 h 20790"/>
              <a:gd name="connsiteX4" fmla="*/ 16667 w 21737"/>
              <a:gd name="connsiteY4" fmla="*/ 3667 h 20790"/>
              <a:gd name="connsiteX5" fmla="*/ 18637 w 21737"/>
              <a:gd name="connsiteY5" fmla="*/ 2264 h 20790"/>
              <a:gd name="connsiteX6" fmla="*/ 20101 w 21737"/>
              <a:gd name="connsiteY6" fmla="*/ 1402 h 20790"/>
              <a:gd name="connsiteX7" fmla="*/ 21174 w 21737"/>
              <a:gd name="connsiteY7" fmla="*/ 808 h 20790"/>
              <a:gd name="connsiteX8" fmla="*/ 21679 w 21737"/>
              <a:gd name="connsiteY8" fmla="*/ 773 h 20790"/>
              <a:gd name="connsiteX9" fmla="*/ 21737 w 21737"/>
              <a:gd name="connsiteY9" fmla="*/ 53 h 20790"/>
              <a:gd name="connsiteX10" fmla="*/ 20962 w 21737"/>
              <a:gd name="connsiteY10" fmla="*/ 106 h 20790"/>
              <a:gd name="connsiteX11" fmla="*/ 16593 w 21737"/>
              <a:gd name="connsiteY11" fmla="*/ 2642 h 20790"/>
              <a:gd name="connsiteX12" fmla="*/ 10719 w 21737"/>
              <a:gd name="connsiteY12" fmla="*/ 7712 h 20790"/>
              <a:gd name="connsiteX13" fmla="*/ 0 w 21737"/>
              <a:gd name="connsiteY13" fmla="*/ 18259 h 20790"/>
              <a:gd name="connsiteX0" fmla="*/ 0 w 21681"/>
              <a:gd name="connsiteY0" fmla="*/ 18295 h 20826"/>
              <a:gd name="connsiteX1" fmla="*/ 46 w 21681"/>
              <a:gd name="connsiteY1" fmla="*/ 20826 h 20826"/>
              <a:gd name="connsiteX2" fmla="*/ 9623 w 21681"/>
              <a:gd name="connsiteY2" fmla="*/ 10606 h 20826"/>
              <a:gd name="connsiteX3" fmla="*/ 13799 w 21681"/>
              <a:gd name="connsiteY3" fmla="*/ 6345 h 20826"/>
              <a:gd name="connsiteX4" fmla="*/ 16667 w 21681"/>
              <a:gd name="connsiteY4" fmla="*/ 3703 h 20826"/>
              <a:gd name="connsiteX5" fmla="*/ 18637 w 21681"/>
              <a:gd name="connsiteY5" fmla="*/ 2300 h 20826"/>
              <a:gd name="connsiteX6" fmla="*/ 20101 w 21681"/>
              <a:gd name="connsiteY6" fmla="*/ 1438 h 20826"/>
              <a:gd name="connsiteX7" fmla="*/ 21174 w 21681"/>
              <a:gd name="connsiteY7" fmla="*/ 844 h 20826"/>
              <a:gd name="connsiteX8" fmla="*/ 21679 w 21681"/>
              <a:gd name="connsiteY8" fmla="*/ 809 h 20826"/>
              <a:gd name="connsiteX9" fmla="*/ 21601 w 21681"/>
              <a:gd name="connsiteY9" fmla="*/ 35 h 20826"/>
              <a:gd name="connsiteX10" fmla="*/ 20962 w 21681"/>
              <a:gd name="connsiteY10" fmla="*/ 142 h 20826"/>
              <a:gd name="connsiteX11" fmla="*/ 16593 w 21681"/>
              <a:gd name="connsiteY11" fmla="*/ 2678 h 20826"/>
              <a:gd name="connsiteX12" fmla="*/ 10719 w 21681"/>
              <a:gd name="connsiteY12" fmla="*/ 7748 h 20826"/>
              <a:gd name="connsiteX13" fmla="*/ 0 w 21681"/>
              <a:gd name="connsiteY13" fmla="*/ 18295 h 20826"/>
              <a:gd name="connsiteX0" fmla="*/ 0 w 21601"/>
              <a:gd name="connsiteY0" fmla="*/ 18295 h 20826"/>
              <a:gd name="connsiteX1" fmla="*/ 46 w 21601"/>
              <a:gd name="connsiteY1" fmla="*/ 20826 h 20826"/>
              <a:gd name="connsiteX2" fmla="*/ 9623 w 21601"/>
              <a:gd name="connsiteY2" fmla="*/ 10606 h 20826"/>
              <a:gd name="connsiteX3" fmla="*/ 13799 w 21601"/>
              <a:gd name="connsiteY3" fmla="*/ 6345 h 20826"/>
              <a:gd name="connsiteX4" fmla="*/ 16667 w 21601"/>
              <a:gd name="connsiteY4" fmla="*/ 3703 h 20826"/>
              <a:gd name="connsiteX5" fmla="*/ 18637 w 21601"/>
              <a:gd name="connsiteY5" fmla="*/ 2300 h 20826"/>
              <a:gd name="connsiteX6" fmla="*/ 20101 w 21601"/>
              <a:gd name="connsiteY6" fmla="*/ 1438 h 20826"/>
              <a:gd name="connsiteX7" fmla="*/ 21174 w 21601"/>
              <a:gd name="connsiteY7" fmla="*/ 844 h 20826"/>
              <a:gd name="connsiteX8" fmla="*/ 21563 w 21601"/>
              <a:gd name="connsiteY8" fmla="*/ 809 h 20826"/>
              <a:gd name="connsiteX9" fmla="*/ 21601 w 21601"/>
              <a:gd name="connsiteY9" fmla="*/ 35 h 20826"/>
              <a:gd name="connsiteX10" fmla="*/ 20962 w 21601"/>
              <a:gd name="connsiteY10" fmla="*/ 142 h 20826"/>
              <a:gd name="connsiteX11" fmla="*/ 16593 w 21601"/>
              <a:gd name="connsiteY11" fmla="*/ 2678 h 20826"/>
              <a:gd name="connsiteX12" fmla="*/ 10719 w 21601"/>
              <a:gd name="connsiteY12" fmla="*/ 7748 h 20826"/>
              <a:gd name="connsiteX13" fmla="*/ 0 w 21601"/>
              <a:gd name="connsiteY13" fmla="*/ 18295 h 20826"/>
              <a:gd name="connsiteX0" fmla="*/ 0 w 21601"/>
              <a:gd name="connsiteY0" fmla="*/ 18295 h 20826"/>
              <a:gd name="connsiteX1" fmla="*/ 46 w 21601"/>
              <a:gd name="connsiteY1" fmla="*/ 20826 h 20826"/>
              <a:gd name="connsiteX2" fmla="*/ 9623 w 21601"/>
              <a:gd name="connsiteY2" fmla="*/ 10606 h 20826"/>
              <a:gd name="connsiteX3" fmla="*/ 13799 w 21601"/>
              <a:gd name="connsiteY3" fmla="*/ 6345 h 20826"/>
              <a:gd name="connsiteX4" fmla="*/ 16667 w 21601"/>
              <a:gd name="connsiteY4" fmla="*/ 3703 h 20826"/>
              <a:gd name="connsiteX5" fmla="*/ 18637 w 21601"/>
              <a:gd name="connsiteY5" fmla="*/ 2300 h 20826"/>
              <a:gd name="connsiteX6" fmla="*/ 20101 w 21601"/>
              <a:gd name="connsiteY6" fmla="*/ 1438 h 20826"/>
              <a:gd name="connsiteX7" fmla="*/ 21116 w 21601"/>
              <a:gd name="connsiteY7" fmla="*/ 1006 h 20826"/>
              <a:gd name="connsiteX8" fmla="*/ 21563 w 21601"/>
              <a:gd name="connsiteY8" fmla="*/ 809 h 20826"/>
              <a:gd name="connsiteX9" fmla="*/ 21601 w 21601"/>
              <a:gd name="connsiteY9" fmla="*/ 35 h 20826"/>
              <a:gd name="connsiteX10" fmla="*/ 20962 w 21601"/>
              <a:gd name="connsiteY10" fmla="*/ 142 h 20826"/>
              <a:gd name="connsiteX11" fmla="*/ 16593 w 21601"/>
              <a:gd name="connsiteY11" fmla="*/ 2678 h 20826"/>
              <a:gd name="connsiteX12" fmla="*/ 10719 w 21601"/>
              <a:gd name="connsiteY12" fmla="*/ 7748 h 20826"/>
              <a:gd name="connsiteX13" fmla="*/ 0 w 21601"/>
              <a:gd name="connsiteY13" fmla="*/ 18295 h 20826"/>
              <a:gd name="connsiteX0" fmla="*/ 0 w 21601"/>
              <a:gd name="connsiteY0" fmla="*/ 18295 h 20826"/>
              <a:gd name="connsiteX1" fmla="*/ 46 w 21601"/>
              <a:gd name="connsiteY1" fmla="*/ 20826 h 20826"/>
              <a:gd name="connsiteX2" fmla="*/ 9623 w 21601"/>
              <a:gd name="connsiteY2" fmla="*/ 10606 h 20826"/>
              <a:gd name="connsiteX3" fmla="*/ 13799 w 21601"/>
              <a:gd name="connsiteY3" fmla="*/ 6345 h 20826"/>
              <a:gd name="connsiteX4" fmla="*/ 16667 w 21601"/>
              <a:gd name="connsiteY4" fmla="*/ 3703 h 20826"/>
              <a:gd name="connsiteX5" fmla="*/ 18637 w 21601"/>
              <a:gd name="connsiteY5" fmla="*/ 2300 h 20826"/>
              <a:gd name="connsiteX6" fmla="*/ 20101 w 21601"/>
              <a:gd name="connsiteY6" fmla="*/ 1438 h 20826"/>
              <a:gd name="connsiteX7" fmla="*/ 21116 w 21601"/>
              <a:gd name="connsiteY7" fmla="*/ 1006 h 20826"/>
              <a:gd name="connsiteX8" fmla="*/ 21582 w 21601"/>
              <a:gd name="connsiteY8" fmla="*/ 235 h 20826"/>
              <a:gd name="connsiteX9" fmla="*/ 21601 w 21601"/>
              <a:gd name="connsiteY9" fmla="*/ 35 h 20826"/>
              <a:gd name="connsiteX10" fmla="*/ 20962 w 21601"/>
              <a:gd name="connsiteY10" fmla="*/ 142 h 20826"/>
              <a:gd name="connsiteX11" fmla="*/ 16593 w 21601"/>
              <a:gd name="connsiteY11" fmla="*/ 2678 h 20826"/>
              <a:gd name="connsiteX12" fmla="*/ 10719 w 21601"/>
              <a:gd name="connsiteY12" fmla="*/ 7748 h 20826"/>
              <a:gd name="connsiteX13" fmla="*/ 0 w 21601"/>
              <a:gd name="connsiteY13" fmla="*/ 18295 h 20826"/>
              <a:gd name="connsiteX0" fmla="*/ 0 w 21601"/>
              <a:gd name="connsiteY0" fmla="*/ 18295 h 20826"/>
              <a:gd name="connsiteX1" fmla="*/ 46 w 21601"/>
              <a:gd name="connsiteY1" fmla="*/ 20826 h 20826"/>
              <a:gd name="connsiteX2" fmla="*/ 9623 w 21601"/>
              <a:gd name="connsiteY2" fmla="*/ 10606 h 20826"/>
              <a:gd name="connsiteX3" fmla="*/ 13799 w 21601"/>
              <a:gd name="connsiteY3" fmla="*/ 6345 h 20826"/>
              <a:gd name="connsiteX4" fmla="*/ 16667 w 21601"/>
              <a:gd name="connsiteY4" fmla="*/ 3703 h 20826"/>
              <a:gd name="connsiteX5" fmla="*/ 18637 w 21601"/>
              <a:gd name="connsiteY5" fmla="*/ 2300 h 20826"/>
              <a:gd name="connsiteX6" fmla="*/ 20101 w 21601"/>
              <a:gd name="connsiteY6" fmla="*/ 1438 h 20826"/>
              <a:gd name="connsiteX7" fmla="*/ 21116 w 21601"/>
              <a:gd name="connsiteY7" fmla="*/ 647 h 20826"/>
              <a:gd name="connsiteX8" fmla="*/ 21582 w 21601"/>
              <a:gd name="connsiteY8" fmla="*/ 235 h 20826"/>
              <a:gd name="connsiteX9" fmla="*/ 21601 w 21601"/>
              <a:gd name="connsiteY9" fmla="*/ 35 h 20826"/>
              <a:gd name="connsiteX10" fmla="*/ 20962 w 21601"/>
              <a:gd name="connsiteY10" fmla="*/ 142 h 20826"/>
              <a:gd name="connsiteX11" fmla="*/ 16593 w 21601"/>
              <a:gd name="connsiteY11" fmla="*/ 2678 h 20826"/>
              <a:gd name="connsiteX12" fmla="*/ 10719 w 21601"/>
              <a:gd name="connsiteY12" fmla="*/ 7748 h 20826"/>
              <a:gd name="connsiteX13" fmla="*/ 0 w 21601"/>
              <a:gd name="connsiteY13" fmla="*/ 18295 h 20826"/>
              <a:gd name="connsiteX0" fmla="*/ 0 w 21601"/>
              <a:gd name="connsiteY0" fmla="*/ 18295 h 20826"/>
              <a:gd name="connsiteX1" fmla="*/ 46 w 21601"/>
              <a:gd name="connsiteY1" fmla="*/ 20826 h 20826"/>
              <a:gd name="connsiteX2" fmla="*/ 9623 w 21601"/>
              <a:gd name="connsiteY2" fmla="*/ 10606 h 20826"/>
              <a:gd name="connsiteX3" fmla="*/ 13799 w 21601"/>
              <a:gd name="connsiteY3" fmla="*/ 6345 h 20826"/>
              <a:gd name="connsiteX4" fmla="*/ 16667 w 21601"/>
              <a:gd name="connsiteY4" fmla="*/ 3703 h 20826"/>
              <a:gd name="connsiteX5" fmla="*/ 18637 w 21601"/>
              <a:gd name="connsiteY5" fmla="*/ 2300 h 20826"/>
              <a:gd name="connsiteX6" fmla="*/ 20062 w 21601"/>
              <a:gd name="connsiteY6" fmla="*/ 1223 h 20826"/>
              <a:gd name="connsiteX7" fmla="*/ 21116 w 21601"/>
              <a:gd name="connsiteY7" fmla="*/ 647 h 20826"/>
              <a:gd name="connsiteX8" fmla="*/ 21582 w 21601"/>
              <a:gd name="connsiteY8" fmla="*/ 235 h 20826"/>
              <a:gd name="connsiteX9" fmla="*/ 21601 w 21601"/>
              <a:gd name="connsiteY9" fmla="*/ 35 h 20826"/>
              <a:gd name="connsiteX10" fmla="*/ 20962 w 21601"/>
              <a:gd name="connsiteY10" fmla="*/ 142 h 20826"/>
              <a:gd name="connsiteX11" fmla="*/ 16593 w 21601"/>
              <a:gd name="connsiteY11" fmla="*/ 2678 h 20826"/>
              <a:gd name="connsiteX12" fmla="*/ 10719 w 21601"/>
              <a:gd name="connsiteY12" fmla="*/ 7748 h 20826"/>
              <a:gd name="connsiteX13" fmla="*/ 0 w 21601"/>
              <a:gd name="connsiteY13" fmla="*/ 18295 h 20826"/>
              <a:gd name="connsiteX0" fmla="*/ 0 w 21601"/>
              <a:gd name="connsiteY0" fmla="*/ 18295 h 20826"/>
              <a:gd name="connsiteX1" fmla="*/ 46 w 21601"/>
              <a:gd name="connsiteY1" fmla="*/ 20826 h 20826"/>
              <a:gd name="connsiteX2" fmla="*/ 9623 w 21601"/>
              <a:gd name="connsiteY2" fmla="*/ 10606 h 20826"/>
              <a:gd name="connsiteX3" fmla="*/ 13799 w 21601"/>
              <a:gd name="connsiteY3" fmla="*/ 6345 h 20826"/>
              <a:gd name="connsiteX4" fmla="*/ 16667 w 21601"/>
              <a:gd name="connsiteY4" fmla="*/ 3703 h 20826"/>
              <a:gd name="connsiteX5" fmla="*/ 18579 w 21601"/>
              <a:gd name="connsiteY5" fmla="*/ 2157 h 20826"/>
              <a:gd name="connsiteX6" fmla="*/ 20062 w 21601"/>
              <a:gd name="connsiteY6" fmla="*/ 1223 h 20826"/>
              <a:gd name="connsiteX7" fmla="*/ 21116 w 21601"/>
              <a:gd name="connsiteY7" fmla="*/ 647 h 20826"/>
              <a:gd name="connsiteX8" fmla="*/ 21582 w 21601"/>
              <a:gd name="connsiteY8" fmla="*/ 235 h 20826"/>
              <a:gd name="connsiteX9" fmla="*/ 21601 w 21601"/>
              <a:gd name="connsiteY9" fmla="*/ 35 h 20826"/>
              <a:gd name="connsiteX10" fmla="*/ 20962 w 21601"/>
              <a:gd name="connsiteY10" fmla="*/ 142 h 20826"/>
              <a:gd name="connsiteX11" fmla="*/ 16593 w 21601"/>
              <a:gd name="connsiteY11" fmla="*/ 2678 h 20826"/>
              <a:gd name="connsiteX12" fmla="*/ 10719 w 21601"/>
              <a:gd name="connsiteY12" fmla="*/ 7748 h 20826"/>
              <a:gd name="connsiteX13" fmla="*/ 0 w 21601"/>
              <a:gd name="connsiteY13" fmla="*/ 18295 h 20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1601" h="20826" extrusionOk="0">
                <a:moveTo>
                  <a:pt x="0" y="18295"/>
                </a:moveTo>
                <a:cubicBezTo>
                  <a:pt x="106" y="18941"/>
                  <a:pt x="-60" y="20180"/>
                  <a:pt x="46" y="20826"/>
                </a:cubicBezTo>
                <a:cubicBezTo>
                  <a:pt x="1643" y="19599"/>
                  <a:pt x="7341" y="12965"/>
                  <a:pt x="9623" y="10606"/>
                </a:cubicBezTo>
                <a:cubicBezTo>
                  <a:pt x="11905" y="8247"/>
                  <a:pt x="12625" y="7468"/>
                  <a:pt x="13799" y="6345"/>
                </a:cubicBezTo>
                <a:cubicBezTo>
                  <a:pt x="14973" y="5222"/>
                  <a:pt x="15880" y="4323"/>
                  <a:pt x="16667" y="3703"/>
                </a:cubicBezTo>
                <a:cubicBezTo>
                  <a:pt x="17454" y="3083"/>
                  <a:pt x="18026" y="2508"/>
                  <a:pt x="18579" y="2157"/>
                </a:cubicBezTo>
                <a:cubicBezTo>
                  <a:pt x="19132" y="1806"/>
                  <a:pt x="19662" y="1412"/>
                  <a:pt x="20062" y="1223"/>
                </a:cubicBezTo>
                <a:cubicBezTo>
                  <a:pt x="20462" y="1034"/>
                  <a:pt x="20853" y="752"/>
                  <a:pt x="21116" y="647"/>
                </a:cubicBezTo>
                <a:cubicBezTo>
                  <a:pt x="21594" y="434"/>
                  <a:pt x="21465" y="415"/>
                  <a:pt x="21582" y="235"/>
                </a:cubicBezTo>
                <a:cubicBezTo>
                  <a:pt x="21601" y="193"/>
                  <a:pt x="21582" y="77"/>
                  <a:pt x="21601" y="35"/>
                </a:cubicBezTo>
                <a:cubicBezTo>
                  <a:pt x="21225" y="-40"/>
                  <a:pt x="21793" y="7"/>
                  <a:pt x="20962" y="142"/>
                </a:cubicBezTo>
                <a:cubicBezTo>
                  <a:pt x="20131" y="277"/>
                  <a:pt x="18024" y="1626"/>
                  <a:pt x="16593" y="2678"/>
                </a:cubicBezTo>
                <a:cubicBezTo>
                  <a:pt x="15162" y="3730"/>
                  <a:pt x="13494" y="5119"/>
                  <a:pt x="10719" y="7748"/>
                </a:cubicBezTo>
                <a:lnTo>
                  <a:pt x="0" y="18295"/>
                </a:lnTo>
                <a:close/>
              </a:path>
            </a:pathLst>
          </a:custGeom>
          <a:solidFill>
            <a:schemeClr val="tx1">
              <a:lumMod val="50000"/>
              <a:lumOff val="50000"/>
            </a:schemeClr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맑은 고딕" panose="020F0502020204030204"/>
              <a:ea typeface="+mn-ea"/>
              <a:cs typeface="+mn-cs"/>
            </a:endParaRPr>
          </a:p>
        </p:txBody>
      </p:sp>
      <p:sp>
        <p:nvSpPr>
          <p:cNvPr id="89" name="자유형: 도형 88">
            <a:extLst>
              <a:ext uri="{FF2B5EF4-FFF2-40B4-BE49-F238E27FC236}">
                <a16:creationId xmlns:a16="http://schemas.microsoft.com/office/drawing/2014/main" id="{98DB42D4-5B30-0F41-44D8-439EAA964CF3}"/>
              </a:ext>
            </a:extLst>
          </p:cNvPr>
          <p:cNvSpPr/>
          <p:nvPr/>
        </p:nvSpPr>
        <p:spPr>
          <a:xfrm rot="8100000">
            <a:off x="941606" y="1259829"/>
            <a:ext cx="1177326" cy="1177326"/>
          </a:xfrm>
          <a:custGeom>
            <a:avLst/>
            <a:gdLst>
              <a:gd name="connsiteX0" fmla="*/ 105441 w 1177326"/>
              <a:gd name="connsiteY0" fmla="*/ 1071885 h 1177326"/>
              <a:gd name="connsiteX1" fmla="*/ 0 w 1177326"/>
              <a:gd name="connsiteY1" fmla="*/ 817326 h 1177326"/>
              <a:gd name="connsiteX2" fmla="*/ 360000 w 1177326"/>
              <a:gd name="connsiteY2" fmla="*/ 457326 h 1177326"/>
              <a:gd name="connsiteX3" fmla="*/ 643633 w 1177326"/>
              <a:gd name="connsiteY3" fmla="*/ 457326 h 1177326"/>
              <a:gd name="connsiteX4" fmla="*/ 966479 w 1177326"/>
              <a:gd name="connsiteY4" fmla="*/ 134479 h 1177326"/>
              <a:gd name="connsiteX5" fmla="*/ 961326 w 1177326"/>
              <a:gd name="connsiteY5" fmla="*/ 107999 h 1177326"/>
              <a:gd name="connsiteX6" fmla="*/ 992959 w 1177326"/>
              <a:gd name="connsiteY6" fmla="*/ 31632 h 1177326"/>
              <a:gd name="connsiteX7" fmla="*/ 1145694 w 1177326"/>
              <a:gd name="connsiteY7" fmla="*/ 31632 h 1177326"/>
              <a:gd name="connsiteX8" fmla="*/ 1145694 w 1177326"/>
              <a:gd name="connsiteY8" fmla="*/ 184367 h 1177326"/>
              <a:gd name="connsiteX9" fmla="*/ 1069327 w 1177326"/>
              <a:gd name="connsiteY9" fmla="*/ 216000 h 1177326"/>
              <a:gd name="connsiteX10" fmla="*/ 1042847 w 1177326"/>
              <a:gd name="connsiteY10" fmla="*/ 210847 h 1177326"/>
              <a:gd name="connsiteX11" fmla="*/ 720000 w 1177326"/>
              <a:gd name="connsiteY11" fmla="*/ 533693 h 1177326"/>
              <a:gd name="connsiteX12" fmla="*/ 720000 w 1177326"/>
              <a:gd name="connsiteY12" fmla="*/ 817326 h 1177326"/>
              <a:gd name="connsiteX13" fmla="*/ 360000 w 1177326"/>
              <a:gd name="connsiteY13" fmla="*/ 1177326 h 1177326"/>
              <a:gd name="connsiteX14" fmla="*/ 105441 w 1177326"/>
              <a:gd name="connsiteY14" fmla="*/ 1071885 h 117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177326" h="1177326">
                <a:moveTo>
                  <a:pt x="105441" y="1071885"/>
                </a:moveTo>
                <a:cubicBezTo>
                  <a:pt x="40294" y="1006737"/>
                  <a:pt x="0" y="916737"/>
                  <a:pt x="0" y="817326"/>
                </a:cubicBezTo>
                <a:cubicBezTo>
                  <a:pt x="0" y="618503"/>
                  <a:pt x="161177" y="457326"/>
                  <a:pt x="360000" y="457326"/>
                </a:cubicBezTo>
                <a:lnTo>
                  <a:pt x="643633" y="457326"/>
                </a:lnTo>
                <a:lnTo>
                  <a:pt x="966479" y="134479"/>
                </a:lnTo>
                <a:lnTo>
                  <a:pt x="961326" y="107999"/>
                </a:lnTo>
                <a:cubicBezTo>
                  <a:pt x="961326" y="80360"/>
                  <a:pt x="971871" y="52720"/>
                  <a:pt x="992959" y="31632"/>
                </a:cubicBezTo>
                <a:cubicBezTo>
                  <a:pt x="1035136" y="-10545"/>
                  <a:pt x="1103517" y="-10545"/>
                  <a:pt x="1145694" y="31632"/>
                </a:cubicBezTo>
                <a:cubicBezTo>
                  <a:pt x="1187871" y="73809"/>
                  <a:pt x="1187871" y="142190"/>
                  <a:pt x="1145694" y="184367"/>
                </a:cubicBezTo>
                <a:cubicBezTo>
                  <a:pt x="1124606" y="205455"/>
                  <a:pt x="1096966" y="216000"/>
                  <a:pt x="1069327" y="216000"/>
                </a:cubicBezTo>
                <a:lnTo>
                  <a:pt x="1042847" y="210847"/>
                </a:lnTo>
                <a:lnTo>
                  <a:pt x="720000" y="533693"/>
                </a:lnTo>
                <a:lnTo>
                  <a:pt x="720000" y="817326"/>
                </a:lnTo>
                <a:cubicBezTo>
                  <a:pt x="720000" y="1016149"/>
                  <a:pt x="558823" y="1177326"/>
                  <a:pt x="360000" y="1177326"/>
                </a:cubicBezTo>
                <a:cubicBezTo>
                  <a:pt x="260588" y="1177326"/>
                  <a:pt x="170589" y="1137032"/>
                  <a:pt x="105441" y="1071885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0" name="자유형: 도형 89">
            <a:extLst>
              <a:ext uri="{FF2B5EF4-FFF2-40B4-BE49-F238E27FC236}">
                <a16:creationId xmlns:a16="http://schemas.microsoft.com/office/drawing/2014/main" id="{50DC8DC6-0148-DC4F-75B4-D105CDA87D7D}"/>
              </a:ext>
            </a:extLst>
          </p:cNvPr>
          <p:cNvSpPr/>
          <p:nvPr/>
        </p:nvSpPr>
        <p:spPr>
          <a:xfrm>
            <a:off x="3167296" y="1091973"/>
            <a:ext cx="873925" cy="2063074"/>
          </a:xfrm>
          <a:custGeom>
            <a:avLst/>
            <a:gdLst>
              <a:gd name="connsiteX0" fmla="*/ 450000 w 900000"/>
              <a:gd name="connsiteY0" fmla="*/ 0 h 2124629"/>
              <a:gd name="connsiteX1" fmla="*/ 768198 w 900000"/>
              <a:gd name="connsiteY1" fmla="*/ 131802 h 2124629"/>
              <a:gd name="connsiteX2" fmla="*/ 768198 w 900000"/>
              <a:gd name="connsiteY2" fmla="*/ 768198 h 2124629"/>
              <a:gd name="connsiteX3" fmla="*/ 522000 w 900000"/>
              <a:gd name="connsiteY3" fmla="*/ 1014396 h 2124629"/>
              <a:gd name="connsiteX4" fmla="*/ 522000 w 900000"/>
              <a:gd name="connsiteY4" fmla="*/ 1898008 h 2124629"/>
              <a:gd name="connsiteX5" fmla="*/ 539096 w 900000"/>
              <a:gd name="connsiteY5" fmla="*/ 1909534 h 2124629"/>
              <a:gd name="connsiteX6" fmla="*/ 576000 w 900000"/>
              <a:gd name="connsiteY6" fmla="*/ 1998629 h 2124629"/>
              <a:gd name="connsiteX7" fmla="*/ 450000 w 900000"/>
              <a:gd name="connsiteY7" fmla="*/ 2124629 h 2124629"/>
              <a:gd name="connsiteX8" fmla="*/ 324000 w 900000"/>
              <a:gd name="connsiteY8" fmla="*/ 1998629 h 2124629"/>
              <a:gd name="connsiteX9" fmla="*/ 360904 w 900000"/>
              <a:gd name="connsiteY9" fmla="*/ 1909534 h 2124629"/>
              <a:gd name="connsiteX10" fmla="*/ 378000 w 900000"/>
              <a:gd name="connsiteY10" fmla="*/ 1898008 h 2124629"/>
              <a:gd name="connsiteX11" fmla="*/ 378000 w 900000"/>
              <a:gd name="connsiteY11" fmla="*/ 1014396 h 2124629"/>
              <a:gd name="connsiteX12" fmla="*/ 131802 w 900000"/>
              <a:gd name="connsiteY12" fmla="*/ 768198 h 2124629"/>
              <a:gd name="connsiteX13" fmla="*/ 131802 w 900000"/>
              <a:gd name="connsiteY13" fmla="*/ 131802 h 2124629"/>
              <a:gd name="connsiteX14" fmla="*/ 450000 w 900000"/>
              <a:gd name="connsiteY14" fmla="*/ 0 h 2124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900000" h="2124629">
                <a:moveTo>
                  <a:pt x="450000" y="0"/>
                </a:moveTo>
                <a:cubicBezTo>
                  <a:pt x="565165" y="0"/>
                  <a:pt x="680330" y="43934"/>
                  <a:pt x="768198" y="131802"/>
                </a:cubicBezTo>
                <a:cubicBezTo>
                  <a:pt x="943934" y="307538"/>
                  <a:pt x="943934" y="592462"/>
                  <a:pt x="768198" y="768198"/>
                </a:cubicBezTo>
                <a:lnTo>
                  <a:pt x="522000" y="1014396"/>
                </a:lnTo>
                <a:lnTo>
                  <a:pt x="522000" y="1898008"/>
                </a:lnTo>
                <a:lnTo>
                  <a:pt x="539096" y="1909534"/>
                </a:lnTo>
                <a:cubicBezTo>
                  <a:pt x="561897" y="1932335"/>
                  <a:pt x="576000" y="1963835"/>
                  <a:pt x="576000" y="1998629"/>
                </a:cubicBezTo>
                <a:cubicBezTo>
                  <a:pt x="576000" y="2068217"/>
                  <a:pt x="519588" y="2124629"/>
                  <a:pt x="450000" y="2124629"/>
                </a:cubicBezTo>
                <a:cubicBezTo>
                  <a:pt x="380412" y="2124629"/>
                  <a:pt x="324000" y="2068217"/>
                  <a:pt x="324000" y="1998629"/>
                </a:cubicBezTo>
                <a:cubicBezTo>
                  <a:pt x="324000" y="1963835"/>
                  <a:pt x="338103" y="1932335"/>
                  <a:pt x="360904" y="1909534"/>
                </a:cubicBezTo>
                <a:lnTo>
                  <a:pt x="378000" y="1898008"/>
                </a:lnTo>
                <a:lnTo>
                  <a:pt x="378000" y="1014396"/>
                </a:lnTo>
                <a:lnTo>
                  <a:pt x="131802" y="768198"/>
                </a:lnTo>
                <a:cubicBezTo>
                  <a:pt x="-43934" y="592462"/>
                  <a:pt x="-43934" y="307538"/>
                  <a:pt x="131802" y="131802"/>
                </a:cubicBezTo>
                <a:cubicBezTo>
                  <a:pt x="219670" y="43934"/>
                  <a:pt x="334835" y="0"/>
                  <a:pt x="450000" y="0"/>
                </a:cubicBezTo>
                <a:close/>
              </a:path>
            </a:pathLst>
          </a:custGeom>
          <a:solidFill>
            <a:srgbClr val="00E6BA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1" name="자유형: 도형 90">
            <a:extLst>
              <a:ext uri="{FF2B5EF4-FFF2-40B4-BE49-F238E27FC236}">
                <a16:creationId xmlns:a16="http://schemas.microsoft.com/office/drawing/2014/main" id="{EB3A5729-73D0-88AF-BC64-A0AE115FEAF6}"/>
              </a:ext>
            </a:extLst>
          </p:cNvPr>
          <p:cNvSpPr/>
          <p:nvPr/>
        </p:nvSpPr>
        <p:spPr>
          <a:xfrm>
            <a:off x="5142317" y="974468"/>
            <a:ext cx="970456" cy="2723376"/>
          </a:xfrm>
          <a:custGeom>
            <a:avLst/>
            <a:gdLst>
              <a:gd name="connsiteX0" fmla="*/ 540000 w 1080000"/>
              <a:gd name="connsiteY0" fmla="*/ 0 h 3030788"/>
              <a:gd name="connsiteX1" fmla="*/ 921838 w 1080000"/>
              <a:gd name="connsiteY1" fmla="*/ 158162 h 3030788"/>
              <a:gd name="connsiteX2" fmla="*/ 921838 w 1080000"/>
              <a:gd name="connsiteY2" fmla="*/ 921838 h 3030788"/>
              <a:gd name="connsiteX3" fmla="*/ 630000 w 1080000"/>
              <a:gd name="connsiteY3" fmla="*/ 1213675 h 3030788"/>
              <a:gd name="connsiteX4" fmla="*/ 630000 w 1080000"/>
              <a:gd name="connsiteY4" fmla="*/ 2776993 h 3030788"/>
              <a:gd name="connsiteX5" fmla="*/ 641824 w 1080000"/>
              <a:gd name="connsiteY5" fmla="*/ 2784965 h 3030788"/>
              <a:gd name="connsiteX6" fmla="*/ 684000 w 1080000"/>
              <a:gd name="connsiteY6" fmla="*/ 2886788 h 3030788"/>
              <a:gd name="connsiteX7" fmla="*/ 540000 w 1080000"/>
              <a:gd name="connsiteY7" fmla="*/ 3030788 h 3030788"/>
              <a:gd name="connsiteX8" fmla="*/ 396000 w 1080000"/>
              <a:gd name="connsiteY8" fmla="*/ 2886788 h 3030788"/>
              <a:gd name="connsiteX9" fmla="*/ 438176 w 1080000"/>
              <a:gd name="connsiteY9" fmla="*/ 2784965 h 3030788"/>
              <a:gd name="connsiteX10" fmla="*/ 450000 w 1080000"/>
              <a:gd name="connsiteY10" fmla="*/ 2776993 h 3030788"/>
              <a:gd name="connsiteX11" fmla="*/ 450000 w 1080000"/>
              <a:gd name="connsiteY11" fmla="*/ 1213675 h 3030788"/>
              <a:gd name="connsiteX12" fmla="*/ 158162 w 1080000"/>
              <a:gd name="connsiteY12" fmla="*/ 921838 h 3030788"/>
              <a:gd name="connsiteX13" fmla="*/ 158162 w 1080000"/>
              <a:gd name="connsiteY13" fmla="*/ 158162 h 3030788"/>
              <a:gd name="connsiteX14" fmla="*/ 540000 w 1080000"/>
              <a:gd name="connsiteY14" fmla="*/ 0 h 3030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0000" h="3030788">
                <a:moveTo>
                  <a:pt x="540000" y="0"/>
                </a:moveTo>
                <a:cubicBezTo>
                  <a:pt x="678198" y="0"/>
                  <a:pt x="816396" y="52721"/>
                  <a:pt x="921838" y="158162"/>
                </a:cubicBezTo>
                <a:cubicBezTo>
                  <a:pt x="1132721" y="369046"/>
                  <a:pt x="1132721" y="710954"/>
                  <a:pt x="921838" y="921838"/>
                </a:cubicBezTo>
                <a:lnTo>
                  <a:pt x="630000" y="1213675"/>
                </a:lnTo>
                <a:lnTo>
                  <a:pt x="630000" y="2776993"/>
                </a:lnTo>
                <a:lnTo>
                  <a:pt x="641824" y="2784965"/>
                </a:lnTo>
                <a:cubicBezTo>
                  <a:pt x="667882" y="2811024"/>
                  <a:pt x="684000" y="2847024"/>
                  <a:pt x="684000" y="2886788"/>
                </a:cubicBezTo>
                <a:cubicBezTo>
                  <a:pt x="684000" y="2966317"/>
                  <a:pt x="619529" y="3030788"/>
                  <a:pt x="540000" y="3030788"/>
                </a:cubicBezTo>
                <a:cubicBezTo>
                  <a:pt x="460471" y="3030788"/>
                  <a:pt x="396000" y="2966317"/>
                  <a:pt x="396000" y="2886788"/>
                </a:cubicBezTo>
                <a:cubicBezTo>
                  <a:pt x="396000" y="2847024"/>
                  <a:pt x="412118" y="2811024"/>
                  <a:pt x="438176" y="2784965"/>
                </a:cubicBezTo>
                <a:lnTo>
                  <a:pt x="450000" y="2776993"/>
                </a:lnTo>
                <a:lnTo>
                  <a:pt x="450000" y="1213675"/>
                </a:lnTo>
                <a:lnTo>
                  <a:pt x="158162" y="921838"/>
                </a:lnTo>
                <a:cubicBezTo>
                  <a:pt x="-52721" y="710954"/>
                  <a:pt x="-52721" y="369046"/>
                  <a:pt x="158162" y="158162"/>
                </a:cubicBezTo>
                <a:cubicBezTo>
                  <a:pt x="263604" y="52721"/>
                  <a:pt x="401802" y="0"/>
                  <a:pt x="540000" y="0"/>
                </a:cubicBezTo>
                <a:close/>
              </a:path>
            </a:pathLst>
          </a:custGeom>
          <a:solidFill>
            <a:srgbClr val="33CCFF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2" name="자유형: 도형 91">
            <a:extLst>
              <a:ext uri="{FF2B5EF4-FFF2-40B4-BE49-F238E27FC236}">
                <a16:creationId xmlns:a16="http://schemas.microsoft.com/office/drawing/2014/main" id="{0E517F39-EC52-F80B-2E75-ED9B74227040}"/>
              </a:ext>
            </a:extLst>
          </p:cNvPr>
          <p:cNvSpPr/>
          <p:nvPr/>
        </p:nvSpPr>
        <p:spPr>
          <a:xfrm>
            <a:off x="7383742" y="839805"/>
            <a:ext cx="1090128" cy="3505658"/>
          </a:xfrm>
          <a:custGeom>
            <a:avLst/>
            <a:gdLst>
              <a:gd name="connsiteX0" fmla="*/ 629999 w 1259998"/>
              <a:gd name="connsiteY0" fmla="*/ 0 h 4051930"/>
              <a:gd name="connsiteX1" fmla="*/ 1075476 w 1259998"/>
              <a:gd name="connsiteY1" fmla="*/ 184523 h 4051930"/>
              <a:gd name="connsiteX2" fmla="*/ 1075476 w 1259998"/>
              <a:gd name="connsiteY2" fmla="*/ 1075477 h 4051930"/>
              <a:gd name="connsiteX3" fmla="*/ 728999 w 1259998"/>
              <a:gd name="connsiteY3" fmla="*/ 1421955 h 4051930"/>
              <a:gd name="connsiteX4" fmla="*/ 728999 w 1259998"/>
              <a:gd name="connsiteY4" fmla="*/ 3725585 h 4051930"/>
              <a:gd name="connsiteX5" fmla="*/ 757278 w 1259998"/>
              <a:gd name="connsiteY5" fmla="*/ 3744651 h 4051930"/>
              <a:gd name="connsiteX6" fmla="*/ 809999 w 1259998"/>
              <a:gd name="connsiteY6" fmla="*/ 3871930 h 4051930"/>
              <a:gd name="connsiteX7" fmla="*/ 629999 w 1259998"/>
              <a:gd name="connsiteY7" fmla="*/ 4051930 h 4051930"/>
              <a:gd name="connsiteX8" fmla="*/ 449999 w 1259998"/>
              <a:gd name="connsiteY8" fmla="*/ 3871930 h 4051930"/>
              <a:gd name="connsiteX9" fmla="*/ 502720 w 1259998"/>
              <a:gd name="connsiteY9" fmla="*/ 3744651 h 4051930"/>
              <a:gd name="connsiteX10" fmla="*/ 530999 w 1259998"/>
              <a:gd name="connsiteY10" fmla="*/ 3725585 h 4051930"/>
              <a:gd name="connsiteX11" fmla="*/ 530999 w 1259998"/>
              <a:gd name="connsiteY11" fmla="*/ 1421955 h 4051930"/>
              <a:gd name="connsiteX12" fmla="*/ 184522 w 1259998"/>
              <a:gd name="connsiteY12" fmla="*/ 1075477 h 4051930"/>
              <a:gd name="connsiteX13" fmla="*/ 184522 w 1259998"/>
              <a:gd name="connsiteY13" fmla="*/ 184523 h 4051930"/>
              <a:gd name="connsiteX14" fmla="*/ 629999 w 1259998"/>
              <a:gd name="connsiteY14" fmla="*/ 0 h 40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59998" h="4051930">
                <a:moveTo>
                  <a:pt x="629999" y="0"/>
                </a:moveTo>
                <a:cubicBezTo>
                  <a:pt x="791230" y="0"/>
                  <a:pt x="952461" y="61508"/>
                  <a:pt x="1075476" y="184523"/>
                </a:cubicBezTo>
                <a:cubicBezTo>
                  <a:pt x="1321506" y="430553"/>
                  <a:pt x="1321506" y="829447"/>
                  <a:pt x="1075476" y="1075477"/>
                </a:cubicBezTo>
                <a:lnTo>
                  <a:pt x="728999" y="1421955"/>
                </a:lnTo>
                <a:lnTo>
                  <a:pt x="728999" y="3725585"/>
                </a:lnTo>
                <a:lnTo>
                  <a:pt x="757278" y="3744651"/>
                </a:lnTo>
                <a:cubicBezTo>
                  <a:pt x="789852" y="3777225"/>
                  <a:pt x="809999" y="3822225"/>
                  <a:pt x="809999" y="3871930"/>
                </a:cubicBezTo>
                <a:cubicBezTo>
                  <a:pt x="809999" y="3971341"/>
                  <a:pt x="729410" y="4051930"/>
                  <a:pt x="629999" y="4051930"/>
                </a:cubicBezTo>
                <a:cubicBezTo>
                  <a:pt x="530588" y="4051930"/>
                  <a:pt x="449999" y="3971341"/>
                  <a:pt x="449999" y="3871930"/>
                </a:cubicBezTo>
                <a:cubicBezTo>
                  <a:pt x="449999" y="3822225"/>
                  <a:pt x="470146" y="3777225"/>
                  <a:pt x="502720" y="3744651"/>
                </a:cubicBezTo>
                <a:lnTo>
                  <a:pt x="530999" y="3725585"/>
                </a:lnTo>
                <a:lnTo>
                  <a:pt x="530999" y="1421955"/>
                </a:lnTo>
                <a:lnTo>
                  <a:pt x="184522" y="1075477"/>
                </a:lnTo>
                <a:cubicBezTo>
                  <a:pt x="-61508" y="829447"/>
                  <a:pt x="-61508" y="430553"/>
                  <a:pt x="184522" y="184523"/>
                </a:cubicBezTo>
                <a:cubicBezTo>
                  <a:pt x="307537" y="61508"/>
                  <a:pt x="468768" y="0"/>
                  <a:pt x="629999" y="0"/>
                </a:cubicBezTo>
                <a:close/>
              </a:path>
            </a:pathLst>
          </a:custGeom>
          <a:solidFill>
            <a:srgbClr val="FFCC66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38B2BCB-43EA-3EE7-0E96-8485B94E6E32}"/>
              </a:ext>
            </a:extLst>
          </p:cNvPr>
          <p:cNvSpPr txBox="1"/>
          <p:nvPr/>
        </p:nvSpPr>
        <p:spPr>
          <a:xfrm>
            <a:off x="1182257" y="1362508"/>
            <a:ext cx="724878" cy="33855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2024</a:t>
            </a:r>
            <a:endParaRPr kumimoji="0" lang="ko-KR" altLang="en-US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866602C4-7740-8ACA-3320-21D7E9637120}"/>
              </a:ext>
            </a:extLst>
          </p:cNvPr>
          <p:cNvSpPr txBox="1"/>
          <p:nvPr/>
        </p:nvSpPr>
        <p:spPr>
          <a:xfrm>
            <a:off x="3196015" y="1338022"/>
            <a:ext cx="853119" cy="4001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2025</a:t>
            </a:r>
            <a:endParaRPr kumimoji="0" lang="ko-KR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29DE6FEB-38D0-BBD6-7DEC-A0E23A081F0D}"/>
              </a:ext>
            </a:extLst>
          </p:cNvPr>
          <p:cNvSpPr txBox="1"/>
          <p:nvPr/>
        </p:nvSpPr>
        <p:spPr>
          <a:xfrm>
            <a:off x="5156294" y="1251206"/>
            <a:ext cx="989373" cy="4616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2026</a:t>
            </a: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9E660CBD-1A12-A2DD-03E1-46EF9B18EFA3}"/>
              </a:ext>
            </a:extLst>
          </p:cNvPr>
          <p:cNvSpPr txBox="1"/>
          <p:nvPr/>
        </p:nvSpPr>
        <p:spPr>
          <a:xfrm>
            <a:off x="7381084" y="1138648"/>
            <a:ext cx="1099981" cy="5232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2027</a:t>
            </a:r>
            <a:endParaRPr kumimoji="0" lang="ko-KR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C09BC1C6-6BAF-0893-7352-DCCB2CEB6ABC}"/>
              </a:ext>
            </a:extLst>
          </p:cNvPr>
          <p:cNvSpPr txBox="1"/>
          <p:nvPr/>
        </p:nvSpPr>
        <p:spPr>
          <a:xfrm>
            <a:off x="2318991" y="3253224"/>
            <a:ext cx="873924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00E6BA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Seed 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E6BA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AF967B18-6665-E37C-FE14-2A173704BA39}"/>
              </a:ext>
            </a:extLst>
          </p:cNvPr>
          <p:cNvSpPr txBox="1"/>
          <p:nvPr/>
        </p:nvSpPr>
        <p:spPr>
          <a:xfrm>
            <a:off x="4296720" y="3775996"/>
            <a:ext cx="1259998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srgbClr val="33CCFF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Pre-A</a:t>
            </a:r>
            <a:endParaRPr kumimoji="0" lang="ko-KR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CCFF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82284749-575B-21E9-CF0D-54F540C1F7CC}"/>
              </a:ext>
            </a:extLst>
          </p:cNvPr>
          <p:cNvSpPr txBox="1"/>
          <p:nvPr/>
        </p:nvSpPr>
        <p:spPr>
          <a:xfrm>
            <a:off x="6669401" y="4457587"/>
            <a:ext cx="1420303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Series-A</a:t>
            </a:r>
            <a:endParaRPr kumimoji="0" lang="ko-KR" altLang="en-US" sz="2400" b="1" i="0" u="none" strike="noStrike" kern="1200" cap="none" spc="0" normalizeH="0" baseline="0" noProof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8A2132B-C201-247F-1414-271B66FC51A1}"/>
              </a:ext>
            </a:extLst>
          </p:cNvPr>
          <p:cNvSpPr txBox="1"/>
          <p:nvPr/>
        </p:nvSpPr>
        <p:spPr>
          <a:xfrm>
            <a:off x="-3500" y="2908535"/>
            <a:ext cx="2758183" cy="1722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171450" marR="0" lvl="0" indent="-1714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법인 설립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예비창업패키지 수행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시제품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/</a:t>
            </a:r>
            <a:r>
              <a:rPr kumimoji="0" lang="en-US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모바일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앱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개발 완료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피부사상균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/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코로나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19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키트 제품화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CES 2025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전시</a:t>
            </a:r>
          </a:p>
          <a:p>
            <a:pPr marL="171450" marR="0" lvl="0" indent="-1714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부설연구소 설립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171450" marR="0" lvl="0" indent="-17145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,Sans-Serif" panose="020B0604020202020204" pitchFamily="34" charset="0"/>
              <a:buChar char="•"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Seed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투자 유치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F151B860-FC4C-7D9E-30C7-EFE81AD82EB6}"/>
              </a:ext>
            </a:extLst>
          </p:cNvPr>
          <p:cNvSpPr txBox="1"/>
          <p:nvPr/>
        </p:nvSpPr>
        <p:spPr>
          <a:xfrm>
            <a:off x="2316145" y="3649713"/>
            <a:ext cx="2758183" cy="172239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시제품 임상 테스트 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제조업 허가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,&amp;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생산시설 구축 </a:t>
            </a: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제품등록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GMP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허가 신청</a:t>
            </a: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Pre-A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투자 유치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정부 </a:t>
            </a:r>
            <a:r>
              <a:rPr kumimoji="0" lang="en-US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R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&amp;</a:t>
            </a:r>
            <a:r>
              <a:rPr kumimoji="0" lang="en-US" altLang="ko-KR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D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과제 수주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동물진단용 키트 판매 시작</a:t>
            </a:r>
            <a: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</a:t>
            </a:r>
            <a:r>
              <a:rPr lang="ko-KR" altLang="en-US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연말</a:t>
            </a:r>
            <a:r>
              <a:rPr lang="en-US" altLang="ko-KR" sz="1200" dirty="0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)</a:t>
            </a:r>
            <a:endParaRPr lang="ko-KR" altLang="ko-KR" sz="12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D8FA5457-9C02-E468-D719-C168768E1F9C}"/>
              </a:ext>
            </a:extLst>
          </p:cNvPr>
          <p:cNvSpPr txBox="1"/>
          <p:nvPr/>
        </p:nvSpPr>
        <p:spPr>
          <a:xfrm>
            <a:off x="4611362" y="4176106"/>
            <a:ext cx="2758183" cy="1168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질병 진단 제품군 구축  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건강 보험 인증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약국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/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병의원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시장 진입 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정부 조달 입찰 및 수주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8302E24E-3F82-5901-86B7-6A398B2DD26C}"/>
              </a:ext>
            </a:extLst>
          </p:cNvPr>
          <p:cNvSpPr txBox="1"/>
          <p:nvPr/>
        </p:nvSpPr>
        <p:spPr>
          <a:xfrm>
            <a:off x="6720716" y="4853608"/>
            <a:ext cx="2758183" cy="116839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진단키트 및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digital PCR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장비 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FDA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승인 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해외 시장 탐색 및 수출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CVS Walgreen 등 해외 판로 탐색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개발도상국 현장진단 시장 개척</a:t>
            </a:r>
          </a:p>
        </p:txBody>
      </p:sp>
      <p:sp>
        <p:nvSpPr>
          <p:cNvPr id="110" name="자유형: 도형 109">
            <a:extLst>
              <a:ext uri="{FF2B5EF4-FFF2-40B4-BE49-F238E27FC236}">
                <a16:creationId xmlns:a16="http://schemas.microsoft.com/office/drawing/2014/main" id="{2EC16B95-B5EA-AD36-C20E-ABA15F8CB235}"/>
              </a:ext>
            </a:extLst>
          </p:cNvPr>
          <p:cNvSpPr/>
          <p:nvPr/>
        </p:nvSpPr>
        <p:spPr>
          <a:xfrm>
            <a:off x="9916728" y="818862"/>
            <a:ext cx="1333668" cy="4288840"/>
          </a:xfrm>
          <a:custGeom>
            <a:avLst/>
            <a:gdLst>
              <a:gd name="connsiteX0" fmla="*/ 629999 w 1259998"/>
              <a:gd name="connsiteY0" fmla="*/ 0 h 4051930"/>
              <a:gd name="connsiteX1" fmla="*/ 1075476 w 1259998"/>
              <a:gd name="connsiteY1" fmla="*/ 184523 h 4051930"/>
              <a:gd name="connsiteX2" fmla="*/ 1075476 w 1259998"/>
              <a:gd name="connsiteY2" fmla="*/ 1075477 h 4051930"/>
              <a:gd name="connsiteX3" fmla="*/ 728999 w 1259998"/>
              <a:gd name="connsiteY3" fmla="*/ 1421955 h 4051930"/>
              <a:gd name="connsiteX4" fmla="*/ 728999 w 1259998"/>
              <a:gd name="connsiteY4" fmla="*/ 3725585 h 4051930"/>
              <a:gd name="connsiteX5" fmla="*/ 757278 w 1259998"/>
              <a:gd name="connsiteY5" fmla="*/ 3744651 h 4051930"/>
              <a:gd name="connsiteX6" fmla="*/ 809999 w 1259998"/>
              <a:gd name="connsiteY6" fmla="*/ 3871930 h 4051930"/>
              <a:gd name="connsiteX7" fmla="*/ 629999 w 1259998"/>
              <a:gd name="connsiteY7" fmla="*/ 4051930 h 4051930"/>
              <a:gd name="connsiteX8" fmla="*/ 449999 w 1259998"/>
              <a:gd name="connsiteY8" fmla="*/ 3871930 h 4051930"/>
              <a:gd name="connsiteX9" fmla="*/ 502720 w 1259998"/>
              <a:gd name="connsiteY9" fmla="*/ 3744651 h 4051930"/>
              <a:gd name="connsiteX10" fmla="*/ 530999 w 1259998"/>
              <a:gd name="connsiteY10" fmla="*/ 3725585 h 4051930"/>
              <a:gd name="connsiteX11" fmla="*/ 530999 w 1259998"/>
              <a:gd name="connsiteY11" fmla="*/ 1421955 h 4051930"/>
              <a:gd name="connsiteX12" fmla="*/ 184522 w 1259998"/>
              <a:gd name="connsiteY12" fmla="*/ 1075477 h 4051930"/>
              <a:gd name="connsiteX13" fmla="*/ 184522 w 1259998"/>
              <a:gd name="connsiteY13" fmla="*/ 184523 h 4051930"/>
              <a:gd name="connsiteX14" fmla="*/ 629999 w 1259998"/>
              <a:gd name="connsiteY14" fmla="*/ 0 h 4051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59998" h="4051930">
                <a:moveTo>
                  <a:pt x="629999" y="0"/>
                </a:moveTo>
                <a:cubicBezTo>
                  <a:pt x="791230" y="0"/>
                  <a:pt x="952461" y="61508"/>
                  <a:pt x="1075476" y="184523"/>
                </a:cubicBezTo>
                <a:cubicBezTo>
                  <a:pt x="1321506" y="430553"/>
                  <a:pt x="1321506" y="829447"/>
                  <a:pt x="1075476" y="1075477"/>
                </a:cubicBezTo>
                <a:lnTo>
                  <a:pt x="728999" y="1421955"/>
                </a:lnTo>
                <a:lnTo>
                  <a:pt x="728999" y="3725585"/>
                </a:lnTo>
                <a:lnTo>
                  <a:pt x="757278" y="3744651"/>
                </a:lnTo>
                <a:cubicBezTo>
                  <a:pt x="789852" y="3777225"/>
                  <a:pt x="809999" y="3822225"/>
                  <a:pt x="809999" y="3871930"/>
                </a:cubicBezTo>
                <a:cubicBezTo>
                  <a:pt x="809999" y="3971341"/>
                  <a:pt x="729410" y="4051930"/>
                  <a:pt x="629999" y="4051930"/>
                </a:cubicBezTo>
                <a:cubicBezTo>
                  <a:pt x="530588" y="4051930"/>
                  <a:pt x="449999" y="3971341"/>
                  <a:pt x="449999" y="3871930"/>
                </a:cubicBezTo>
                <a:cubicBezTo>
                  <a:pt x="449999" y="3822225"/>
                  <a:pt x="470146" y="3777225"/>
                  <a:pt x="502720" y="3744651"/>
                </a:cubicBezTo>
                <a:lnTo>
                  <a:pt x="530999" y="3725585"/>
                </a:lnTo>
                <a:lnTo>
                  <a:pt x="530999" y="1421955"/>
                </a:lnTo>
                <a:lnTo>
                  <a:pt x="184522" y="1075477"/>
                </a:lnTo>
                <a:cubicBezTo>
                  <a:pt x="-61508" y="829447"/>
                  <a:pt x="-61508" y="430553"/>
                  <a:pt x="184522" y="184523"/>
                </a:cubicBezTo>
                <a:cubicBezTo>
                  <a:pt x="307537" y="61508"/>
                  <a:pt x="468768" y="0"/>
                  <a:pt x="629999" y="0"/>
                </a:cubicBezTo>
                <a:close/>
              </a:path>
            </a:pathLst>
          </a:custGeom>
          <a:solidFill>
            <a:srgbClr val="FF9999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맑은 고딕" panose="020F0502020204030204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7F27A3A-35BC-7609-4CC5-49A2362E02CA}"/>
              </a:ext>
            </a:extLst>
          </p:cNvPr>
          <p:cNvSpPr txBox="1"/>
          <p:nvPr/>
        </p:nvSpPr>
        <p:spPr>
          <a:xfrm>
            <a:off x="10077654" y="1074174"/>
            <a:ext cx="1011815" cy="95410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27</a:t>
            </a:r>
            <a:r>
              <a: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년 </a:t>
            </a:r>
            <a:endParaRPr kumimoji="0" lang="en-US" altLang="ko-KR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이후</a:t>
            </a: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D788785C-D819-016A-7922-945D666CF3F5}"/>
              </a:ext>
            </a:extLst>
          </p:cNvPr>
          <p:cNvSpPr txBox="1"/>
          <p:nvPr/>
        </p:nvSpPr>
        <p:spPr>
          <a:xfrm>
            <a:off x="9594938" y="5416201"/>
            <a:ext cx="2684416" cy="14453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선진국 시장 개척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브랜드 파워 제고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자가진단 시장 진출</a:t>
            </a:r>
            <a:endParaRPr kumimoji="0" lang="en-US" altLang="ko-K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sz="12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en-US" altLang="ko-KR" sz="1200" dirty="0" err="1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pdPCR</a:t>
            </a:r>
            <a:r>
              <a:rPr lang="ko-KR" altLang="en-US" sz="12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장비 및 키트 제품 출시</a:t>
            </a:r>
            <a:endParaRPr lang="en-US" altLang="ko-KR" sz="1200" dirty="0">
              <a:solidFill>
                <a:prstClr val="black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2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북미 시장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납품 및 서비스 대행 계약 체결</a:t>
            </a:r>
          </a:p>
          <a:p>
            <a:pPr marL="0" marR="0" lvl="0" indent="0" algn="just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kumimoji="0" lang="ko-KR" alt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질병청</a:t>
            </a:r>
            <a:r>
              <a:rPr kumimoji="0" lang="en-US" altLang="ko-KR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kumimoji="0" lang="ko-KR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농축산부 방역 솔루션 제공</a:t>
            </a: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96D84DF-0AC0-CF71-93DA-1D8D063B6202}"/>
              </a:ext>
            </a:extLst>
          </p:cNvPr>
          <p:cNvSpPr txBox="1"/>
          <p:nvPr/>
        </p:nvSpPr>
        <p:spPr>
          <a:xfrm>
            <a:off x="45719" y="-1"/>
            <a:ext cx="3440076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로드맵</a:t>
            </a:r>
            <a:endParaRPr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21904968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7D362-2ED1-43BC-5727-65FDFE4EF1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" descr="그림 2">
            <a:extLst>
              <a:ext uri="{FF2B5EF4-FFF2-40B4-BE49-F238E27FC236}">
                <a16:creationId xmlns:a16="http://schemas.microsoft.com/office/drawing/2014/main" id="{CFF04E2E-EAB3-4BCC-24DD-5AE143502E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6873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F9451EC-C911-B99D-CBF7-D53447885205}"/>
              </a:ext>
            </a:extLst>
          </p:cNvPr>
          <p:cNvSpPr/>
          <p:nvPr/>
        </p:nvSpPr>
        <p:spPr>
          <a:xfrm>
            <a:off x="6537960" y="0"/>
            <a:ext cx="565404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9814EA10-834C-2C1E-4011-99CCB0E78EF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28460" y="1396205"/>
            <a:ext cx="5273040" cy="4065588"/>
          </a:xfrm>
        </p:spPr>
        <p:txBody>
          <a:bodyPr lIns="45719" tIns="45720" rIns="45719" bIns="45720" anchor="ctr">
            <a:noAutofit/>
          </a:bodyPr>
          <a:lstStyle/>
          <a:p>
            <a:pPr algn="ctr">
              <a:lnSpc>
                <a:spcPct val="150000"/>
              </a:lnSpc>
              <a:spcAft>
                <a:spcPts val="726"/>
              </a:spcAft>
            </a:pPr>
            <a:r>
              <a:rPr lang="ko-KR" altLang="en-US" sz="3250" b="1" kern="0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진단 시장의 </a:t>
            </a:r>
            <a:r>
              <a:rPr lang="ko-KR" altLang="en-US" sz="3250" b="1" kern="0" err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미충족</a:t>
            </a:r>
            <a:r>
              <a:rPr lang="ko-KR" altLang="en-US" sz="3250" b="1" kern="0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수요</a:t>
            </a:r>
            <a:br>
              <a:rPr lang="en-US" altLang="ko-KR" sz="3250" b="1" kern="0"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en-US" altLang="ko-KR" sz="3250" b="1" err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Alwaygen</a:t>
            </a:r>
            <a: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의 솔루션</a:t>
            </a:r>
            <a:br>
              <a:rPr lang="en-US" altLang="ko-KR" sz="3250" b="1" kern="0">
                <a:solidFill>
                  <a:schemeClr val="bg2">
                    <a:lumMod val="90000"/>
                  </a:schemeClr>
                </a:solidFill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사업화 로드맵</a:t>
            </a:r>
            <a:b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3250" b="1" kern="0">
                <a:solidFill>
                  <a:schemeClr val="tx2">
                    <a:lumMod val="5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핵심 인력</a:t>
            </a:r>
          </a:p>
        </p:txBody>
      </p:sp>
    </p:spTree>
    <p:extLst>
      <p:ext uri="{BB962C8B-B14F-4D97-AF65-F5344CB8AC3E}">
        <p14:creationId xmlns:p14="http://schemas.microsoft.com/office/powerpoint/2010/main" val="2943476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7AD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직선 연결선 5"/>
          <p:cNvSpPr/>
          <p:nvPr/>
        </p:nvSpPr>
        <p:spPr>
          <a:xfrm>
            <a:off x="3802565" y="597034"/>
            <a:ext cx="8389435" cy="1"/>
          </a:xfrm>
          <a:prstGeom prst="line">
            <a:avLst/>
          </a:prstGeom>
          <a:ln w="76200">
            <a:solidFill>
              <a:srgbClr val="FFFFFF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46" name="TextBox 6"/>
          <p:cNvSpPr txBox="1"/>
          <p:nvPr/>
        </p:nvSpPr>
        <p:spPr>
          <a:xfrm>
            <a:off x="458315" y="335424"/>
            <a:ext cx="2574588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2800">
                <a:solidFill>
                  <a:srgbClr val="FFFFFF"/>
                </a:solidFill>
                <a:latin typeface="Pretendard Black"/>
                <a:ea typeface="Pretendard Black"/>
                <a:cs typeface="Pretendard Black"/>
                <a:sym typeface="Pretendard Black"/>
              </a:defRPr>
            </a:lvl1pPr>
          </a:lstStyle>
          <a:p>
            <a:r>
              <a:t>Team &amp; Partner</a:t>
            </a:r>
          </a:p>
        </p:txBody>
      </p:sp>
      <p:sp>
        <p:nvSpPr>
          <p:cNvPr id="1947" name="TextBox 24"/>
          <p:cNvSpPr txBox="1"/>
          <p:nvPr/>
        </p:nvSpPr>
        <p:spPr>
          <a:xfrm>
            <a:off x="2258196" y="1703217"/>
            <a:ext cx="2476893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algn="ctr">
              <a:defRPr sz="14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sz="1600"/>
              <a:t>CEO </a:t>
            </a:r>
          </a:p>
        </p:txBody>
      </p:sp>
      <p:sp>
        <p:nvSpPr>
          <p:cNvPr id="1948" name="TextBox 27"/>
          <p:cNvSpPr txBox="1"/>
          <p:nvPr/>
        </p:nvSpPr>
        <p:spPr>
          <a:xfrm>
            <a:off x="2742750" y="1981419"/>
            <a:ext cx="2903329" cy="17223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err="1"/>
              <a:t>홍익대학교</a:t>
            </a:r>
            <a:r>
              <a:t> </a:t>
            </a:r>
            <a:r>
              <a:rPr err="1"/>
              <a:t>화학공학과</a:t>
            </a:r>
            <a:r>
              <a:t> </a:t>
            </a:r>
            <a:r>
              <a:rPr err="1"/>
              <a:t>교수</a:t>
            </a:r>
            <a:r>
              <a:t> (2013~)</a:t>
            </a:r>
            <a:endParaRPr lang="en-US"/>
          </a:p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lang="en-US" altLang="ko-KR"/>
              <a:t>UC Berkeley </a:t>
            </a:r>
            <a:r>
              <a:rPr lang="ko-KR" altLang="en-US"/>
              <a:t>박사후연구원</a:t>
            </a:r>
            <a:endParaRPr lang="en-US"/>
          </a:p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lang="en-US"/>
              <a:t>Ph.D.,</a:t>
            </a:r>
            <a:r>
              <a:rPr lang="ko-KR" altLang="en-US"/>
              <a:t>화학공학과</a:t>
            </a:r>
            <a:r>
              <a:rPr lang="en-US" altLang="ko-KR"/>
              <a:t>, </a:t>
            </a:r>
            <a:r>
              <a:rPr lang="en-US"/>
              <a:t>Stanford Univ., 2011</a:t>
            </a:r>
          </a:p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lang="en-US" altLang="ko-KR"/>
              <a:t>B.S., </a:t>
            </a:r>
            <a:r>
              <a:rPr lang="ko-KR" altLang="en-US"/>
              <a:t>응용화학부</a:t>
            </a:r>
            <a:r>
              <a:rPr lang="en-US" altLang="ko-KR"/>
              <a:t>, </a:t>
            </a:r>
            <a:r>
              <a:rPr lang="ko-KR" altLang="en-US"/>
              <a:t>서울대학교</a:t>
            </a:r>
            <a:r>
              <a:rPr lang="en-US" altLang="ko-KR"/>
              <a:t>, 2001</a:t>
            </a:r>
            <a:endParaRPr/>
          </a:p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t>㈜</a:t>
            </a:r>
            <a:r>
              <a:rPr err="1"/>
              <a:t>루카에이아이셀</a:t>
            </a:r>
            <a:r>
              <a:t> </a:t>
            </a:r>
            <a:r>
              <a:rPr err="1"/>
              <a:t>연구</a:t>
            </a:r>
            <a:r>
              <a:t> </a:t>
            </a:r>
            <a:r>
              <a:rPr err="1"/>
              <a:t>고문</a:t>
            </a:r>
            <a:endParaRPr/>
          </a:p>
          <a:p>
            <a:pPr marL="171450" indent="-171450">
              <a:lnSpc>
                <a:spcPct val="150000"/>
              </a:lnSpc>
              <a:buSzPct val="100000"/>
              <a:buFont typeface="Arial" panose="020B0604020202020204" pitchFamily="34" charset="0"/>
              <a:buChar char="•"/>
              <a:defRPr sz="12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err="1"/>
              <a:t>진단</a:t>
            </a:r>
            <a:r>
              <a:t> </a:t>
            </a:r>
            <a:r>
              <a:rPr err="1"/>
              <a:t>연구</a:t>
            </a:r>
            <a:r>
              <a:t> </a:t>
            </a:r>
            <a:r>
              <a:rPr err="1"/>
              <a:t>경력</a:t>
            </a:r>
            <a:r>
              <a:t> 20년</a:t>
            </a:r>
          </a:p>
        </p:txBody>
      </p:sp>
      <p:sp>
        <p:nvSpPr>
          <p:cNvPr id="1951" name="TextBox 36"/>
          <p:cNvSpPr txBox="1"/>
          <p:nvPr/>
        </p:nvSpPr>
        <p:spPr>
          <a:xfrm>
            <a:off x="249590" y="5591876"/>
            <a:ext cx="2333690" cy="5232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tIns="45719" rIns="45719" bIns="45719" numCol="1" anchor="t">
            <a:spAutoFit/>
          </a:bodyPr>
          <a:lstStyle/>
          <a:p>
            <a:pPr algn="ctr">
              <a:defRPr sz="14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err="1"/>
              <a:t>김원재</a:t>
            </a:r>
            <a:r>
              <a:rPr lang="en-US"/>
              <a:t> </a:t>
            </a:r>
            <a:r>
              <a:rPr lang="ko-KR" altLang="en-US"/>
              <a:t>박사</a:t>
            </a:r>
            <a:endParaRPr/>
          </a:p>
          <a:p>
            <a:pPr algn="ctr">
              <a:defRPr sz="14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t>CTO</a:t>
            </a:r>
          </a:p>
        </p:txBody>
      </p:sp>
      <p:sp>
        <p:nvSpPr>
          <p:cNvPr id="1954" name="TextBox 44"/>
          <p:cNvSpPr txBox="1"/>
          <p:nvPr/>
        </p:nvSpPr>
        <p:spPr>
          <a:xfrm>
            <a:off x="7965784" y="6010450"/>
            <a:ext cx="233368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tIns="45720" rIns="45719" bIns="45720" anchor="t">
            <a:spAutoFit/>
          </a:bodyPr>
          <a:lstStyle/>
          <a:p>
            <a:pPr algn="ctr">
              <a:defRPr sz="14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lang="ko-KR" altLang="en-US" b="1"/>
              <a:t>김도현 교수</a:t>
            </a:r>
            <a:endParaRPr lang="ko-KR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955" name="TextBox 41"/>
          <p:cNvSpPr txBox="1"/>
          <p:nvPr/>
        </p:nvSpPr>
        <p:spPr>
          <a:xfrm>
            <a:off x="8804635" y="6274232"/>
            <a:ext cx="1129320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>
              <a:buSzPct val="100000"/>
              <a:defRPr sz="12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lang="ko-KR" altLang="en-US"/>
              <a:t>명지대학교 </a:t>
            </a:r>
            <a:endParaRPr lang="ko-KR"/>
          </a:p>
          <a:p>
            <a:pPr>
              <a:defRPr sz="12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lang="ko-KR" altLang="en-US"/>
              <a:t>기계공학과 </a:t>
            </a:r>
            <a:r>
              <a:t> </a:t>
            </a:r>
          </a:p>
        </p:txBody>
      </p:sp>
      <p:sp>
        <p:nvSpPr>
          <p:cNvPr id="1957" name="TextBox 54"/>
          <p:cNvSpPr txBox="1"/>
          <p:nvPr/>
        </p:nvSpPr>
        <p:spPr>
          <a:xfrm>
            <a:off x="398240" y="961453"/>
            <a:ext cx="1123407" cy="396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FFFFFF"/>
                </a:solidFill>
                <a:latin typeface="Pretendard Black"/>
                <a:ea typeface="Pretendard Black"/>
                <a:cs typeface="Pretendard Black"/>
                <a:sym typeface="Pretendard Black"/>
              </a:defRPr>
            </a:lvl1pPr>
          </a:lstStyle>
          <a:p>
            <a:r>
              <a:t>Team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C0D1A76F-3DC5-6465-BE4C-210FCC3AECF9}"/>
              </a:ext>
            </a:extLst>
          </p:cNvPr>
          <p:cNvGrpSpPr/>
          <p:nvPr/>
        </p:nvGrpSpPr>
        <p:grpSpPr>
          <a:xfrm>
            <a:off x="3921934" y="3923104"/>
            <a:ext cx="2333692" cy="2651903"/>
            <a:chOff x="2032820" y="3965369"/>
            <a:chExt cx="2333692" cy="2651903"/>
          </a:xfrm>
        </p:grpSpPr>
        <p:sp>
          <p:nvSpPr>
            <p:cNvPr id="1961" name="TextBox 60"/>
            <p:cNvSpPr txBox="1"/>
            <p:nvPr/>
          </p:nvSpPr>
          <p:spPr>
            <a:xfrm>
              <a:off x="2032820" y="5591876"/>
              <a:ext cx="2333692" cy="523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err="1"/>
                <a:t>김수아</a:t>
              </a:r>
              <a:endParaRPr/>
            </a:p>
            <a:p>
              <a:pPr algn="ctr">
                <a:defRPr sz="14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lang="ko-KR" altLang="en-US"/>
                <a:t>선임연구원</a:t>
              </a:r>
              <a:endParaRPr/>
            </a:p>
          </p:txBody>
        </p:sp>
        <p:sp>
          <p:nvSpPr>
            <p:cNvPr id="1963" name="TextBox 57"/>
            <p:cNvSpPr txBox="1"/>
            <p:nvPr/>
          </p:nvSpPr>
          <p:spPr>
            <a:xfrm>
              <a:off x="2550571" y="6144831"/>
              <a:ext cx="1550222" cy="4724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rIns="45719">
              <a:spAutoFit/>
            </a:bodyPr>
            <a:lstStyle/>
            <a:p>
              <a:pPr>
                <a:buSzPct val="100000"/>
                <a:defRPr sz="12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err="1"/>
                <a:t>홍익대</a:t>
              </a:r>
              <a:r>
                <a:t> </a:t>
              </a:r>
              <a:r>
                <a:rPr err="1"/>
                <a:t>화학공학과</a:t>
              </a:r>
              <a:r>
                <a:t> </a:t>
              </a:r>
            </a:p>
            <a:p>
              <a:pPr>
                <a:buSzPct val="100000"/>
                <a:defRPr sz="12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err="1"/>
                <a:t>기술개발</a:t>
              </a:r>
              <a:r>
                <a:t> 및 </a:t>
              </a:r>
              <a:r>
                <a:rPr err="1"/>
                <a:t>운영</a:t>
              </a:r>
              <a:endParaRPr/>
            </a:p>
          </p:txBody>
        </p:sp>
        <p:pic>
          <p:nvPicPr>
            <p:cNvPr id="1968" name="그림 1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" b="496"/>
            <a:stretch/>
          </p:blipFill>
          <p:spPr>
            <a:xfrm>
              <a:off x="2550571" y="3965369"/>
              <a:ext cx="1229700" cy="15660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9132" y="0"/>
                  </a:moveTo>
                  <a:cubicBezTo>
                    <a:pt x="3954" y="844"/>
                    <a:pt x="0" y="5314"/>
                    <a:pt x="0" y="10719"/>
                  </a:cubicBezTo>
                  <a:cubicBezTo>
                    <a:pt x="0" y="16726"/>
                    <a:pt x="4877" y="21600"/>
                    <a:pt x="10896" y="21600"/>
                  </a:cubicBezTo>
                  <a:cubicBezTo>
                    <a:pt x="16224" y="21600"/>
                    <a:pt x="20653" y="17777"/>
                    <a:pt x="21600" y="12733"/>
                  </a:cubicBezTo>
                  <a:lnTo>
                    <a:pt x="21600" y="8706"/>
                  </a:lnTo>
                  <a:cubicBezTo>
                    <a:pt x="20760" y="4231"/>
                    <a:pt x="17178" y="735"/>
                    <a:pt x="12660" y="0"/>
                  </a:cubicBezTo>
                  <a:lnTo>
                    <a:pt x="9132" y="0"/>
                  </a:lnTo>
                  <a:close/>
                </a:path>
              </a:pathLst>
            </a:cu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C2C2C1E9-CF6D-355B-3535-DC249590AB65}"/>
              </a:ext>
            </a:extLst>
          </p:cNvPr>
          <p:cNvGrpSpPr/>
          <p:nvPr/>
        </p:nvGrpSpPr>
        <p:grpSpPr>
          <a:xfrm>
            <a:off x="780911" y="3944790"/>
            <a:ext cx="1617049" cy="2623943"/>
            <a:chOff x="780911" y="3944790"/>
            <a:chExt cx="1617049" cy="2623943"/>
          </a:xfrm>
        </p:grpSpPr>
        <p:sp>
          <p:nvSpPr>
            <p:cNvPr id="1952" name="TextBox 33"/>
            <p:cNvSpPr txBox="1"/>
            <p:nvPr/>
          </p:nvSpPr>
          <p:spPr>
            <a:xfrm>
              <a:off x="780911" y="6096291"/>
              <a:ext cx="1617049" cy="472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buSzPct val="100000"/>
                <a:defRPr sz="12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err="1"/>
                <a:t>홍익대</a:t>
              </a:r>
              <a:r>
                <a:t> </a:t>
              </a:r>
              <a:r>
                <a:rPr err="1"/>
                <a:t>화학공학과</a:t>
              </a:r>
              <a:endParaRPr/>
            </a:p>
            <a:p>
              <a:pPr>
                <a:buSzPct val="100000"/>
                <a:defRPr sz="12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err="1"/>
                <a:t>분자진단</a:t>
              </a:r>
              <a:r>
                <a:t> </a:t>
              </a:r>
              <a:r>
                <a:rPr err="1"/>
                <a:t>공학</a:t>
              </a:r>
              <a:r>
                <a:t> </a:t>
              </a:r>
              <a:r>
                <a:rPr err="1"/>
                <a:t>박사</a:t>
              </a:r>
              <a:endParaRPr/>
            </a:p>
          </p:txBody>
        </p:sp>
        <p:pic>
          <p:nvPicPr>
            <p:cNvPr id="1969" name="그림 2" descr="그림 2"/>
            <p:cNvPicPr>
              <a:picLocks noChangeAspect="1"/>
            </p:cNvPicPr>
            <p:nvPr/>
          </p:nvPicPr>
          <p:blipFill>
            <a:blip r:embed="rId3"/>
            <a:srcRect l="4421" t="4569" r="3268" b="7286"/>
            <a:stretch>
              <a:fillRect/>
            </a:stretch>
          </p:blipFill>
          <p:spPr>
            <a:xfrm>
              <a:off x="780912" y="3944790"/>
              <a:ext cx="1224000" cy="15645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5" y="0"/>
                    <a:pt x="0" y="4835"/>
                    <a:pt x="0" y="10800"/>
                  </a:cubicBezTo>
                  <a:cubicBezTo>
                    <a:pt x="0" y="16765"/>
                    <a:pt x="4835" y="21600"/>
                    <a:pt x="10800" y="21600"/>
                  </a:cubicBezTo>
                  <a:cubicBezTo>
                    <a:pt x="16765" y="21600"/>
                    <a:pt x="21600" y="16765"/>
                    <a:pt x="21600" y="10800"/>
                  </a:cubicBezTo>
                  <a:cubicBezTo>
                    <a:pt x="21600" y="4835"/>
                    <a:pt x="16765" y="0"/>
                    <a:pt x="10800" y="0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971" name="그림 1" descr="그림 1"/>
          <p:cNvPicPr>
            <a:picLocks noChangeAspect="1"/>
          </p:cNvPicPr>
          <p:nvPr/>
        </p:nvPicPr>
        <p:blipFill>
          <a:blip r:embed="rId4"/>
          <a:srcRect b="6"/>
          <a:stretch>
            <a:fillRect/>
          </a:stretch>
        </p:blipFill>
        <p:spPr>
          <a:xfrm>
            <a:off x="677937" y="1460482"/>
            <a:ext cx="1794302" cy="2109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798" y="0"/>
                </a:moveTo>
                <a:cubicBezTo>
                  <a:pt x="4834" y="0"/>
                  <a:pt x="0" y="4835"/>
                  <a:pt x="0" y="10800"/>
                </a:cubicBezTo>
                <a:cubicBezTo>
                  <a:pt x="0" y="16765"/>
                  <a:pt x="4834" y="21600"/>
                  <a:pt x="10798" y="21600"/>
                </a:cubicBezTo>
                <a:cubicBezTo>
                  <a:pt x="16762" y="21600"/>
                  <a:pt x="21600" y="16765"/>
                  <a:pt x="21600" y="10800"/>
                </a:cubicBezTo>
                <a:cubicBezTo>
                  <a:pt x="21600" y="4835"/>
                  <a:pt x="16762" y="0"/>
                  <a:pt x="10798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0A829DF9-C0A1-F1CD-DD71-6402342C413C}"/>
              </a:ext>
            </a:extLst>
          </p:cNvPr>
          <p:cNvGrpSpPr/>
          <p:nvPr/>
        </p:nvGrpSpPr>
        <p:grpSpPr>
          <a:xfrm>
            <a:off x="2011444" y="5579348"/>
            <a:ext cx="2333691" cy="995660"/>
            <a:chOff x="3937005" y="5591876"/>
            <a:chExt cx="2333691" cy="995660"/>
          </a:xfrm>
        </p:grpSpPr>
        <p:sp>
          <p:nvSpPr>
            <p:cNvPr id="1964" name="TextBox 68"/>
            <p:cNvSpPr txBox="1"/>
            <p:nvPr/>
          </p:nvSpPr>
          <p:spPr>
            <a:xfrm>
              <a:off x="3937005" y="5591876"/>
              <a:ext cx="2333691" cy="52321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lang="ko-KR" altLang="en-US"/>
                <a:t>이상민 박사</a:t>
              </a:r>
              <a:endParaRPr lang="en-US" altLang="ko-KR"/>
            </a:p>
            <a:p>
              <a:pPr algn="ctr">
                <a:defRPr sz="14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lang="ko-KR" altLang="en-US"/>
                <a:t>선임연구원</a:t>
              </a:r>
              <a:endParaRPr/>
            </a:p>
          </p:txBody>
        </p:sp>
        <p:sp>
          <p:nvSpPr>
            <p:cNvPr id="1965" name="TextBox 65"/>
            <p:cNvSpPr txBox="1"/>
            <p:nvPr/>
          </p:nvSpPr>
          <p:spPr>
            <a:xfrm>
              <a:off x="4493453" y="6115094"/>
              <a:ext cx="1589740" cy="472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buSzPct val="100000"/>
                <a:defRPr sz="12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lang="ko-KR" altLang="en-US"/>
                <a:t>홍익</a:t>
              </a:r>
              <a:r>
                <a:t>대 </a:t>
              </a:r>
              <a:r>
                <a:rPr lang="ko-KR" altLang="en-US"/>
                <a:t>화학</a:t>
              </a:r>
              <a:r>
                <a:rPr err="1"/>
                <a:t>공학과</a:t>
              </a:r>
              <a:endParaRPr/>
            </a:p>
            <a:p>
              <a:pPr>
                <a:buSzPct val="100000"/>
                <a:defRPr sz="12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lang="ko-KR" altLang="en-US"/>
                <a:t>기술</a:t>
              </a:r>
              <a:r>
                <a:rPr err="1"/>
                <a:t>개발</a:t>
              </a:r>
              <a:r>
                <a:rPr lang="en-US"/>
                <a:t> </a:t>
              </a:r>
              <a:r>
                <a:rPr lang="ko-KR" altLang="en-US"/>
                <a:t>및 운영</a:t>
              </a:r>
              <a:endParaRPr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14AF084F-3023-3604-4092-6719F51FCE85}"/>
              </a:ext>
            </a:extLst>
          </p:cNvPr>
          <p:cNvGrpSpPr/>
          <p:nvPr/>
        </p:nvGrpSpPr>
        <p:grpSpPr>
          <a:xfrm>
            <a:off x="5832424" y="3903937"/>
            <a:ext cx="2333691" cy="2683622"/>
            <a:chOff x="5959424" y="3903937"/>
            <a:chExt cx="2333691" cy="2683622"/>
          </a:xfrm>
        </p:grpSpPr>
        <p:pic>
          <p:nvPicPr>
            <p:cNvPr id="1970" name="그림 4" descr="그림 4"/>
            <p:cNvPicPr>
              <a:picLocks noChangeAspect="1"/>
            </p:cNvPicPr>
            <p:nvPr/>
          </p:nvPicPr>
          <p:blipFill>
            <a:blip r:embed="rId5"/>
            <a:srcRect r="16"/>
            <a:stretch>
              <a:fillRect/>
            </a:stretch>
          </p:blipFill>
          <p:spPr>
            <a:xfrm>
              <a:off x="6490158" y="3903937"/>
              <a:ext cx="1224000" cy="15640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834" y="0"/>
                    <a:pt x="0" y="4833"/>
                    <a:pt x="0" y="10797"/>
                  </a:cubicBezTo>
                  <a:cubicBezTo>
                    <a:pt x="0" y="16761"/>
                    <a:pt x="4834" y="21600"/>
                    <a:pt x="10800" y="21600"/>
                  </a:cubicBezTo>
                  <a:cubicBezTo>
                    <a:pt x="16766" y="21600"/>
                    <a:pt x="21600" y="16761"/>
                    <a:pt x="21600" y="10797"/>
                  </a:cubicBezTo>
                  <a:cubicBezTo>
                    <a:pt x="21600" y="4833"/>
                    <a:pt x="16766" y="0"/>
                    <a:pt x="10800" y="0"/>
                  </a:cubicBezTo>
                  <a:close/>
                </a:path>
              </a:pathLst>
            </a:custGeom>
            <a:ln w="12700">
              <a:miter lim="400000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4" name="TextBox 68">
              <a:extLst>
                <a:ext uri="{FF2B5EF4-FFF2-40B4-BE49-F238E27FC236}">
                  <a16:creationId xmlns:a16="http://schemas.microsoft.com/office/drawing/2014/main" id="{3285AC80-3F39-B667-5A5B-E293DD6B6314}"/>
                </a:ext>
              </a:extLst>
            </p:cNvPr>
            <p:cNvSpPr txBox="1"/>
            <p:nvPr/>
          </p:nvSpPr>
          <p:spPr>
            <a:xfrm>
              <a:off x="5959424" y="5549612"/>
              <a:ext cx="2333691" cy="523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>
                <a:defRPr sz="14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lang="ko-KR" altLang="en-US"/>
                <a:t>김수환</a:t>
              </a:r>
            </a:p>
            <a:p>
              <a:pPr algn="ctr">
                <a:defRPr sz="14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lang="ko-KR" altLang="en-US"/>
                <a:t>연구원</a:t>
              </a:r>
              <a:endParaRPr lang="en-US"/>
            </a:p>
          </p:txBody>
        </p:sp>
        <p:sp>
          <p:nvSpPr>
            <p:cNvPr id="5" name="TextBox 65">
              <a:extLst>
                <a:ext uri="{FF2B5EF4-FFF2-40B4-BE49-F238E27FC236}">
                  <a16:creationId xmlns:a16="http://schemas.microsoft.com/office/drawing/2014/main" id="{99904CEE-82F6-E76A-A6CF-1AC988F4A15F}"/>
                </a:ext>
              </a:extLst>
            </p:cNvPr>
            <p:cNvSpPr txBox="1"/>
            <p:nvPr/>
          </p:nvSpPr>
          <p:spPr>
            <a:xfrm>
              <a:off x="6490158" y="6115117"/>
              <a:ext cx="1580567" cy="4724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>
                <a:buSzPct val="100000"/>
                <a:defRPr sz="12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err="1"/>
                <a:t>건국대</a:t>
              </a:r>
              <a:r>
                <a:t> </a:t>
              </a:r>
              <a:r>
                <a:rPr err="1"/>
                <a:t>컴퓨터공학과</a:t>
              </a:r>
              <a:endParaRPr/>
            </a:p>
            <a:p>
              <a:pPr>
                <a:buSzPct val="100000"/>
                <a:defRPr sz="1200">
                  <a:solidFill>
                    <a:srgbClr val="FFFFFF"/>
                  </a:solidFill>
                  <a:latin typeface="Pretendard Medium"/>
                  <a:ea typeface="Pretendard Medium"/>
                  <a:cs typeface="Pretendard Medium"/>
                  <a:sym typeface="Pretendard Medium"/>
                </a:defRPr>
              </a:pPr>
              <a:r>
                <a:rPr err="1"/>
                <a:t>애플리케이션</a:t>
              </a:r>
              <a:r>
                <a:t> </a:t>
              </a:r>
              <a:r>
                <a:rPr err="1"/>
                <a:t>개발</a:t>
              </a:r>
              <a:endParaRPr/>
            </a:p>
          </p:txBody>
        </p:sp>
      </p:grpSp>
      <p:pic>
        <p:nvPicPr>
          <p:cNvPr id="9" name="그림 8" descr="과제 &amp; 연구자 | 삼성미래기술">
            <a:extLst>
              <a:ext uri="{FF2B5EF4-FFF2-40B4-BE49-F238E27FC236}">
                <a16:creationId xmlns:a16="http://schemas.microsoft.com/office/drawing/2014/main" id="{74E553E6-9FE7-16A6-34B0-5ED8727084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8" t="2255" r="21607"/>
          <a:stretch/>
        </p:blipFill>
        <p:spPr bwMode="auto">
          <a:xfrm>
            <a:off x="8520629" y="4393763"/>
            <a:ext cx="1224000" cy="1564561"/>
          </a:xfrm>
          <a:custGeom>
            <a:avLst/>
            <a:gdLst>
              <a:gd name="connsiteX0" fmla="*/ 610200 w 1220400"/>
              <a:gd name="connsiteY0" fmla="*/ 0 h 1559959"/>
              <a:gd name="connsiteX1" fmla="*/ 1220400 w 1220400"/>
              <a:gd name="connsiteY1" fmla="*/ 779993 h 1559959"/>
              <a:gd name="connsiteX2" fmla="*/ 733177 w 1220400"/>
              <a:gd name="connsiteY2" fmla="*/ 1544140 h 1559959"/>
              <a:gd name="connsiteX3" fmla="*/ 610410 w 1220400"/>
              <a:gd name="connsiteY3" fmla="*/ 1559959 h 1559959"/>
              <a:gd name="connsiteX4" fmla="*/ 609991 w 1220400"/>
              <a:gd name="connsiteY4" fmla="*/ 1559959 h 1559959"/>
              <a:gd name="connsiteX5" fmla="*/ 487224 w 1220400"/>
              <a:gd name="connsiteY5" fmla="*/ 1544140 h 1559959"/>
              <a:gd name="connsiteX6" fmla="*/ 0 w 1220400"/>
              <a:gd name="connsiteY6" fmla="*/ 779993 h 1559959"/>
              <a:gd name="connsiteX7" fmla="*/ 610200 w 1220400"/>
              <a:gd name="connsiteY7" fmla="*/ 0 h 1559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0400" h="1559959">
                <a:moveTo>
                  <a:pt x="610200" y="0"/>
                </a:moveTo>
                <a:cubicBezTo>
                  <a:pt x="947204" y="0"/>
                  <a:pt x="1220400" y="349215"/>
                  <a:pt x="1220400" y="779993"/>
                </a:cubicBezTo>
                <a:cubicBezTo>
                  <a:pt x="1220400" y="1156924"/>
                  <a:pt x="1011235" y="1471408"/>
                  <a:pt x="733177" y="1544140"/>
                </a:cubicBezTo>
                <a:lnTo>
                  <a:pt x="610410" y="1559959"/>
                </a:lnTo>
                <a:lnTo>
                  <a:pt x="609991" y="1559959"/>
                </a:lnTo>
                <a:lnTo>
                  <a:pt x="487224" y="1544140"/>
                </a:lnTo>
                <a:cubicBezTo>
                  <a:pt x="209166" y="1471408"/>
                  <a:pt x="0" y="1156924"/>
                  <a:pt x="0" y="779993"/>
                </a:cubicBezTo>
                <a:cubicBezTo>
                  <a:pt x="0" y="349215"/>
                  <a:pt x="273196" y="0"/>
                  <a:pt x="610200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B6F82B1-CEDC-C975-B81B-04EAAB779F7B}"/>
              </a:ext>
            </a:extLst>
          </p:cNvPr>
          <p:cNvSpPr txBox="1"/>
          <p:nvPr/>
        </p:nvSpPr>
        <p:spPr>
          <a:xfrm>
            <a:off x="2723515" y="1117131"/>
            <a:ext cx="1546255" cy="64632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sz="3600" b="1" dirty="0">
                <a:solidFill>
                  <a:schemeClr val="bg1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정 민 섭</a:t>
            </a:r>
            <a:endParaRPr kumimoji="0" lang="ko-KR" altLang="en-US" sz="36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  <a:sym typeface="Pretendard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9C2AD8-2529-8F37-E989-6853517ACB52}"/>
              </a:ext>
            </a:extLst>
          </p:cNvPr>
          <p:cNvSpPr txBox="1"/>
          <p:nvPr/>
        </p:nvSpPr>
        <p:spPr>
          <a:xfrm>
            <a:off x="6563520" y="3072567"/>
            <a:ext cx="15621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1" i="0" u="none" strike="noStrike" cap="none" spc="0" normalizeH="0" baseline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류경문</a:t>
            </a:r>
            <a:r>
              <a:rPr kumimoji="0" lang="ko-KR" altLang="en-US" sz="1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수의사</a:t>
            </a:r>
            <a:endParaRPr lang="en-US" altLang="ko-KR" b="1">
              <a:solidFill>
                <a:schemeClr val="bg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12" name="Picture 4" descr="반려견도 땀샘 있어…목욕 자주 시켜야｜여성동아">
            <a:extLst>
              <a:ext uri="{FF2B5EF4-FFF2-40B4-BE49-F238E27FC236}">
                <a16:creationId xmlns:a16="http://schemas.microsoft.com/office/drawing/2014/main" id="{1B42276C-3AC4-428F-EAD1-60108AEE46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33" t="6359" r="9026" b="33365"/>
          <a:stretch/>
        </p:blipFill>
        <p:spPr bwMode="auto">
          <a:xfrm>
            <a:off x="6589277" y="1215783"/>
            <a:ext cx="1576838" cy="1765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7EA94A11-3BB6-8507-56D5-BECC14B5E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t="2239" r="2050" b="34589"/>
          <a:stretch/>
        </p:blipFill>
        <p:spPr bwMode="auto">
          <a:xfrm>
            <a:off x="8402444" y="1215783"/>
            <a:ext cx="1490034" cy="1765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그림 15" descr="인간의 얼굴, 사람, 의류, 미소이(가) 표시된 사진&#10;&#10;자동 생성된 설명">
            <a:extLst>
              <a:ext uri="{FF2B5EF4-FFF2-40B4-BE49-F238E27FC236}">
                <a16:creationId xmlns:a16="http://schemas.microsoft.com/office/drawing/2014/main" id="{B9A2C797-367E-7016-A016-081836884F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6351" y="1215784"/>
            <a:ext cx="1477591" cy="1765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22D6D92-42F1-2275-0171-8810C9E387A2}"/>
              </a:ext>
            </a:extLst>
          </p:cNvPr>
          <p:cNvSpPr txBox="1"/>
          <p:nvPr/>
        </p:nvSpPr>
        <p:spPr>
          <a:xfrm>
            <a:off x="10015222" y="3405748"/>
            <a:ext cx="175984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71450" marR="0" indent="-17145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ko-KR" altLang="en-US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안동동물의료센터 원장</a:t>
            </a:r>
            <a:endParaRPr kumimoji="0" lang="en-US" altLang="ko-KR" sz="1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F1D5F9-29A9-D92A-0664-B3D4161E5807}"/>
              </a:ext>
            </a:extLst>
          </p:cNvPr>
          <p:cNvSpPr txBox="1"/>
          <p:nvPr/>
        </p:nvSpPr>
        <p:spPr>
          <a:xfrm>
            <a:off x="8366410" y="3072567"/>
            <a:ext cx="15621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ko-KR" altLang="en-US" sz="1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이소영 수의사</a:t>
            </a:r>
            <a:endParaRPr lang="en-US" altLang="ko-KR" b="1">
              <a:solidFill>
                <a:schemeClr val="bg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B24E485-4F19-4CC4-E56F-2787F0E91DB5}"/>
              </a:ext>
            </a:extLst>
          </p:cNvPr>
          <p:cNvSpPr txBox="1"/>
          <p:nvPr/>
        </p:nvSpPr>
        <p:spPr>
          <a:xfrm>
            <a:off x="10114095" y="3072567"/>
            <a:ext cx="1562101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ko-KR" altLang="en-US" b="1" err="1">
                <a:solidFill>
                  <a:schemeClr val="bg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박규태</a:t>
            </a:r>
            <a:r>
              <a:rPr kumimoji="0" lang="ko-KR" altLang="en-US" sz="1800" b="1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수의사</a:t>
            </a:r>
            <a:endParaRPr lang="en-US" altLang="ko-KR" b="1">
              <a:solidFill>
                <a:schemeClr val="bg1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4FC94B0-1A20-A522-3719-D7CC97796707}"/>
              </a:ext>
            </a:extLst>
          </p:cNvPr>
          <p:cNvSpPr txBox="1"/>
          <p:nvPr/>
        </p:nvSpPr>
        <p:spPr>
          <a:xfrm>
            <a:off x="8218682" y="3405748"/>
            <a:ext cx="1759846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71450" marR="0" indent="-17145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</a:pPr>
            <a:r>
              <a:rPr kumimoji="0" lang="ko-KR" altLang="en-US" sz="1200" b="0" i="0" u="none" strike="noStrike" cap="none" spc="0" normalizeH="0" baseline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휴동물의료센터</a:t>
            </a:r>
            <a:r>
              <a:rPr kumimoji="0" lang="ko-KR" altLang="en-US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대표원장</a:t>
            </a:r>
            <a:endParaRPr kumimoji="0" lang="en-US" altLang="ko-KR" sz="1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2902CB-6BE2-4385-F037-C34311D4797E}"/>
              </a:ext>
            </a:extLst>
          </p:cNvPr>
          <p:cNvSpPr txBox="1"/>
          <p:nvPr/>
        </p:nvSpPr>
        <p:spPr>
          <a:xfrm>
            <a:off x="6589277" y="3405748"/>
            <a:ext cx="1759846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171450" marR="0" indent="-171450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ko-KR" altLang="en-US" sz="1200" b="0" i="0" u="none" strike="noStrike" cap="none" spc="0" normalizeH="0" baseline="0" err="1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스킨앤이어</a:t>
            </a:r>
            <a:r>
              <a:rPr kumimoji="0" lang="ko-KR" altLang="en-US" sz="1200" b="0" i="0" u="none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Pretendard"/>
              </a:rPr>
              <a:t> 원장</a:t>
            </a:r>
            <a:endParaRPr kumimoji="0" lang="en-US" altLang="ko-KR" sz="1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  <a:sym typeface="Pretendard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C6EBCA97-02CA-CB17-444C-3398D4535B7B}"/>
              </a:ext>
            </a:extLst>
          </p:cNvPr>
          <p:cNvSpPr/>
          <p:nvPr/>
        </p:nvSpPr>
        <p:spPr>
          <a:xfrm>
            <a:off x="6561971" y="760841"/>
            <a:ext cx="5073268" cy="369330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ko-KR" altLang="en-US" b="1">
                <a:solidFill>
                  <a:srgbClr val="FFFFF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사업화/제품 개선 자문</a:t>
            </a:r>
            <a:endParaRPr lang="ko-KR" altLang="en-US" sz="18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0C76E41F-CC6C-AC69-EFBD-3EE17E912A73}"/>
              </a:ext>
            </a:extLst>
          </p:cNvPr>
          <p:cNvSpPr/>
          <p:nvPr/>
        </p:nvSpPr>
        <p:spPr>
          <a:xfrm>
            <a:off x="8335382" y="3909774"/>
            <a:ext cx="3622714" cy="369330"/>
          </a:xfrm>
          <a:prstGeom prst="rect">
            <a:avLst/>
          </a:prstGeom>
          <a:solidFill>
            <a:schemeClr val="accent1">
              <a:lumMod val="50000"/>
            </a:schemeClr>
          </a:solidFill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algn="ctr"/>
            <a:r>
              <a:rPr lang="ko-KR" altLang="en-US" b="1">
                <a:solidFill>
                  <a:srgbClr val="FFFFF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기술 개발 자문</a:t>
            </a:r>
            <a:endParaRPr lang="ko-KR" altLang="en-US" sz="1800" b="1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19" name="그림 18" descr="인간의 얼굴, 의류, 사람, 넥타이이(가) 표시된 사진&#10;&#10;자동 생성된 설명">
            <a:extLst>
              <a:ext uri="{FF2B5EF4-FFF2-40B4-BE49-F238E27FC236}">
                <a16:creationId xmlns:a16="http://schemas.microsoft.com/office/drawing/2014/main" id="{37757F51-6242-56BB-056E-926B9BE0CB38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4555" t="2459" r="12986" b="3363"/>
          <a:stretch>
            <a:fillRect/>
          </a:stretch>
        </p:blipFill>
        <p:spPr>
          <a:xfrm>
            <a:off x="10428555" y="4400334"/>
            <a:ext cx="1229114" cy="1566000"/>
          </a:xfrm>
          <a:custGeom>
            <a:avLst/>
            <a:gdLst>
              <a:gd name="connsiteX0" fmla="*/ 614557 w 1229114"/>
              <a:gd name="connsiteY0" fmla="*/ 0 h 1566000"/>
              <a:gd name="connsiteX1" fmla="*/ 1229114 w 1229114"/>
              <a:gd name="connsiteY1" fmla="*/ 783000 h 1566000"/>
              <a:gd name="connsiteX2" fmla="*/ 614557 w 1229114"/>
              <a:gd name="connsiteY2" fmla="*/ 1566000 h 1566000"/>
              <a:gd name="connsiteX3" fmla="*/ 0 w 1229114"/>
              <a:gd name="connsiteY3" fmla="*/ 783000 h 1566000"/>
              <a:gd name="connsiteX4" fmla="*/ 614557 w 1229114"/>
              <a:gd name="connsiteY4" fmla="*/ 0 h 156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9114" h="1566000">
                <a:moveTo>
                  <a:pt x="614557" y="0"/>
                </a:moveTo>
                <a:cubicBezTo>
                  <a:pt x="953967" y="0"/>
                  <a:pt x="1229114" y="350561"/>
                  <a:pt x="1229114" y="783000"/>
                </a:cubicBezTo>
                <a:cubicBezTo>
                  <a:pt x="1229114" y="1215439"/>
                  <a:pt x="953967" y="1566000"/>
                  <a:pt x="614557" y="1566000"/>
                </a:cubicBezTo>
                <a:cubicBezTo>
                  <a:pt x="275147" y="1566000"/>
                  <a:pt x="0" y="1215439"/>
                  <a:pt x="0" y="783000"/>
                </a:cubicBezTo>
                <a:cubicBezTo>
                  <a:pt x="0" y="350561"/>
                  <a:pt x="275147" y="0"/>
                  <a:pt x="614557" y="0"/>
                </a:cubicBezTo>
                <a:close/>
              </a:path>
            </a:pathLst>
          </a:custGeom>
        </p:spPr>
      </p:pic>
      <p:sp>
        <p:nvSpPr>
          <p:cNvPr id="31" name="TextBox 44">
            <a:extLst>
              <a:ext uri="{FF2B5EF4-FFF2-40B4-BE49-F238E27FC236}">
                <a16:creationId xmlns:a16="http://schemas.microsoft.com/office/drawing/2014/main" id="{F603F692-66B5-C020-3D4E-B9AADAAE3E3B}"/>
              </a:ext>
            </a:extLst>
          </p:cNvPr>
          <p:cNvSpPr txBox="1"/>
          <p:nvPr/>
        </p:nvSpPr>
        <p:spPr>
          <a:xfrm>
            <a:off x="10321532" y="5990175"/>
            <a:ext cx="14431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>
              <a:defRPr sz="14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lang="ko-KR" altLang="en-US" b="1" err="1"/>
              <a:t>조남준</a:t>
            </a:r>
            <a:r>
              <a:rPr lang="ko-KR" altLang="en-US" b="1"/>
              <a:t> 교수</a:t>
            </a:r>
            <a:endParaRPr lang="ko-KR" b="1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32" name="TextBox 41">
            <a:extLst>
              <a:ext uri="{FF2B5EF4-FFF2-40B4-BE49-F238E27FC236}">
                <a16:creationId xmlns:a16="http://schemas.microsoft.com/office/drawing/2014/main" id="{241EC532-1F98-A409-B6E1-856B2C87A64E}"/>
              </a:ext>
            </a:extLst>
          </p:cNvPr>
          <p:cNvSpPr txBox="1"/>
          <p:nvPr/>
        </p:nvSpPr>
        <p:spPr>
          <a:xfrm>
            <a:off x="10426175" y="6274232"/>
            <a:ext cx="1257133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20" rIns="45719" bIns="45720" anchor="t">
            <a:spAutoFit/>
          </a:bodyPr>
          <a:lstStyle/>
          <a:p>
            <a:pPr algn="ctr">
              <a:buSzPct val="100000"/>
              <a:defRPr sz="12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lang="ko-KR" altLang="en-US"/>
              <a:t>난양공과대학교 </a:t>
            </a:r>
          </a:p>
          <a:p>
            <a:pPr algn="ctr">
              <a:defRPr sz="1200">
                <a:solidFill>
                  <a:srgbClr val="FFFFFF"/>
                </a:solidFill>
                <a:latin typeface="Pretendard Medium"/>
                <a:ea typeface="Pretendard Medium"/>
                <a:cs typeface="Pretendard Medium"/>
                <a:sym typeface="Pretendard Medium"/>
              </a:defRPr>
            </a:pPr>
            <a:r>
              <a:rPr lang="ko-KR" altLang="en-US"/>
              <a:t>재료공학과 </a:t>
            </a:r>
            <a:r>
              <a:t> </a:t>
            </a:r>
          </a:p>
        </p:txBody>
      </p:sp>
      <p:pic>
        <p:nvPicPr>
          <p:cNvPr id="15" name="그림 4">
            <a:extLst>
              <a:ext uri="{FF2B5EF4-FFF2-40B4-BE49-F238E27FC236}">
                <a16:creationId xmlns:a16="http://schemas.microsoft.com/office/drawing/2014/main" id="{8C4E8760-7FBF-BA5B-1F4D-6FC0A1AECE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2567892" y="3933674"/>
            <a:ext cx="1224000" cy="15640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4834" y="0"/>
                  <a:pt x="0" y="4833"/>
                  <a:pt x="0" y="10797"/>
                </a:cubicBezTo>
                <a:cubicBezTo>
                  <a:pt x="0" y="16761"/>
                  <a:pt x="4834" y="21600"/>
                  <a:pt x="10800" y="21600"/>
                </a:cubicBezTo>
                <a:cubicBezTo>
                  <a:pt x="16766" y="21600"/>
                  <a:pt x="21600" y="16761"/>
                  <a:pt x="21600" y="10797"/>
                </a:cubicBezTo>
                <a:cubicBezTo>
                  <a:pt x="21600" y="4833"/>
                  <a:pt x="16766" y="0"/>
                  <a:pt x="10800" y="0"/>
                </a:cubicBezTo>
                <a:close/>
              </a:path>
            </a:pathLst>
          </a:custGeom>
          <a:ln w="12700"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475864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DFE9C-1842-0563-8147-74BA01FFA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4">
            <a:extLst>
              <a:ext uri="{FF2B5EF4-FFF2-40B4-BE49-F238E27FC236}">
                <a16:creationId xmlns:a16="http://schemas.microsoft.com/office/drawing/2014/main" id="{0CDFF2BF-D3A5-9A5F-4A6E-3832220BB027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A835ECE-C251-DA87-8781-119ED23DCF58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4. </a:t>
            </a:r>
            <a:r>
              <a:rPr lang="ko-KR" altLang="en-US" sz="2400" b="1" err="1">
                <a:solidFill>
                  <a:schemeClr val="bg1"/>
                </a:solidFill>
                <a:latin typeface="+mn-ea"/>
              </a:rPr>
              <a:t>연구파트너쉽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 </a:t>
            </a:r>
          </a:p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kumimoji="0" lang="en-US" altLang="ko-K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Technology</a:t>
            </a: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pic>
        <p:nvPicPr>
          <p:cNvPr id="8" name="Picture 8" descr="http://microfluidics.mju.ac.kr/Images/Funds/samsungftf.jpg">
            <a:extLst>
              <a:ext uri="{FF2B5EF4-FFF2-40B4-BE49-F238E27FC236}">
                <a16:creationId xmlns:a16="http://schemas.microsoft.com/office/drawing/2014/main" id="{5FBBFB02-D3C4-EBFF-A6DA-81C6471729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1"/>
          <a:stretch/>
        </p:blipFill>
        <p:spPr bwMode="auto">
          <a:xfrm>
            <a:off x="6466170" y="2409931"/>
            <a:ext cx="2891144" cy="362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186CEBB-79D4-9D98-A910-649B9D7701B2}"/>
              </a:ext>
            </a:extLst>
          </p:cNvPr>
          <p:cNvSpPr txBox="1"/>
          <p:nvPr/>
        </p:nvSpPr>
        <p:spPr>
          <a:xfrm>
            <a:off x="485749" y="3917486"/>
            <a:ext cx="23785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그래서 이 문제 해결을 위한 아이디어로 삼성미래기술재단 과제를 수행</a:t>
            </a:r>
            <a:r>
              <a:rPr lang="en-US" altLang="ko-KR" dirty="0"/>
              <a:t>.</a:t>
            </a:r>
          </a:p>
          <a:p>
            <a:r>
              <a:rPr lang="en-US" altLang="ko-KR" dirty="0"/>
              <a:t>3</a:t>
            </a:r>
            <a:r>
              <a:rPr lang="ko-KR" altLang="en-US" dirty="0"/>
              <a:t>년간 </a:t>
            </a:r>
            <a:r>
              <a:rPr lang="en-US" altLang="ko-KR" dirty="0"/>
              <a:t>14</a:t>
            </a:r>
            <a:r>
              <a:rPr lang="ko-KR" altLang="en-US" dirty="0"/>
              <a:t>억 연구비 투입</a:t>
            </a:r>
          </a:p>
        </p:txBody>
      </p:sp>
      <p:pic>
        <p:nvPicPr>
          <p:cNvPr id="12" name="Picture 6" descr="홍익대학교 - 위키백과, 우리 모두의 백과사전">
            <a:extLst>
              <a:ext uri="{FF2B5EF4-FFF2-40B4-BE49-F238E27FC236}">
                <a16:creationId xmlns:a16="http://schemas.microsoft.com/office/drawing/2014/main" id="{2AB20D77-EF74-E168-CC16-47E423ACB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31" y="4821668"/>
            <a:ext cx="1530494" cy="1488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그림 16" descr="텍스트, 사람, 가장, 그룹이(가) 표시된 사진&#10;&#10;자동 생성된 설명">
            <a:extLst>
              <a:ext uri="{FF2B5EF4-FFF2-40B4-BE49-F238E27FC236}">
                <a16:creationId xmlns:a16="http://schemas.microsoft.com/office/drawing/2014/main" id="{11957715-54CA-D4D0-74BE-F9847C288AF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1" t="7700"/>
          <a:stretch/>
        </p:blipFill>
        <p:spPr>
          <a:xfrm>
            <a:off x="4582219" y="2953224"/>
            <a:ext cx="4563850" cy="33123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45592A04-905A-A71D-8FD2-CCF48B6AF48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5788"/>
          <a:stretch/>
        </p:blipFill>
        <p:spPr>
          <a:xfrm>
            <a:off x="9457805" y="1225485"/>
            <a:ext cx="2118310" cy="5391975"/>
          </a:xfrm>
          <a:prstGeom prst="rect">
            <a:avLst/>
          </a:prstGeom>
        </p:spPr>
      </p:pic>
      <p:pic>
        <p:nvPicPr>
          <p:cNvPr id="19" name="Picture 8" descr="명지대학교 영재교육센터">
            <a:extLst>
              <a:ext uri="{FF2B5EF4-FFF2-40B4-BE49-F238E27FC236}">
                <a16:creationId xmlns:a16="http://schemas.microsoft.com/office/drawing/2014/main" id="{6387A1FC-0B8E-223E-E216-1A18259F2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1" t="12331" r="52946" b="12553"/>
          <a:stretch/>
        </p:blipFill>
        <p:spPr bwMode="auto">
          <a:xfrm>
            <a:off x="4322486" y="985060"/>
            <a:ext cx="1905698" cy="18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EB493152-0721-08A7-26B9-99F1C1C40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2604"/>
            <a:ext cx="4068018" cy="2338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6298292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0BC97B-D9A7-6644-227D-79F4536FA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직사각형 4">
            <a:extLst>
              <a:ext uri="{FF2B5EF4-FFF2-40B4-BE49-F238E27FC236}">
                <a16:creationId xmlns:a16="http://schemas.microsoft.com/office/drawing/2014/main" id="{7E42D23B-2536-821B-EFB4-800879DF3589}"/>
              </a:ext>
            </a:extLst>
          </p:cNvPr>
          <p:cNvSpPr/>
          <p:nvPr/>
        </p:nvSpPr>
        <p:spPr>
          <a:xfrm>
            <a:off x="7638584" y="-33904"/>
            <a:ext cx="4553416" cy="6891905"/>
          </a:xfrm>
          <a:prstGeom prst="rect">
            <a:avLst/>
          </a:prstGeom>
          <a:solidFill>
            <a:srgbClr val="77ADB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1984" name="그림 13" descr="그림 13">
            <a:extLst>
              <a:ext uri="{FF2B5EF4-FFF2-40B4-BE49-F238E27FC236}">
                <a16:creationId xmlns:a16="http://schemas.microsoft.com/office/drawing/2014/main" id="{E8D9BADF-09A8-E989-E41A-EFA4A454A1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2542" y="4667317"/>
            <a:ext cx="4399458" cy="1954016"/>
          </a:xfrm>
          <a:prstGeom prst="rect">
            <a:avLst/>
          </a:prstGeom>
          <a:ln w="12700">
            <a:miter lim="400000"/>
          </a:ln>
        </p:spPr>
      </p:pic>
      <p:sp>
        <p:nvSpPr>
          <p:cNvPr id="1985" name="TextBox 17">
            <a:extLst>
              <a:ext uri="{FF2B5EF4-FFF2-40B4-BE49-F238E27FC236}">
                <a16:creationId xmlns:a16="http://schemas.microsoft.com/office/drawing/2014/main" id="{9527E30B-233F-1E9E-7908-058B2601A5DB}"/>
              </a:ext>
            </a:extLst>
          </p:cNvPr>
          <p:cNvSpPr txBox="1"/>
          <p:nvPr/>
        </p:nvSpPr>
        <p:spPr>
          <a:xfrm>
            <a:off x="8387129" y="1181396"/>
            <a:ext cx="3210283" cy="278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 algn="ctr">
              <a:defRPr sz="8800">
                <a:solidFill>
                  <a:srgbClr val="FFFFFF"/>
                </a:solidFill>
                <a:latin typeface="Pretendard Black"/>
                <a:ea typeface="Pretendard Black"/>
                <a:cs typeface="Pretendard Black"/>
                <a:sym typeface="Pretendard Black"/>
              </a:defRPr>
            </a:pPr>
            <a:r>
              <a:t>Thank</a:t>
            </a:r>
            <a:br>
              <a:rPr/>
            </a:br>
            <a:r>
              <a:t>you</a:t>
            </a:r>
          </a:p>
        </p:txBody>
      </p:sp>
      <p:cxnSp>
        <p:nvCxnSpPr>
          <p:cNvPr id="2" name="직선 연결선 1">
            <a:extLst>
              <a:ext uri="{FF2B5EF4-FFF2-40B4-BE49-F238E27FC236}">
                <a16:creationId xmlns:a16="http://schemas.microsoft.com/office/drawing/2014/main" id="{AFB20E67-EAF7-BD82-42A9-9CE8B7651971}"/>
              </a:ext>
            </a:extLst>
          </p:cNvPr>
          <p:cNvCxnSpPr>
            <a:cxnSpLocks/>
            <a:stCxn id="42" idx="4"/>
            <a:endCxn id="48" idx="4"/>
          </p:cNvCxnSpPr>
          <p:nvPr/>
        </p:nvCxnSpPr>
        <p:spPr>
          <a:xfrm flipH="1" flipV="1">
            <a:off x="4256429" y="1190066"/>
            <a:ext cx="1249" cy="3413124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DCD6EA6C-F751-0E98-95BD-66AD8905F777}"/>
              </a:ext>
            </a:extLst>
          </p:cNvPr>
          <p:cNvCxnSpPr>
            <a:cxnSpLocks/>
            <a:stCxn id="17" idx="4"/>
            <a:endCxn id="10" idx="0"/>
          </p:cNvCxnSpPr>
          <p:nvPr/>
        </p:nvCxnSpPr>
        <p:spPr>
          <a:xfrm flipH="1" flipV="1">
            <a:off x="446179" y="985490"/>
            <a:ext cx="5102" cy="390765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타원 9">
            <a:extLst>
              <a:ext uri="{FF2B5EF4-FFF2-40B4-BE49-F238E27FC236}">
                <a16:creationId xmlns:a16="http://schemas.microsoft.com/office/drawing/2014/main" id="{A0DDE288-3C47-B567-BB23-38BF7EC5333A}"/>
              </a:ext>
            </a:extLst>
          </p:cNvPr>
          <p:cNvSpPr/>
          <p:nvPr/>
        </p:nvSpPr>
        <p:spPr>
          <a:xfrm>
            <a:off x="336636" y="985490"/>
            <a:ext cx="219086" cy="2125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4F9378-C0CF-B70A-CBB9-7D92A1429406}"/>
              </a:ext>
            </a:extLst>
          </p:cNvPr>
          <p:cNvSpPr txBox="1"/>
          <p:nvPr/>
        </p:nvSpPr>
        <p:spPr>
          <a:xfrm>
            <a:off x="746042" y="908623"/>
            <a:ext cx="79220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2024</a:t>
            </a:r>
            <a:endParaRPr kumimoji="0" lang="ko-KR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AEF17D-E7E3-B9D8-D12F-0A11BA04B61B}"/>
              </a:ext>
            </a:extLst>
          </p:cNvPr>
          <p:cNvSpPr txBox="1"/>
          <p:nvPr/>
        </p:nvSpPr>
        <p:spPr>
          <a:xfrm>
            <a:off x="706205" y="4025311"/>
            <a:ext cx="3303238" cy="16709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5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특허출원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전기화학적 방식을 이용한 중합효소 연쇄 반응의 피로인산 이온 농도 변화 측정 방법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PCT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국제출원번호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PCT/KR2024/007404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 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AB2463-0F53-8247-2065-7F296A97CA47}"/>
              </a:ext>
            </a:extLst>
          </p:cNvPr>
          <p:cNvSpPr txBox="1"/>
          <p:nvPr/>
        </p:nvSpPr>
        <p:spPr>
          <a:xfrm>
            <a:off x="708292" y="3251744"/>
            <a:ext cx="2094723" cy="701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8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 법인설립</a:t>
            </a:r>
            <a:endParaRPr lang="en-US" altLang="ko-KR" sz="1400" dirty="0">
              <a:solidFill>
                <a:prstClr val="black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예비창업패키지 선정 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B7A6C4B-DDB4-3BF0-B228-7822B3EB80CC}"/>
              </a:ext>
            </a:extLst>
          </p:cNvPr>
          <p:cNvSpPr txBox="1"/>
          <p:nvPr/>
        </p:nvSpPr>
        <p:spPr>
          <a:xfrm>
            <a:off x="710381" y="2809855"/>
            <a:ext cx="1962712" cy="378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11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 신보</a:t>
            </a: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기금 유치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 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4F80823-0940-E973-9D91-DDEF91C646F6}"/>
              </a:ext>
            </a:extLst>
          </p:cNvPr>
          <p:cNvSpPr txBox="1"/>
          <p:nvPr/>
        </p:nvSpPr>
        <p:spPr>
          <a:xfrm>
            <a:off x="706205" y="1299395"/>
            <a:ext cx="2523325" cy="37824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12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 기업 부설 연구소 설립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 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22F696-3291-02C1-F8B8-E52207A79213}"/>
              </a:ext>
            </a:extLst>
          </p:cNvPr>
          <p:cNvSpPr txBox="1"/>
          <p:nvPr/>
        </p:nvSpPr>
        <p:spPr>
          <a:xfrm>
            <a:off x="708136" y="1788798"/>
            <a:ext cx="3348597" cy="1024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11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특허출원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광중합 기술 기반 디지털 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PCR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용 용액을 제조하기 위한 키트 및 이의 용도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PCT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국제출원번호</a:t>
            </a:r>
            <a:r>
              <a:rPr kumimoji="0" lang="en-US" altLang="ko-KR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: PCT/KR2024/015035</a:t>
            </a: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56F199CC-1CC4-1B57-C27F-E13FF1133828}"/>
              </a:ext>
            </a:extLst>
          </p:cNvPr>
          <p:cNvSpPr/>
          <p:nvPr/>
        </p:nvSpPr>
        <p:spPr>
          <a:xfrm>
            <a:off x="394131" y="4778849"/>
            <a:ext cx="1143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D6DFD941-5FE9-790D-76AF-37304DEDCF79}"/>
              </a:ext>
            </a:extLst>
          </p:cNvPr>
          <p:cNvSpPr/>
          <p:nvPr/>
        </p:nvSpPr>
        <p:spPr>
          <a:xfrm>
            <a:off x="394131" y="3427347"/>
            <a:ext cx="1143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F0922B89-5E00-05F0-6512-D2D9EDF8EED0}"/>
              </a:ext>
            </a:extLst>
          </p:cNvPr>
          <p:cNvSpPr/>
          <p:nvPr/>
        </p:nvSpPr>
        <p:spPr>
          <a:xfrm>
            <a:off x="389029" y="2133441"/>
            <a:ext cx="1143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D952AD54-E379-D11F-6AE9-0397E80B9806}"/>
              </a:ext>
            </a:extLst>
          </p:cNvPr>
          <p:cNvSpPr/>
          <p:nvPr/>
        </p:nvSpPr>
        <p:spPr>
          <a:xfrm>
            <a:off x="394131" y="1489118"/>
            <a:ext cx="1143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C2141FE5-F765-CD10-184F-4242618B7CFE}"/>
              </a:ext>
            </a:extLst>
          </p:cNvPr>
          <p:cNvSpPr/>
          <p:nvPr/>
        </p:nvSpPr>
        <p:spPr>
          <a:xfrm>
            <a:off x="389029" y="1034617"/>
            <a:ext cx="114300" cy="1143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DB52A00-51CE-E9E4-CE58-0FD6ABAF20DA}"/>
              </a:ext>
            </a:extLst>
          </p:cNvPr>
          <p:cNvSpPr txBox="1"/>
          <p:nvPr/>
        </p:nvSpPr>
        <p:spPr>
          <a:xfrm>
            <a:off x="4456576" y="4299479"/>
            <a:ext cx="2478473" cy="1024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1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 </a:t>
            </a: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CES2025 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전시</a:t>
            </a:r>
            <a:endParaRPr lang="en-US" altLang="ko-KR" sz="1400" dirty="0">
              <a:solidFill>
                <a:prstClr val="black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시흥창업센터 </a:t>
            </a:r>
            <a:r>
              <a:rPr kumimoji="0" lang="ko-KR" alt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입주사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선정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 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FA45DFF-5B3D-EBEE-1A3D-67425741B89F}"/>
              </a:ext>
            </a:extLst>
          </p:cNvPr>
          <p:cNvSpPr txBox="1"/>
          <p:nvPr/>
        </p:nvSpPr>
        <p:spPr>
          <a:xfrm>
            <a:off x="4458507" y="3259854"/>
            <a:ext cx="2959299" cy="1024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2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 혁신 성장 바우처 지원 사업 선정</a:t>
            </a: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EZ Stain 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제품 허가</a:t>
            </a: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제조업 허가</a:t>
            </a:r>
            <a:endParaRPr lang="en-US" altLang="ko-KR" sz="1400" dirty="0">
              <a:solidFill>
                <a:prstClr val="black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획득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 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CC63103D-6A40-E88C-835B-AF5BBEC36E9D}"/>
              </a:ext>
            </a:extLst>
          </p:cNvPr>
          <p:cNvSpPr txBox="1"/>
          <p:nvPr/>
        </p:nvSpPr>
        <p:spPr>
          <a:xfrm>
            <a:off x="4460440" y="2440035"/>
            <a:ext cx="2851371" cy="70141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3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예비창업패키지 최우수 성과 기업  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선정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4CCE6CC-6226-10F8-EB93-E6D4F4AC0E1F}"/>
              </a:ext>
            </a:extLst>
          </p:cNvPr>
          <p:cNvSpPr txBox="1"/>
          <p:nvPr/>
        </p:nvSpPr>
        <p:spPr>
          <a:xfrm>
            <a:off x="4462372" y="1299395"/>
            <a:ext cx="3195216" cy="10245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4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월  초기창업패키지 선정</a:t>
            </a:r>
            <a:endParaRPr lang="en-US" altLang="ko-KR" sz="1400" dirty="0">
              <a:solidFill>
                <a:prstClr val="black"/>
              </a:solidFill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혁신성장기업육성</a:t>
            </a: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(R&amp;D)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사업</a:t>
            </a:r>
            <a:r>
              <a:rPr kumimoji="0" lang="ko-KR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선정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  <a:p>
            <a:pPr marL="0" marR="0" lvl="0" indent="0" algn="l" defTabSz="91440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ko-KR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         IP </a:t>
            </a:r>
            <a:r>
              <a:rPr lang="ko-KR" altLang="en-US" sz="1400" dirty="0">
                <a:solidFill>
                  <a:prstClr val="black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나래 선정</a:t>
            </a:r>
            <a:endParaRPr kumimoji="0" lang="en-US" altLang="ko-KR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EC4E37A5-71B4-3EA2-C10F-A85F0E216F6F}"/>
              </a:ext>
            </a:extLst>
          </p:cNvPr>
          <p:cNvSpPr/>
          <p:nvPr/>
        </p:nvSpPr>
        <p:spPr>
          <a:xfrm>
            <a:off x="4200528" y="4488890"/>
            <a:ext cx="1143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DA9AAE60-2507-6A5A-BF11-8B4367582F42}"/>
              </a:ext>
            </a:extLst>
          </p:cNvPr>
          <p:cNvSpPr/>
          <p:nvPr/>
        </p:nvSpPr>
        <p:spPr>
          <a:xfrm>
            <a:off x="4200528" y="3409330"/>
            <a:ext cx="1143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5D523A0D-18B9-3872-0F64-04AFEB22D6D4}"/>
              </a:ext>
            </a:extLst>
          </p:cNvPr>
          <p:cNvSpPr/>
          <p:nvPr/>
        </p:nvSpPr>
        <p:spPr>
          <a:xfrm>
            <a:off x="4200528" y="2632244"/>
            <a:ext cx="1143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4FF7B016-6E8E-7E88-1E5C-F4C68730D413}"/>
              </a:ext>
            </a:extLst>
          </p:cNvPr>
          <p:cNvSpPr/>
          <p:nvPr/>
        </p:nvSpPr>
        <p:spPr>
          <a:xfrm>
            <a:off x="4200528" y="1462174"/>
            <a:ext cx="1143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AFD91C8-BC1D-9C8E-42B7-9C9B6503C7A0}"/>
              </a:ext>
            </a:extLst>
          </p:cNvPr>
          <p:cNvSpPr txBox="1"/>
          <p:nvPr/>
        </p:nvSpPr>
        <p:spPr>
          <a:xfrm>
            <a:off x="4512416" y="908623"/>
            <a:ext cx="7841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2025</a:t>
            </a:r>
            <a:endParaRPr kumimoji="0" lang="ko-KR" alt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4803A69D-BACB-A4D6-7BE1-EDD289306DD4}"/>
              </a:ext>
            </a:extLst>
          </p:cNvPr>
          <p:cNvSpPr/>
          <p:nvPr/>
        </p:nvSpPr>
        <p:spPr>
          <a:xfrm>
            <a:off x="387866" y="2955935"/>
            <a:ext cx="114300" cy="1143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타원 47">
            <a:extLst>
              <a:ext uri="{FF2B5EF4-FFF2-40B4-BE49-F238E27FC236}">
                <a16:creationId xmlns:a16="http://schemas.microsoft.com/office/drawing/2014/main" id="{1D8DED0D-4C89-26E0-0D5C-66AB3EC70EF3}"/>
              </a:ext>
            </a:extLst>
          </p:cNvPr>
          <p:cNvSpPr/>
          <p:nvPr/>
        </p:nvSpPr>
        <p:spPr>
          <a:xfrm>
            <a:off x="4146886" y="977512"/>
            <a:ext cx="219086" cy="21255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타원 48">
            <a:extLst>
              <a:ext uri="{FF2B5EF4-FFF2-40B4-BE49-F238E27FC236}">
                <a16:creationId xmlns:a16="http://schemas.microsoft.com/office/drawing/2014/main" id="{12F4D7F2-1849-CEF4-AED5-1A359DD88772}"/>
              </a:ext>
            </a:extLst>
          </p:cNvPr>
          <p:cNvSpPr/>
          <p:nvPr/>
        </p:nvSpPr>
        <p:spPr>
          <a:xfrm>
            <a:off x="4199279" y="1026639"/>
            <a:ext cx="114300" cy="114300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6122144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직사각형 3"/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44" name="TextBox 4"/>
          <p:cNvSpPr txBox="1"/>
          <p:nvPr/>
        </p:nvSpPr>
        <p:spPr>
          <a:xfrm>
            <a:off x="45719" y="-2"/>
            <a:ext cx="344007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 b="1">
                <a:solidFill>
                  <a:srgbClr val="FFFFFF"/>
                </a:solidFill>
              </a:defRPr>
            </a:pPr>
            <a:r>
              <a:rPr lang="en-US" altLang="ko-KR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Business plan</a:t>
            </a:r>
            <a:endParaRPr lang="en-US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초기 시장 진입 전략 </a:t>
            </a:r>
            <a:endParaRPr sz="200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grpSp>
        <p:nvGrpSpPr>
          <p:cNvPr id="1867" name="그룹 47"/>
          <p:cNvGrpSpPr/>
          <p:nvPr/>
        </p:nvGrpSpPr>
        <p:grpSpPr>
          <a:xfrm>
            <a:off x="512665" y="2327562"/>
            <a:ext cx="4675729" cy="1699452"/>
            <a:chOff x="0" y="-1"/>
            <a:chExt cx="4675729" cy="1699451"/>
          </a:xfrm>
        </p:grpSpPr>
        <p:pic>
          <p:nvPicPr>
            <p:cNvPr id="1863" name="Picture 6" descr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847"/>
              <a:ext cx="2263470" cy="1697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64" name="Picture 10" descr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412259" y="-1"/>
              <a:ext cx="2263470" cy="1697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865" name="타원 38"/>
            <p:cNvSpPr/>
            <p:nvPr/>
          </p:nvSpPr>
          <p:spPr>
            <a:xfrm>
              <a:off x="1061591" y="697221"/>
              <a:ext cx="776291" cy="776291"/>
            </a:xfrm>
            <a:prstGeom prst="ellipse">
              <a:avLst/>
            </a:prstGeom>
            <a:noFill/>
            <a:ln w="38100" cap="flat">
              <a:solidFill>
                <a:srgbClr val="FFFF00"/>
              </a:solidFill>
              <a:prstDash val="sysDash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866" name="타원 41"/>
            <p:cNvSpPr/>
            <p:nvPr/>
          </p:nvSpPr>
          <p:spPr>
            <a:xfrm>
              <a:off x="2818655" y="460655"/>
              <a:ext cx="776291" cy="776291"/>
            </a:xfrm>
            <a:prstGeom prst="ellipse">
              <a:avLst/>
            </a:prstGeom>
            <a:noFill/>
            <a:ln w="38100" cap="flat">
              <a:solidFill>
                <a:srgbClr val="FFFF00"/>
              </a:solidFill>
              <a:prstDash val="sysDash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1868" name="TextBox 45"/>
          <p:cNvSpPr txBox="1"/>
          <p:nvPr/>
        </p:nvSpPr>
        <p:spPr>
          <a:xfrm>
            <a:off x="411198" y="1603450"/>
            <a:ext cx="1937736" cy="5693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algn="ctr">
              <a:defRPr sz="2800"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retendard Black"/>
                <a:ea typeface="Pretendard Black"/>
                <a:cs typeface="Pretendard Black"/>
                <a:sym typeface="Pretendard Black"/>
              </a:defRPr>
            </a:pPr>
            <a:r>
              <a:rPr sz="2000" err="1"/>
              <a:t>피부</a:t>
            </a:r>
            <a:r>
              <a:rPr sz="2000"/>
              <a:t> </a:t>
            </a:r>
            <a:r>
              <a:rPr sz="2000" err="1"/>
              <a:t>사상균증</a:t>
            </a:r>
            <a:endParaRPr sz="2000"/>
          </a:p>
          <a:p>
            <a:pPr algn="ctr">
              <a:defRPr b="1"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Pretendard Black"/>
                <a:ea typeface="Pretendard Black"/>
                <a:cs typeface="Pretendard Black"/>
                <a:sym typeface="Pretendard Black"/>
              </a:defRPr>
            </a:pPr>
            <a:r>
              <a:rPr sz="1050"/>
              <a:t>(Dermatophytes)</a:t>
            </a:r>
          </a:p>
        </p:txBody>
      </p:sp>
      <p:sp>
        <p:nvSpPr>
          <p:cNvPr id="6" name="TextBox 18">
            <a:extLst>
              <a:ext uri="{FF2B5EF4-FFF2-40B4-BE49-F238E27FC236}">
                <a16:creationId xmlns:a16="http://schemas.microsoft.com/office/drawing/2014/main" id="{2A4A4DA1-CE01-B53E-4B56-E24C643B98A9}"/>
              </a:ext>
            </a:extLst>
          </p:cNvPr>
          <p:cNvSpPr txBox="1"/>
          <p:nvPr/>
        </p:nvSpPr>
        <p:spPr>
          <a:xfrm>
            <a:off x="512665" y="4257871"/>
            <a:ext cx="4726613" cy="19178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lnSpc>
                <a:spcPct val="120000"/>
              </a:lnSpc>
              <a:defRPr sz="1600" b="1"/>
            </a:pPr>
            <a:r>
              <a:t>• </a:t>
            </a:r>
            <a:r>
              <a:rPr err="1"/>
              <a:t>피부병</a:t>
            </a:r>
            <a:r>
              <a:t> </a:t>
            </a:r>
            <a:r>
              <a:rPr err="1"/>
              <a:t>전문</a:t>
            </a:r>
            <a:r>
              <a:t> </a:t>
            </a:r>
            <a:r>
              <a:rPr err="1"/>
              <a:t>수의사</a:t>
            </a:r>
            <a:r>
              <a:t>, </a:t>
            </a:r>
          </a:p>
          <a:p>
            <a:pPr marL="742950" lvl="1" indent="-285750">
              <a:lnSpc>
                <a:spcPct val="120000"/>
              </a:lnSpc>
              <a:buSzPct val="100000"/>
              <a:buChar char="-"/>
              <a:defRPr sz="1400"/>
            </a:pPr>
            <a:r>
              <a:rPr err="1"/>
              <a:t>진단이</a:t>
            </a:r>
            <a:r>
              <a:t> </a:t>
            </a:r>
            <a:r>
              <a:rPr err="1"/>
              <a:t>매우</a:t>
            </a:r>
            <a:r>
              <a:t> </a:t>
            </a:r>
            <a:r>
              <a:rPr err="1"/>
              <a:t>중요하지만</a:t>
            </a:r>
            <a:r>
              <a:t>, </a:t>
            </a:r>
            <a:r>
              <a:rPr lang="ko-KR" altLang="en-US"/>
              <a:t>표준화된 진단법이 없는</a:t>
            </a:r>
            <a:r>
              <a:t> </a:t>
            </a:r>
            <a:r>
              <a:rPr err="1"/>
              <a:t>감염병</a:t>
            </a:r>
            <a:endParaRPr/>
          </a:p>
          <a:p>
            <a:pPr marL="742950" lvl="1" indent="-285750">
              <a:lnSpc>
                <a:spcPct val="120000"/>
              </a:lnSpc>
              <a:buSzPct val="100000"/>
              <a:buChar char="-"/>
              <a:defRPr sz="1200" b="1"/>
            </a:pPr>
            <a:endParaRPr/>
          </a:p>
          <a:p>
            <a:pPr>
              <a:lnSpc>
                <a:spcPct val="120000"/>
              </a:lnSpc>
              <a:defRPr sz="1600" b="1"/>
            </a:pPr>
            <a:r>
              <a:t>• </a:t>
            </a:r>
            <a:r>
              <a:rPr err="1"/>
              <a:t>비효율적이며</a:t>
            </a:r>
            <a:r>
              <a:t>, </a:t>
            </a:r>
            <a:r>
              <a:rPr err="1"/>
              <a:t>전문</a:t>
            </a:r>
            <a:r>
              <a:t> </a:t>
            </a:r>
            <a:r>
              <a:rPr err="1"/>
              <a:t>인력이</a:t>
            </a:r>
            <a:r>
              <a:t> </a:t>
            </a:r>
            <a:r>
              <a:rPr err="1"/>
              <a:t>필요한</a:t>
            </a:r>
            <a:r>
              <a:t> </a:t>
            </a:r>
            <a:r>
              <a:rPr err="1"/>
              <a:t>현주소</a:t>
            </a:r>
            <a:endParaRPr/>
          </a:p>
          <a:p>
            <a:pPr marL="742950" lvl="1" indent="-285750">
              <a:lnSpc>
                <a:spcPct val="120000"/>
              </a:lnSpc>
              <a:buSzPct val="100000"/>
              <a:buChar char="-"/>
              <a:defRPr sz="1400"/>
            </a:pPr>
            <a:r>
              <a:rPr err="1"/>
              <a:t>전문</a:t>
            </a:r>
            <a:r>
              <a:t> </a:t>
            </a:r>
            <a:r>
              <a:rPr err="1"/>
              <a:t>진단</a:t>
            </a:r>
            <a:r>
              <a:t> </a:t>
            </a:r>
            <a:r>
              <a:rPr err="1"/>
              <a:t>인력의</a:t>
            </a:r>
            <a:r>
              <a:t> </a:t>
            </a:r>
            <a:r>
              <a:rPr err="1"/>
              <a:t>부재</a:t>
            </a:r>
            <a:endParaRPr lang="en-US"/>
          </a:p>
          <a:p>
            <a:pPr marL="742950" lvl="1" indent="-285750">
              <a:lnSpc>
                <a:spcPct val="120000"/>
              </a:lnSpc>
              <a:buSzPct val="100000"/>
              <a:buChar char="-"/>
              <a:defRPr sz="1400"/>
            </a:pPr>
            <a:r>
              <a:rPr err="1"/>
              <a:t>비효율적인</a:t>
            </a:r>
            <a:r>
              <a:t> </a:t>
            </a:r>
            <a:r>
              <a:rPr err="1"/>
              <a:t>배양</a:t>
            </a:r>
            <a:r>
              <a:t> </a:t>
            </a:r>
            <a:r>
              <a:rPr err="1"/>
              <a:t>진단</a:t>
            </a:r>
            <a:r>
              <a:t> </a:t>
            </a:r>
            <a:r>
              <a:rPr err="1"/>
              <a:t>방식</a:t>
            </a:r>
            <a:r>
              <a:rPr lang="ko-KR" altLang="en-US" err="1"/>
              <a:t>으로</a:t>
            </a:r>
            <a:r>
              <a:rPr lang="ko-KR" altLang="en-US"/>
              <a:t> 진단</a:t>
            </a:r>
            <a:r>
              <a:rPr lang="en-US" altLang="ko-KR"/>
              <a:t>(7</a:t>
            </a:r>
            <a:r>
              <a:rPr lang="ko-KR" altLang="en-US"/>
              <a:t>일 가량 소요</a:t>
            </a:r>
            <a:r>
              <a:rPr lang="en-US" altLang="ko-KR"/>
              <a:t>)</a:t>
            </a:r>
            <a:endParaRPr lang="en-US"/>
          </a:p>
          <a:p>
            <a:pPr marL="742950" lvl="1" indent="-285750">
              <a:lnSpc>
                <a:spcPct val="120000"/>
              </a:lnSpc>
              <a:buSzPct val="100000"/>
              <a:buChar char="-"/>
              <a:defRPr sz="1400"/>
            </a:pPr>
            <a:endParaRPr lang="en-US"/>
          </a:p>
        </p:txBody>
      </p:sp>
      <p:sp>
        <p:nvSpPr>
          <p:cNvPr id="25" name="사각형: 둥근 모서리 24">
            <a:extLst>
              <a:ext uri="{FF2B5EF4-FFF2-40B4-BE49-F238E27FC236}">
                <a16:creationId xmlns:a16="http://schemas.microsoft.com/office/drawing/2014/main" id="{F49D133A-88FB-12EE-9398-CB035A373586}"/>
              </a:ext>
            </a:extLst>
          </p:cNvPr>
          <p:cNvSpPr/>
          <p:nvPr/>
        </p:nvSpPr>
        <p:spPr>
          <a:xfrm>
            <a:off x="292168" y="1090464"/>
            <a:ext cx="5082248" cy="5438481"/>
          </a:xfrm>
          <a:prstGeom prst="roundRect">
            <a:avLst>
              <a:gd name="adj" fmla="val 4759"/>
            </a:avLst>
          </a:prstGeom>
          <a:noFill/>
          <a:ln w="38100" cap="flat">
            <a:solidFill>
              <a:srgbClr val="3E6A83"/>
            </a:solidFill>
            <a:prstDash val="sysDot"/>
            <a:miter lim="8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5E185773-E0A7-AC38-9256-9E3260C03C00}"/>
              </a:ext>
            </a:extLst>
          </p:cNvPr>
          <p:cNvGrpSpPr/>
          <p:nvPr/>
        </p:nvGrpSpPr>
        <p:grpSpPr>
          <a:xfrm>
            <a:off x="12882046" y="513587"/>
            <a:ext cx="5810447" cy="5662181"/>
            <a:chOff x="68339" y="1051429"/>
            <a:chExt cx="5810447" cy="5662181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AA072CAC-1B17-2E3B-6F90-67BC83037833}"/>
                </a:ext>
              </a:extLst>
            </p:cNvPr>
            <p:cNvGrpSpPr/>
            <p:nvPr/>
          </p:nvGrpSpPr>
          <p:grpSpPr>
            <a:xfrm>
              <a:off x="417019" y="1648637"/>
              <a:ext cx="1496506" cy="1916006"/>
              <a:chOff x="5659692" y="3453164"/>
              <a:chExt cx="1980000" cy="1916006"/>
            </a:xfrm>
          </p:grpSpPr>
          <p:sp>
            <p:nvSpPr>
              <p:cNvPr id="7" name="사각형: 둥근 모서리 6">
                <a:extLst>
                  <a:ext uri="{FF2B5EF4-FFF2-40B4-BE49-F238E27FC236}">
                    <a16:creationId xmlns:a16="http://schemas.microsoft.com/office/drawing/2014/main" id="{FD874CC6-8E59-8A39-1DA2-09D6282331E9}"/>
                  </a:ext>
                </a:extLst>
              </p:cNvPr>
              <p:cNvSpPr/>
              <p:nvPr/>
            </p:nvSpPr>
            <p:spPr>
              <a:xfrm>
                <a:off x="5761258" y="4086487"/>
                <a:ext cx="1800000" cy="1080000"/>
              </a:xfrm>
              <a:prstGeom prst="roundRect">
                <a:avLst>
                  <a:gd name="adj" fmla="val 836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ko-KR" altLang="en-US" sz="1200" b="1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동물진단을 위한 </a:t>
                </a:r>
                <a:r>
                  <a:rPr lang="en-US" altLang="ko-KR" sz="1200" b="1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Point of care</a:t>
                </a:r>
                <a:br>
                  <a:rPr lang="en-US" altLang="ko-KR" sz="1200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</a:br>
                <a:r>
                  <a:rPr lang="en-US" altLang="ko-KR" sz="1000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: </a:t>
                </a:r>
                <a:r>
                  <a:rPr lang="ko-KR" altLang="en-US" sz="1000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수의학용 테스트 </a:t>
                </a:r>
                <a:br>
                  <a:rPr lang="en-US" altLang="ko-KR" sz="1000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</a:br>
                <a:r>
                  <a:rPr lang="ko-KR" altLang="en-US" sz="1000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키트보다 높은 정확도</a:t>
                </a:r>
                <a:endParaRPr lang="en-US" altLang="ko-KR" sz="1000">
                  <a:solidFill>
                    <a:schemeClr val="tx1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  <p:sp>
            <p:nvSpPr>
              <p:cNvPr id="8" name="사각형: 둥근 모서리 7">
                <a:extLst>
                  <a:ext uri="{FF2B5EF4-FFF2-40B4-BE49-F238E27FC236}">
                    <a16:creationId xmlns:a16="http://schemas.microsoft.com/office/drawing/2014/main" id="{C8BDBA84-CF21-D06B-A139-4960CA387A24}"/>
                  </a:ext>
                </a:extLst>
              </p:cNvPr>
              <p:cNvSpPr/>
              <p:nvPr/>
            </p:nvSpPr>
            <p:spPr>
              <a:xfrm>
                <a:off x="5659692" y="3752392"/>
                <a:ext cx="1980000" cy="1616778"/>
              </a:xfrm>
              <a:prstGeom prst="roundRect">
                <a:avLst>
                  <a:gd name="adj" fmla="val 9700"/>
                </a:avLst>
              </a:prstGeom>
              <a:noFill/>
              <a:ln w="38100">
                <a:solidFill>
                  <a:srgbClr val="BDD8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  <p:sp>
            <p:nvSpPr>
              <p:cNvPr id="9" name="사각형: 둥근 모서리 8">
                <a:extLst>
                  <a:ext uri="{FF2B5EF4-FFF2-40B4-BE49-F238E27FC236}">
                    <a16:creationId xmlns:a16="http://schemas.microsoft.com/office/drawing/2014/main" id="{56C7685E-8619-8C32-97C2-9CA91C46E4D3}"/>
                  </a:ext>
                </a:extLst>
              </p:cNvPr>
              <p:cNvSpPr/>
              <p:nvPr/>
            </p:nvSpPr>
            <p:spPr>
              <a:xfrm>
                <a:off x="5749692" y="3453164"/>
                <a:ext cx="1800000" cy="4825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42A0A2"/>
                  </a:gs>
                  <a:gs pos="100000">
                    <a:srgbClr val="77ADB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ko-KR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POC</a:t>
                </a:r>
                <a:r>
                  <a:rPr lang="ko-KR" altLang="en-US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의 수요</a:t>
                </a:r>
                <a:r>
                  <a:rPr lang="en-US" altLang="ko-KR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 </a:t>
                </a:r>
                <a:endParaRPr lang="ko-KR" altLang="en-US" sz="1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</p:grp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45F60D70-5452-EFCA-1594-5473EDB6ECC4}"/>
                </a:ext>
              </a:extLst>
            </p:cNvPr>
            <p:cNvGrpSpPr/>
            <p:nvPr/>
          </p:nvGrpSpPr>
          <p:grpSpPr>
            <a:xfrm>
              <a:off x="3748339" y="1642761"/>
              <a:ext cx="1496506" cy="1916006"/>
              <a:chOff x="5659692" y="3453164"/>
              <a:chExt cx="1980000" cy="1916006"/>
            </a:xfrm>
          </p:grpSpPr>
          <p:sp>
            <p:nvSpPr>
              <p:cNvPr id="11" name="사각형: 둥근 모서리 10">
                <a:extLst>
                  <a:ext uri="{FF2B5EF4-FFF2-40B4-BE49-F238E27FC236}">
                    <a16:creationId xmlns:a16="http://schemas.microsoft.com/office/drawing/2014/main" id="{C75A5AB0-5063-790A-950D-ED41F05BC0E3}"/>
                  </a:ext>
                </a:extLst>
              </p:cNvPr>
              <p:cNvSpPr/>
              <p:nvPr/>
            </p:nvSpPr>
            <p:spPr>
              <a:xfrm>
                <a:off x="5761258" y="4086487"/>
                <a:ext cx="1800000" cy="1080000"/>
              </a:xfrm>
              <a:prstGeom prst="roundRect">
                <a:avLst>
                  <a:gd name="adj" fmla="val 836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ko-KR" altLang="en-US" sz="1200" b="1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다양한 종류의 질병 타겟팅</a:t>
                </a:r>
                <a:br>
                  <a:rPr lang="en-US" altLang="ko-KR" sz="1200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</a:br>
                <a:r>
                  <a:rPr lang="ko-KR" altLang="en-US" sz="1000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진단이 매우 중요하지만 방안이 마땅지 않은 감염병</a:t>
                </a:r>
                <a:endParaRPr lang="en-US" altLang="ko-KR" sz="1050">
                  <a:solidFill>
                    <a:schemeClr val="tx1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  <p:sp>
            <p:nvSpPr>
              <p:cNvPr id="12" name="사각형: 둥근 모서리 11">
                <a:extLst>
                  <a:ext uri="{FF2B5EF4-FFF2-40B4-BE49-F238E27FC236}">
                    <a16:creationId xmlns:a16="http://schemas.microsoft.com/office/drawing/2014/main" id="{D49409CE-073B-D0AC-E340-FFC125AD6263}"/>
                  </a:ext>
                </a:extLst>
              </p:cNvPr>
              <p:cNvSpPr/>
              <p:nvPr/>
            </p:nvSpPr>
            <p:spPr>
              <a:xfrm>
                <a:off x="5659692" y="3752392"/>
                <a:ext cx="1980000" cy="1616778"/>
              </a:xfrm>
              <a:prstGeom prst="roundRect">
                <a:avLst>
                  <a:gd name="adj" fmla="val 9700"/>
                </a:avLst>
              </a:prstGeom>
              <a:noFill/>
              <a:ln w="38100">
                <a:solidFill>
                  <a:srgbClr val="BDD8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  <p:sp>
            <p:nvSpPr>
              <p:cNvPr id="13" name="사각형: 둥근 모서리 12">
                <a:extLst>
                  <a:ext uri="{FF2B5EF4-FFF2-40B4-BE49-F238E27FC236}">
                    <a16:creationId xmlns:a16="http://schemas.microsoft.com/office/drawing/2014/main" id="{22E94A87-FA0D-FA99-14E6-EE0E81C97A02}"/>
                  </a:ext>
                </a:extLst>
              </p:cNvPr>
              <p:cNvSpPr/>
              <p:nvPr/>
            </p:nvSpPr>
            <p:spPr>
              <a:xfrm>
                <a:off x="5749692" y="3453164"/>
                <a:ext cx="1800000" cy="4825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42A0A2"/>
                  </a:gs>
                  <a:gs pos="100000">
                    <a:srgbClr val="77ADB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타겟의 확장성</a:t>
                </a:r>
              </a:p>
            </p:txBody>
          </p:sp>
        </p:grp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710DA8C0-8B28-74A1-C39F-3AD0C5C518FD}"/>
                </a:ext>
              </a:extLst>
            </p:cNvPr>
            <p:cNvGrpSpPr/>
            <p:nvPr/>
          </p:nvGrpSpPr>
          <p:grpSpPr>
            <a:xfrm>
              <a:off x="2090798" y="1642761"/>
              <a:ext cx="1496506" cy="1916006"/>
              <a:chOff x="5659692" y="3453164"/>
              <a:chExt cx="1980000" cy="1916006"/>
            </a:xfrm>
          </p:grpSpPr>
          <p:sp>
            <p:nvSpPr>
              <p:cNvPr id="15" name="사각형: 둥근 모서리 14">
                <a:extLst>
                  <a:ext uri="{FF2B5EF4-FFF2-40B4-BE49-F238E27FC236}">
                    <a16:creationId xmlns:a16="http://schemas.microsoft.com/office/drawing/2014/main" id="{94B59A49-0F58-296C-1635-8BFD763936E0}"/>
                  </a:ext>
                </a:extLst>
              </p:cNvPr>
              <p:cNvSpPr/>
              <p:nvPr/>
            </p:nvSpPr>
            <p:spPr>
              <a:xfrm>
                <a:off x="5761258" y="4086487"/>
                <a:ext cx="1800000" cy="1080000"/>
              </a:xfrm>
              <a:prstGeom prst="roundRect">
                <a:avLst>
                  <a:gd name="adj" fmla="val 8360"/>
                </a:avLst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lnSpc>
                    <a:spcPct val="130000"/>
                  </a:lnSpc>
                </a:pPr>
                <a:r>
                  <a:rPr lang="ko-KR" altLang="en-US" sz="1200" b="1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동물병원 인력 부족에 대한 대안</a:t>
                </a:r>
                <a:br>
                  <a:rPr lang="en-US" altLang="ko-KR" sz="1200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</a:br>
                <a:r>
                  <a:rPr lang="en-US" altLang="ko-KR" sz="1000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: </a:t>
                </a:r>
                <a:r>
                  <a:rPr lang="ko-KR" altLang="en-US" sz="1000">
                    <a:solidFill>
                      <a:schemeClr val="tx1"/>
                    </a:solidFill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간결한 시험법으로 노무비 절약이 가능</a:t>
                </a:r>
                <a:endParaRPr lang="en-US" altLang="ko-KR" sz="1050">
                  <a:solidFill>
                    <a:schemeClr val="tx1"/>
                  </a:solidFill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  <p:sp>
            <p:nvSpPr>
              <p:cNvPr id="16" name="사각형: 둥근 모서리 15">
                <a:extLst>
                  <a:ext uri="{FF2B5EF4-FFF2-40B4-BE49-F238E27FC236}">
                    <a16:creationId xmlns:a16="http://schemas.microsoft.com/office/drawing/2014/main" id="{25C03D4C-81D1-AD35-8DD9-882EEF21AA94}"/>
                  </a:ext>
                </a:extLst>
              </p:cNvPr>
              <p:cNvSpPr/>
              <p:nvPr/>
            </p:nvSpPr>
            <p:spPr>
              <a:xfrm>
                <a:off x="5659692" y="3752392"/>
                <a:ext cx="1980000" cy="1616778"/>
              </a:xfrm>
              <a:prstGeom prst="roundRect">
                <a:avLst>
                  <a:gd name="adj" fmla="val 9700"/>
                </a:avLst>
              </a:prstGeom>
              <a:noFill/>
              <a:ln w="38100">
                <a:solidFill>
                  <a:srgbClr val="BDD8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600">
                  <a:latin typeface="Pretendard" panose="02000503000000020004" pitchFamily="2" charset="-127"/>
                  <a:ea typeface="Pretendard" panose="02000503000000020004" pitchFamily="2" charset="-127"/>
                  <a:cs typeface="Pretendard" panose="02000503000000020004" pitchFamily="2" charset="-127"/>
                </a:endParaRPr>
              </a:p>
            </p:txBody>
          </p:sp>
          <p:sp>
            <p:nvSpPr>
              <p:cNvPr id="17" name="사각형: 둥근 모서리 16">
                <a:extLst>
                  <a:ext uri="{FF2B5EF4-FFF2-40B4-BE49-F238E27FC236}">
                    <a16:creationId xmlns:a16="http://schemas.microsoft.com/office/drawing/2014/main" id="{147B0468-9703-46B7-5C18-694608DCC5B6}"/>
                  </a:ext>
                </a:extLst>
              </p:cNvPr>
              <p:cNvSpPr/>
              <p:nvPr/>
            </p:nvSpPr>
            <p:spPr>
              <a:xfrm>
                <a:off x="5749692" y="3453164"/>
                <a:ext cx="1800000" cy="482558"/>
              </a:xfrm>
              <a:prstGeom prst="roundRect">
                <a:avLst/>
              </a:prstGeom>
              <a:gradFill flip="none" rotWithShape="1">
                <a:gsLst>
                  <a:gs pos="0">
                    <a:srgbClr val="42A0A2"/>
                  </a:gs>
                  <a:gs pos="100000">
                    <a:srgbClr val="77ADB0"/>
                  </a:gs>
                </a:gsLst>
                <a:lin ang="54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1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Pretendard" panose="02000503000000020004" pitchFamily="2" charset="-127"/>
                    <a:ea typeface="Pretendard" panose="02000503000000020004" pitchFamily="2" charset="-127"/>
                    <a:cs typeface="Pretendard" panose="02000503000000020004" pitchFamily="2" charset="-127"/>
                  </a:rPr>
                  <a:t>간편한 시험법</a:t>
                </a:r>
              </a:p>
            </p:txBody>
          </p:sp>
        </p:grp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26DB1BE6-3591-1ACC-35FA-D7FD7ED0384B}"/>
                </a:ext>
              </a:extLst>
            </p:cNvPr>
            <p:cNvGrpSpPr/>
            <p:nvPr/>
          </p:nvGrpSpPr>
          <p:grpSpPr>
            <a:xfrm>
              <a:off x="2477181" y="3657982"/>
              <a:ext cx="3049791" cy="2712818"/>
              <a:chOff x="8729022" y="3978203"/>
              <a:chExt cx="3049791" cy="2712818"/>
            </a:xfrm>
          </p:grpSpPr>
          <p:pic>
            <p:nvPicPr>
              <p:cNvPr id="19" name="그림 18">
                <a:extLst>
                  <a:ext uri="{FF2B5EF4-FFF2-40B4-BE49-F238E27FC236}">
                    <a16:creationId xmlns:a16="http://schemas.microsoft.com/office/drawing/2014/main" id="{0D1AC0A0-0395-06EE-3BDA-79621D4985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89983" y="3978203"/>
                <a:ext cx="2727871" cy="2541031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D2FED6DC-3D85-64E6-B0C5-919859ED0376}"/>
                  </a:ext>
                </a:extLst>
              </p:cNvPr>
              <p:cNvSpPr txBox="1"/>
              <p:nvPr/>
            </p:nvSpPr>
            <p:spPr>
              <a:xfrm>
                <a:off x="8729022" y="6414022"/>
                <a:ext cx="3049791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ko-KR" altLang="en-US" sz="1200" b="1"/>
                  <a:t>글로벌 반려동물 진단 시장 규모 및 전망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B1A447F4-F695-65F7-C2A5-86AFB5CA78E7}"/>
                </a:ext>
              </a:extLst>
            </p:cNvPr>
            <p:cNvSpPr txBox="1"/>
            <p:nvPr/>
          </p:nvSpPr>
          <p:spPr>
            <a:xfrm>
              <a:off x="68339" y="4602704"/>
              <a:ext cx="2671716" cy="10707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1600" b="1"/>
                <a:t>반려 동물 전염병 진단</a:t>
              </a:r>
              <a:endParaRPr lang="en-US" altLang="ko-KR" sz="1600" b="1"/>
            </a:p>
            <a:p>
              <a:pPr marL="285750" indent="-285750" algn="ctr">
                <a:lnSpc>
                  <a:spcPct val="150000"/>
                </a:lnSpc>
                <a:buFontTx/>
                <a:buChar char="-"/>
              </a:pPr>
              <a:r>
                <a:rPr lang="ko-KR" altLang="en-US" sz="1400" b="1"/>
                <a:t>지속적인 수요 기대</a:t>
              </a:r>
              <a:endParaRPr lang="en-US" altLang="ko-KR" sz="1400" b="1"/>
            </a:p>
            <a:p>
              <a:pPr marL="285750" indent="-285750" algn="ctr">
                <a:lnSpc>
                  <a:spcPct val="150000"/>
                </a:lnSpc>
                <a:buFontTx/>
                <a:buChar char="-"/>
              </a:pPr>
              <a:r>
                <a:rPr lang="ko-KR" altLang="en-US" sz="1400" b="1"/>
                <a:t>기술의 높은 적합성</a:t>
              </a:r>
              <a:endParaRPr lang="en-US" altLang="ko-KR" sz="1600" b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157E8E9-799A-633C-F236-BC2CF33D764A}"/>
                </a:ext>
              </a:extLst>
            </p:cNvPr>
            <p:cNvSpPr txBox="1"/>
            <p:nvPr/>
          </p:nvSpPr>
          <p:spPr>
            <a:xfrm>
              <a:off x="2828995" y="6347626"/>
              <a:ext cx="3049791" cy="2616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100" dirty="0"/>
                <a:t>*</a:t>
              </a:r>
              <a:r>
                <a:rPr lang="ko-KR" altLang="en-US" sz="1100" dirty="0"/>
                <a:t>연구개발특구진흥재단 시장동향보고서 </a:t>
              </a:r>
              <a:r>
                <a:rPr lang="en-US" altLang="ko-KR" sz="1100" dirty="0"/>
                <a:t>(2022)</a:t>
              </a:r>
              <a:endParaRPr lang="ko-KR" altLang="en-US" sz="1100" dirty="0"/>
            </a:p>
          </p:txBody>
        </p:sp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CF6E558A-1653-AE5C-BB40-7ACB1554F458}"/>
                </a:ext>
              </a:extLst>
            </p:cNvPr>
            <p:cNvSpPr/>
            <p:nvPr/>
          </p:nvSpPr>
          <p:spPr>
            <a:xfrm>
              <a:off x="236697" y="1275129"/>
              <a:ext cx="5421105" cy="5438481"/>
            </a:xfrm>
            <a:prstGeom prst="roundRect">
              <a:avLst>
                <a:gd name="adj" fmla="val 4759"/>
              </a:avLst>
            </a:prstGeom>
            <a:noFill/>
            <a:ln w="38100" cap="flat">
              <a:solidFill>
                <a:srgbClr val="3E6A83"/>
              </a:solidFill>
              <a:prstDash val="sysDot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3" name="사각형: 둥근 모서리 2">
              <a:extLst>
                <a:ext uri="{FF2B5EF4-FFF2-40B4-BE49-F238E27FC236}">
                  <a16:creationId xmlns:a16="http://schemas.microsoft.com/office/drawing/2014/main" id="{C938542D-5CB1-E590-037F-B3678B677713}"/>
                </a:ext>
              </a:extLst>
            </p:cNvPr>
            <p:cNvSpPr/>
            <p:nvPr/>
          </p:nvSpPr>
          <p:spPr>
            <a:xfrm>
              <a:off x="1635762" y="1051429"/>
              <a:ext cx="2208586" cy="468458"/>
            </a:xfrm>
            <a:prstGeom prst="roundRect">
              <a:avLst/>
            </a:prstGeom>
            <a:gradFill flip="none" rotWithShape="1">
              <a:gsLst>
                <a:gs pos="0">
                  <a:srgbClr val="42A0A2"/>
                </a:gs>
                <a:gs pos="100000">
                  <a:srgbClr val="77ADB0"/>
                </a:gs>
              </a:gsLst>
              <a:lin ang="54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Pretendard Black" panose="02000A03000000020004" pitchFamily="50" charset="-127"/>
                  <a:ea typeface="Pretendard Black" panose="02000A03000000020004" pitchFamily="50" charset="-127"/>
                  <a:cs typeface="Pretendard Black" panose="02000A03000000020004" pitchFamily="50" charset="-127"/>
                </a:rPr>
                <a:t>반려동물 시장의 기회</a:t>
              </a:r>
            </a:p>
          </p:txBody>
        </p:sp>
      </p:grpSp>
      <p:sp>
        <p:nvSpPr>
          <p:cNvPr id="22" name="사각형: 둥근 모서리 21">
            <a:extLst>
              <a:ext uri="{FF2B5EF4-FFF2-40B4-BE49-F238E27FC236}">
                <a16:creationId xmlns:a16="http://schemas.microsoft.com/office/drawing/2014/main" id="{6B03AD0D-7C71-FD9B-9BBF-3A526761E560}"/>
              </a:ext>
            </a:extLst>
          </p:cNvPr>
          <p:cNvSpPr/>
          <p:nvPr/>
        </p:nvSpPr>
        <p:spPr>
          <a:xfrm>
            <a:off x="1671842" y="858560"/>
            <a:ext cx="2208586" cy="468458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초기 진입 타겟</a:t>
            </a:r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88F7D565-3496-78CD-CBD9-1028FE1CB651}"/>
              </a:ext>
            </a:extLst>
          </p:cNvPr>
          <p:cNvSpPr/>
          <p:nvPr/>
        </p:nvSpPr>
        <p:spPr>
          <a:xfrm>
            <a:off x="1119138" y="5919485"/>
            <a:ext cx="3535369" cy="468458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수요는 있으나</a:t>
            </a:r>
            <a:r>
              <a:rPr lang="en-US" altLang="ko-KR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, </a:t>
            </a:r>
            <a:r>
              <a:rPr lang="ko-KR" alt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방법이 없는 상황</a:t>
            </a:r>
          </a:p>
        </p:txBody>
      </p: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6C46098C-C8DD-D99B-7084-568166C044F7}"/>
              </a:ext>
            </a:extLst>
          </p:cNvPr>
          <p:cNvGrpSpPr/>
          <p:nvPr/>
        </p:nvGrpSpPr>
        <p:grpSpPr>
          <a:xfrm>
            <a:off x="6621985" y="1214938"/>
            <a:ext cx="4636463" cy="5712237"/>
            <a:chOff x="6433345" y="1107228"/>
            <a:chExt cx="5892395" cy="6371285"/>
          </a:xfrm>
        </p:grpSpPr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6EFF7F51-045C-A0CC-0A1C-D5AE64E50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33345" y="1107228"/>
              <a:ext cx="5438532" cy="43552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E620739-D6E1-9D25-35BE-0107A6C721CB}"/>
                </a:ext>
              </a:extLst>
            </p:cNvPr>
            <p:cNvSpPr txBox="1"/>
            <p:nvPr/>
          </p:nvSpPr>
          <p:spPr>
            <a:xfrm>
              <a:off x="6649480" y="5775170"/>
              <a:ext cx="5676260" cy="170334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ko-KR" altLang="en-US" sz="1600"/>
                <a:t>단가 </a:t>
              </a:r>
              <a:r>
                <a:rPr lang="en-US" altLang="ko-KR" sz="1600"/>
                <a:t>5</a:t>
              </a:r>
              <a:r>
                <a:rPr lang="ko-KR" altLang="en-US" sz="1600"/>
                <a:t>만원으로 설정 시 연 </a:t>
              </a:r>
              <a:r>
                <a:rPr lang="en-US" altLang="ko-KR" sz="1600"/>
                <a:t>600</a:t>
              </a:r>
              <a:r>
                <a:rPr lang="ko-KR" altLang="en-US" sz="1600"/>
                <a:t>억 규모</a:t>
              </a:r>
              <a:endParaRPr lang="en-US" altLang="ko-KR" sz="1600"/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ko-KR" altLang="en-US" sz="1600"/>
                <a:t>기존방법이 검사하기 까다롭고 오래 걸림</a:t>
              </a:r>
              <a:endParaRPr lang="en-US" altLang="ko-KR" sz="1600"/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r>
                <a:rPr lang="ko-KR" altLang="en-US" sz="1600"/>
                <a:t>대체 진단법이 없어 초기 시장진입에 유리한 상황 </a:t>
              </a:r>
              <a:endParaRPr lang="en-US" altLang="ko-KR" sz="1600"/>
            </a:p>
            <a:p>
              <a:pPr marL="285750" indent="-285750">
                <a:lnSpc>
                  <a:spcPct val="150000"/>
                </a:lnSpc>
                <a:buFontTx/>
                <a:buChar char="-"/>
              </a:pPr>
              <a:endParaRPr lang="ko-KR" altLang="en-US" sz="1600"/>
            </a:p>
          </p:txBody>
        </p:sp>
      </p:grpSp>
      <p:sp>
        <p:nvSpPr>
          <p:cNvPr id="37" name="화살표: 오른쪽 36">
            <a:extLst>
              <a:ext uri="{FF2B5EF4-FFF2-40B4-BE49-F238E27FC236}">
                <a16:creationId xmlns:a16="http://schemas.microsoft.com/office/drawing/2014/main" id="{DD8253C6-7BA3-7374-22A9-319F7FAFFE87}"/>
              </a:ext>
            </a:extLst>
          </p:cNvPr>
          <p:cNvSpPr/>
          <p:nvPr/>
        </p:nvSpPr>
        <p:spPr>
          <a:xfrm>
            <a:off x="5820616" y="3719072"/>
            <a:ext cx="449555" cy="538799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11E98AC6-41BA-2D41-2573-9DCDBC946A26}"/>
              </a:ext>
            </a:extLst>
          </p:cNvPr>
          <p:cNvSpPr/>
          <p:nvPr/>
        </p:nvSpPr>
        <p:spPr>
          <a:xfrm>
            <a:off x="7036108" y="870690"/>
            <a:ext cx="3515278" cy="468458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>
                <a:ea typeface="Pretendard Black" panose="02000A03000000020004"/>
              </a:rPr>
              <a:t>3</a:t>
            </a:r>
            <a:r>
              <a:rPr lang="ko-KR" altLang="en-US" sz="1600" b="1">
                <a:ea typeface="Pretendard Black" panose="02000A03000000020004"/>
              </a:rPr>
              <a:t>년 주기 피부병 발생 및 </a:t>
            </a:r>
            <a:r>
              <a:rPr lang="ko-KR" altLang="en-US" sz="1600" b="1" err="1">
                <a:ea typeface="Pretendard Black" panose="02000A03000000020004"/>
              </a:rPr>
              <a:t>검사수</a:t>
            </a:r>
            <a:endParaRPr lang="ko-KR" altLang="en-US" sz="1600" b="1">
              <a:ea typeface="Pretendard Black" panose="02000A03000000020004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87F6719-B41F-6125-874C-CE95C565E5F5}"/>
              </a:ext>
            </a:extLst>
          </p:cNvPr>
          <p:cNvSpPr txBox="1"/>
          <p:nvPr/>
        </p:nvSpPr>
        <p:spPr>
          <a:xfrm>
            <a:off x="8613592" y="5016760"/>
            <a:ext cx="2287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600" dirty="0"/>
              <a:t>*1</a:t>
            </a:r>
            <a:r>
              <a:rPr lang="ko-KR" altLang="en-US" sz="1600" dirty="0"/>
              <a:t>년 주기 발병 비율 </a:t>
            </a:r>
            <a:r>
              <a:rPr lang="en-US" altLang="ko-KR" sz="1600" dirty="0"/>
              <a:t>32%</a:t>
            </a:r>
            <a:endParaRPr lang="ko-KR" altLang="en-US" sz="1600" dirty="0"/>
          </a:p>
        </p:txBody>
      </p:sp>
    </p:spTree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521720-8899-0118-38FC-D9868ACDE1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4">
            <a:extLst>
              <a:ext uri="{FF2B5EF4-FFF2-40B4-BE49-F238E27FC236}">
                <a16:creationId xmlns:a16="http://schemas.microsoft.com/office/drawing/2014/main" id="{130F2FDA-9451-399D-81D4-54D3547C7BDC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E0442B36-1DE8-2DAF-D18B-D958D94C8D2D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문제 인식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(Problem)</a:t>
            </a:r>
            <a:b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창업아이템의 필요성</a:t>
            </a: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grpSp>
        <p:nvGrpSpPr>
          <p:cNvPr id="28" name="object 3">
            <a:extLst>
              <a:ext uri="{FF2B5EF4-FFF2-40B4-BE49-F238E27FC236}">
                <a16:creationId xmlns:a16="http://schemas.microsoft.com/office/drawing/2014/main" id="{1F45D071-1ABF-F8CD-5C1C-FAB8EC4DE0F1}"/>
              </a:ext>
            </a:extLst>
          </p:cNvPr>
          <p:cNvGrpSpPr/>
          <p:nvPr/>
        </p:nvGrpSpPr>
        <p:grpSpPr>
          <a:xfrm>
            <a:off x="5912739" y="1154358"/>
            <a:ext cx="4194175" cy="2110105"/>
            <a:chOff x="4829238" y="1016571"/>
            <a:chExt cx="4194175" cy="2110105"/>
          </a:xfrm>
        </p:grpSpPr>
        <p:pic>
          <p:nvPicPr>
            <p:cNvPr id="29" name="object 4">
              <a:extLst>
                <a:ext uri="{FF2B5EF4-FFF2-40B4-BE49-F238E27FC236}">
                  <a16:creationId xmlns:a16="http://schemas.microsoft.com/office/drawing/2014/main" id="{C774278D-9788-E988-C3FD-7503BB4C6D8B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838700" y="1026032"/>
              <a:ext cx="4175125" cy="2090674"/>
            </a:xfrm>
            <a:prstGeom prst="rect">
              <a:avLst/>
            </a:prstGeom>
          </p:spPr>
        </p:pic>
        <p:sp>
          <p:nvSpPr>
            <p:cNvPr id="30" name="object 5">
              <a:extLst>
                <a:ext uri="{FF2B5EF4-FFF2-40B4-BE49-F238E27FC236}">
                  <a16:creationId xmlns:a16="http://schemas.microsoft.com/office/drawing/2014/main" id="{F08F6696-B875-A68D-A855-F4FF6DC17B3C}"/>
                </a:ext>
              </a:extLst>
            </p:cNvPr>
            <p:cNvSpPr/>
            <p:nvPr/>
          </p:nvSpPr>
          <p:spPr>
            <a:xfrm>
              <a:off x="4834001" y="1021333"/>
              <a:ext cx="4184650" cy="2100580"/>
            </a:xfrm>
            <a:custGeom>
              <a:avLst/>
              <a:gdLst/>
              <a:ahLst/>
              <a:cxnLst/>
              <a:rect l="l" t="t" r="r" b="b"/>
              <a:pathLst>
                <a:path w="4184650" h="2100580">
                  <a:moveTo>
                    <a:pt x="0" y="2100199"/>
                  </a:moveTo>
                  <a:lnTo>
                    <a:pt x="4184650" y="2100199"/>
                  </a:lnTo>
                  <a:lnTo>
                    <a:pt x="4184650" y="0"/>
                  </a:lnTo>
                  <a:lnTo>
                    <a:pt x="0" y="0"/>
                  </a:lnTo>
                  <a:lnTo>
                    <a:pt x="0" y="2100199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1" name="object 6">
            <a:extLst>
              <a:ext uri="{FF2B5EF4-FFF2-40B4-BE49-F238E27FC236}">
                <a16:creationId xmlns:a16="http://schemas.microsoft.com/office/drawing/2014/main" id="{38A9271D-EBF7-87CD-A259-639EEA4EBFBB}"/>
              </a:ext>
            </a:extLst>
          </p:cNvPr>
          <p:cNvSpPr txBox="1"/>
          <p:nvPr/>
        </p:nvSpPr>
        <p:spPr>
          <a:xfrm>
            <a:off x="6416104" y="3283703"/>
            <a:ext cx="2920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High</a:t>
            </a:r>
            <a:r>
              <a:rPr sz="12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Accuracy,</a:t>
            </a:r>
            <a:r>
              <a:rPr sz="12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precision,</a:t>
            </a:r>
            <a:r>
              <a:rPr sz="12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sensitivity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Counting the</a:t>
            </a:r>
            <a:r>
              <a:rPr sz="12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droplets</a:t>
            </a:r>
            <a:r>
              <a:rPr sz="12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by</a:t>
            </a:r>
            <a:r>
              <a:rPr sz="12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C00000"/>
                </a:solidFill>
                <a:latin typeface="Arial"/>
                <a:cs typeface="Arial"/>
              </a:rPr>
              <a:t>digital</a:t>
            </a:r>
            <a:r>
              <a:rPr sz="12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C00000"/>
                </a:solidFill>
                <a:latin typeface="Arial"/>
                <a:cs typeface="Arial"/>
              </a:rPr>
              <a:t>method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32" name="object 7">
            <a:extLst>
              <a:ext uri="{FF2B5EF4-FFF2-40B4-BE49-F238E27FC236}">
                <a16:creationId xmlns:a16="http://schemas.microsoft.com/office/drawing/2014/main" id="{68B4B1CC-53B7-3F8E-3DD6-39154873ECA2}"/>
              </a:ext>
            </a:extLst>
          </p:cNvPr>
          <p:cNvGrpSpPr/>
          <p:nvPr/>
        </p:nvGrpSpPr>
        <p:grpSpPr>
          <a:xfrm>
            <a:off x="1953476" y="1149532"/>
            <a:ext cx="3835400" cy="2114550"/>
            <a:chOff x="869975" y="1011745"/>
            <a:chExt cx="3835400" cy="2114550"/>
          </a:xfrm>
        </p:grpSpPr>
        <p:pic>
          <p:nvPicPr>
            <p:cNvPr id="33" name="object 8">
              <a:extLst>
                <a:ext uri="{FF2B5EF4-FFF2-40B4-BE49-F238E27FC236}">
                  <a16:creationId xmlns:a16="http://schemas.microsoft.com/office/drawing/2014/main" id="{4ECF2655-55D9-14C7-A8BD-D1288A306FB5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12686" y="1021207"/>
              <a:ext cx="3783164" cy="2083100"/>
            </a:xfrm>
            <a:prstGeom prst="rect">
              <a:avLst/>
            </a:prstGeom>
          </p:spPr>
        </p:pic>
        <p:sp>
          <p:nvSpPr>
            <p:cNvPr id="34" name="object 9">
              <a:extLst>
                <a:ext uri="{FF2B5EF4-FFF2-40B4-BE49-F238E27FC236}">
                  <a16:creationId xmlns:a16="http://schemas.microsoft.com/office/drawing/2014/main" id="{2521522F-5511-388E-0964-35AFDFEE5E45}"/>
                </a:ext>
              </a:extLst>
            </p:cNvPr>
            <p:cNvSpPr/>
            <p:nvPr/>
          </p:nvSpPr>
          <p:spPr>
            <a:xfrm>
              <a:off x="874737" y="1016508"/>
              <a:ext cx="3825875" cy="2105025"/>
            </a:xfrm>
            <a:custGeom>
              <a:avLst/>
              <a:gdLst/>
              <a:ahLst/>
              <a:cxnLst/>
              <a:rect l="l" t="t" r="r" b="b"/>
              <a:pathLst>
                <a:path w="3825875" h="2105025">
                  <a:moveTo>
                    <a:pt x="0" y="2105025"/>
                  </a:moveTo>
                  <a:lnTo>
                    <a:pt x="3825875" y="2105025"/>
                  </a:lnTo>
                  <a:lnTo>
                    <a:pt x="3825875" y="0"/>
                  </a:lnTo>
                  <a:lnTo>
                    <a:pt x="0" y="0"/>
                  </a:lnTo>
                  <a:lnTo>
                    <a:pt x="0" y="2105025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5" name="object 10">
            <a:extLst>
              <a:ext uri="{FF2B5EF4-FFF2-40B4-BE49-F238E27FC236}">
                <a16:creationId xmlns:a16="http://schemas.microsoft.com/office/drawing/2014/main" id="{E3C19A91-D603-ED48-9BB2-33293E18F4D1}"/>
              </a:ext>
            </a:extLst>
          </p:cNvPr>
          <p:cNvSpPr txBox="1"/>
          <p:nvPr/>
        </p:nvSpPr>
        <p:spPr>
          <a:xfrm>
            <a:off x="2056219" y="3347077"/>
            <a:ext cx="347217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Arial"/>
                <a:cs typeface="Arial"/>
              </a:rPr>
              <a:t>Real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spc="-10" dirty="0">
                <a:latin typeface="Arial"/>
                <a:cs typeface="Arial"/>
              </a:rPr>
              <a:t>time-</a:t>
            </a:r>
            <a:r>
              <a:rPr sz="1200" dirty="0">
                <a:latin typeface="Arial"/>
                <a:cs typeface="Arial"/>
              </a:rPr>
              <a:t>PCR</a:t>
            </a:r>
            <a:r>
              <a:rPr sz="1200" spc="-1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don’t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discriminate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below</a:t>
            </a:r>
            <a:r>
              <a:rPr sz="1200" spc="-35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1%</a:t>
            </a:r>
            <a:r>
              <a:rPr sz="1200" spc="-10" dirty="0">
                <a:latin typeface="Arial"/>
                <a:cs typeface="Arial"/>
              </a:rPr>
              <a:t> mutant</a:t>
            </a:r>
            <a:endParaRPr sz="1200">
              <a:latin typeface="Arial"/>
              <a:cs typeface="Arial"/>
            </a:endParaRPr>
          </a:p>
        </p:txBody>
      </p:sp>
      <p:sp>
        <p:nvSpPr>
          <p:cNvPr id="36" name="object 11">
            <a:extLst>
              <a:ext uri="{FF2B5EF4-FFF2-40B4-BE49-F238E27FC236}">
                <a16:creationId xmlns:a16="http://schemas.microsoft.com/office/drawing/2014/main" id="{0BBADC4C-6C66-8E7A-F28A-67EDBEDF76AB}"/>
              </a:ext>
            </a:extLst>
          </p:cNvPr>
          <p:cNvSpPr txBox="1"/>
          <p:nvPr/>
        </p:nvSpPr>
        <p:spPr>
          <a:xfrm>
            <a:off x="3115501" y="825695"/>
            <a:ext cx="1421130" cy="307975"/>
          </a:xfrm>
          <a:prstGeom prst="rect">
            <a:avLst/>
          </a:prstGeom>
          <a:solidFill>
            <a:srgbClr val="D6E3BC"/>
          </a:solidFill>
        </p:spPr>
        <p:txBody>
          <a:bodyPr vert="horz" wrap="square" lIns="0" tIns="40005" rIns="0" bIns="0" rtlCol="0">
            <a:spAutoFit/>
          </a:bodyPr>
          <a:lstStyle/>
          <a:p>
            <a:pPr marL="91440">
              <a:lnSpc>
                <a:spcPct val="100000"/>
              </a:lnSpc>
              <a:spcBef>
                <a:spcPts val="315"/>
              </a:spcBef>
            </a:pPr>
            <a:r>
              <a:rPr sz="1400" b="1" dirty="0">
                <a:latin typeface="Arial"/>
                <a:cs typeface="Arial"/>
              </a:rPr>
              <a:t>Real</a:t>
            </a:r>
            <a:r>
              <a:rPr sz="1400" b="1" spc="-25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time-</a:t>
            </a:r>
            <a:r>
              <a:rPr sz="1400" b="1" spc="-25" dirty="0">
                <a:latin typeface="Arial"/>
                <a:cs typeface="Arial"/>
              </a:rPr>
              <a:t>PCR</a:t>
            </a:r>
            <a:endParaRPr sz="1400">
              <a:latin typeface="Arial"/>
              <a:cs typeface="Arial"/>
            </a:endParaRPr>
          </a:p>
        </p:txBody>
      </p:sp>
      <p:sp>
        <p:nvSpPr>
          <p:cNvPr id="37" name="object 12">
            <a:extLst>
              <a:ext uri="{FF2B5EF4-FFF2-40B4-BE49-F238E27FC236}">
                <a16:creationId xmlns:a16="http://schemas.microsoft.com/office/drawing/2014/main" id="{1D009845-8E01-D9A9-D32C-8118132A8229}"/>
              </a:ext>
            </a:extLst>
          </p:cNvPr>
          <p:cNvSpPr txBox="1"/>
          <p:nvPr/>
        </p:nvSpPr>
        <p:spPr>
          <a:xfrm>
            <a:off x="7797102" y="825695"/>
            <a:ext cx="782955" cy="307975"/>
          </a:xfrm>
          <a:prstGeom prst="rect">
            <a:avLst/>
          </a:prstGeom>
          <a:solidFill>
            <a:srgbClr val="D6E3BC"/>
          </a:solidFill>
        </p:spPr>
        <p:txBody>
          <a:bodyPr vert="horz" wrap="square" lIns="0" tIns="40005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315"/>
              </a:spcBef>
            </a:pPr>
            <a:r>
              <a:rPr sz="1400" b="1" spc="-10" dirty="0">
                <a:latin typeface="Arial"/>
                <a:cs typeface="Arial"/>
              </a:rPr>
              <a:t>ddPCR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38" name="object 13">
            <a:extLst>
              <a:ext uri="{FF2B5EF4-FFF2-40B4-BE49-F238E27FC236}">
                <a16:creationId xmlns:a16="http://schemas.microsoft.com/office/drawing/2014/main" id="{1D11AFF0-B1F4-ED54-D32C-C18963F04EC5}"/>
              </a:ext>
            </a:extLst>
          </p:cNvPr>
          <p:cNvGrpSpPr/>
          <p:nvPr/>
        </p:nvGrpSpPr>
        <p:grpSpPr>
          <a:xfrm>
            <a:off x="3686493" y="3804531"/>
            <a:ext cx="1653539" cy="457200"/>
            <a:chOff x="2602992" y="3666744"/>
            <a:chExt cx="1653539" cy="457200"/>
          </a:xfrm>
        </p:grpSpPr>
        <p:pic>
          <p:nvPicPr>
            <p:cNvPr id="39" name="object 14">
              <a:extLst>
                <a:ext uri="{FF2B5EF4-FFF2-40B4-BE49-F238E27FC236}">
                  <a16:creationId xmlns:a16="http://schemas.microsoft.com/office/drawing/2014/main" id="{266B6A2C-AE0B-33D1-F8F6-9435DDB99EA6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602992" y="3666744"/>
              <a:ext cx="1182624" cy="457200"/>
            </a:xfrm>
            <a:prstGeom prst="rect">
              <a:avLst/>
            </a:prstGeom>
          </p:spPr>
        </p:pic>
        <p:pic>
          <p:nvPicPr>
            <p:cNvPr id="40" name="object 15">
              <a:extLst>
                <a:ext uri="{FF2B5EF4-FFF2-40B4-BE49-F238E27FC236}">
                  <a16:creationId xmlns:a16="http://schemas.microsoft.com/office/drawing/2014/main" id="{344096D2-F186-72CD-F08B-1CF192DE1178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11296" y="3666744"/>
              <a:ext cx="358139" cy="457200"/>
            </a:xfrm>
            <a:prstGeom prst="rect">
              <a:avLst/>
            </a:prstGeom>
          </p:spPr>
        </p:pic>
        <p:pic>
          <p:nvPicPr>
            <p:cNvPr id="41" name="object 16">
              <a:extLst>
                <a:ext uri="{FF2B5EF4-FFF2-40B4-BE49-F238E27FC236}">
                  <a16:creationId xmlns:a16="http://schemas.microsoft.com/office/drawing/2014/main" id="{CD0926CC-52D5-42BC-0242-2631ACB6989C}"/>
                </a:ext>
              </a:extLst>
            </p:cNvPr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95116" y="3666744"/>
              <a:ext cx="661415" cy="457200"/>
            </a:xfrm>
            <a:prstGeom prst="rect">
              <a:avLst/>
            </a:prstGeom>
          </p:spPr>
        </p:pic>
      </p:grpSp>
      <p:pic>
        <p:nvPicPr>
          <p:cNvPr id="42" name="object 17">
            <a:extLst>
              <a:ext uri="{FF2B5EF4-FFF2-40B4-BE49-F238E27FC236}">
                <a16:creationId xmlns:a16="http://schemas.microsoft.com/office/drawing/2014/main" id="{FEEE26EA-45E3-6B63-5813-A296E9F9F9A9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7811960" y="3804531"/>
            <a:ext cx="914400" cy="457200"/>
          </a:xfrm>
          <a:prstGeom prst="rect">
            <a:avLst/>
          </a:prstGeom>
        </p:spPr>
      </p:pic>
      <p:graphicFrame>
        <p:nvGraphicFramePr>
          <p:cNvPr id="43" name="object 18">
            <a:extLst>
              <a:ext uri="{FF2B5EF4-FFF2-40B4-BE49-F238E27FC236}">
                <a16:creationId xmlns:a16="http://schemas.microsoft.com/office/drawing/2014/main" id="{FCB682C8-41B2-B7B0-20E2-B3F7EBB1026D}"/>
              </a:ext>
            </a:extLst>
          </p:cNvPr>
          <p:cNvGraphicFramePr>
            <a:graphicFrameLocks noGrp="1"/>
          </p:cNvGraphicFramePr>
          <p:nvPr/>
        </p:nvGraphicFramePr>
        <p:xfrm>
          <a:off x="1686751" y="3819644"/>
          <a:ext cx="8637905" cy="271145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27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6677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43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2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993775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b="1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Real</a:t>
                      </a:r>
                      <a:r>
                        <a:rPr sz="1600" b="1" spc="-55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600" b="1" spc="-10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time-</a:t>
                      </a:r>
                      <a:r>
                        <a:rPr sz="1600" b="1" spc="-25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PCR</a:t>
                      </a:r>
                      <a:endParaRPr sz="1600">
                        <a:latin typeface="맑은 고딕"/>
                        <a:cs typeface="맑은 고딕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35"/>
                        </a:spcBef>
                      </a:pPr>
                      <a:r>
                        <a:rPr sz="1600" b="1" spc="-10" dirty="0">
                          <a:solidFill>
                            <a:srgbClr val="FFFFFF"/>
                          </a:solidFill>
                          <a:latin typeface="맑은 고딕"/>
                          <a:cs typeface="맑은 고딕"/>
                        </a:rPr>
                        <a:t>ddPCR</a:t>
                      </a:r>
                      <a:endParaRPr sz="1600">
                        <a:latin typeface="맑은 고딕"/>
                        <a:cs typeface="맑은 고딕"/>
                      </a:endParaRPr>
                    </a:p>
                  </a:txBody>
                  <a:tcPr marL="0" marR="0" marT="4254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77923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480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Advantage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20040" marR="447675" indent="-228600">
                        <a:lnSpc>
                          <a:spcPct val="100000"/>
                        </a:lnSpc>
                        <a:spcBef>
                          <a:spcPts val="350"/>
                        </a:spcBef>
                        <a:buAutoNum type="arabicPeriod"/>
                        <a:tabLst>
                          <a:tab pos="320040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Application</a:t>
                      </a:r>
                      <a:r>
                        <a:rPr sz="1100" b="1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:</a:t>
                      </a:r>
                      <a:r>
                        <a:rPr sz="1100" b="1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High</a:t>
                      </a:r>
                      <a:r>
                        <a:rPr sz="1100" b="1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throughput,</a:t>
                      </a:r>
                      <a:r>
                        <a:rPr sz="1100" b="1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routine experiments</a:t>
                      </a:r>
                      <a:endParaRPr sz="1100" dirty="0">
                        <a:latin typeface="맑은 고딕"/>
                        <a:cs typeface="맑은 고딕"/>
                      </a:endParaRPr>
                    </a:p>
                    <a:p>
                      <a:pPr marL="319405" indent="-227965">
                        <a:lnSpc>
                          <a:spcPct val="100000"/>
                        </a:lnSpc>
                        <a:buAutoNum type="arabicPeriod"/>
                        <a:tabLst>
                          <a:tab pos="319405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Relative</a:t>
                      </a:r>
                      <a:r>
                        <a:rPr sz="1100" b="1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quantification</a:t>
                      </a:r>
                      <a:endParaRPr sz="1100" dirty="0">
                        <a:latin typeface="맑은 고딕"/>
                        <a:cs typeface="맑은 고딕"/>
                      </a:endParaRPr>
                    </a:p>
                    <a:p>
                      <a:pPr marL="319405" indent="-227965">
                        <a:lnSpc>
                          <a:spcPct val="100000"/>
                        </a:lnSpc>
                        <a:buAutoNum type="arabicPeriod"/>
                        <a:tabLst>
                          <a:tab pos="319405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Short</a:t>
                      </a:r>
                      <a:r>
                        <a:rPr sz="1100" b="1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run</a:t>
                      </a:r>
                      <a:r>
                        <a:rPr sz="1100" b="1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time</a:t>
                      </a:r>
                      <a:r>
                        <a:rPr sz="1100" b="1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period</a:t>
                      </a:r>
                      <a:r>
                        <a:rPr sz="1100" b="1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(~2hr/96</a:t>
                      </a:r>
                      <a:r>
                        <a:rPr sz="1100" b="1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samples)</a:t>
                      </a:r>
                      <a:endParaRPr sz="1100" dirty="0">
                        <a:latin typeface="맑은 고딕"/>
                        <a:cs typeface="맑은 고딕"/>
                      </a:endParaRPr>
                    </a:p>
                    <a:p>
                      <a:pPr marL="319405" indent="-227965">
                        <a:lnSpc>
                          <a:spcPct val="100000"/>
                        </a:lnSpc>
                        <a:buAutoNum type="arabicPeriod"/>
                        <a:tabLst>
                          <a:tab pos="319405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Lower</a:t>
                      </a:r>
                      <a:r>
                        <a:rPr sz="1100" b="1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running</a:t>
                      </a:r>
                      <a:r>
                        <a:rPr sz="1100" b="1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cost</a:t>
                      </a:r>
                      <a:r>
                        <a:rPr sz="1100" b="1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(4,000</a:t>
                      </a:r>
                      <a:r>
                        <a:rPr sz="1100" b="1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won/sample)</a:t>
                      </a:r>
                      <a:endParaRPr sz="1100" dirty="0">
                        <a:latin typeface="맑은 고딕"/>
                        <a:cs typeface="맑은 고딕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tc>
                  <a:txBody>
                    <a:bodyPr/>
                    <a:lstStyle/>
                    <a:p>
                      <a:pPr marL="307975" indent="-215900">
                        <a:lnSpc>
                          <a:spcPct val="100000"/>
                        </a:lnSpc>
                        <a:spcBef>
                          <a:spcPts val="350"/>
                        </a:spcBef>
                        <a:buAutoNum type="arabicPeriod"/>
                        <a:tabLst>
                          <a:tab pos="307975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Application</a:t>
                      </a:r>
                      <a:r>
                        <a:rPr sz="1100" b="1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:</a:t>
                      </a:r>
                      <a:r>
                        <a:rPr sz="1100" b="1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High</a:t>
                      </a:r>
                      <a:r>
                        <a:rPr sz="1100" b="1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Accuracy,</a:t>
                      </a:r>
                      <a:r>
                        <a:rPr sz="1100" b="1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Precision,</a:t>
                      </a:r>
                      <a:r>
                        <a:rPr sz="1100" b="1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Sensitivity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  <a:p>
                      <a:pPr marL="1174115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(reduced</a:t>
                      </a:r>
                      <a:r>
                        <a:rPr sz="1100" b="1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error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rate,</a:t>
                      </a:r>
                      <a:r>
                        <a:rPr sz="1100" b="1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1.2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fold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25" dirty="0">
                          <a:latin typeface="맑은 고딕"/>
                          <a:cs typeface="맑은 고딕"/>
                        </a:rPr>
                        <a:t>↓)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  <a:p>
                      <a:pPr marL="307975" indent="-215900">
                        <a:lnSpc>
                          <a:spcPct val="100000"/>
                        </a:lnSpc>
                        <a:buAutoNum type="arabicPeriod" startAt="2"/>
                        <a:tabLst>
                          <a:tab pos="307975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Relative</a:t>
                      </a:r>
                      <a:r>
                        <a:rPr sz="1100" b="1" spc="-5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and</a:t>
                      </a:r>
                      <a:r>
                        <a:rPr sz="1100" b="1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absolute</a:t>
                      </a:r>
                      <a:r>
                        <a:rPr sz="1100" b="1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quantification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  <a:p>
                      <a:pPr marL="307975" indent="-215900">
                        <a:lnSpc>
                          <a:spcPct val="100000"/>
                        </a:lnSpc>
                        <a:buAutoNum type="arabicPeriod" startAt="2"/>
                        <a:tabLst>
                          <a:tab pos="307975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Simplified</a:t>
                      </a:r>
                      <a:r>
                        <a:rPr sz="1100" b="1" spc="-7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quantification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  <a:p>
                      <a:pPr marL="288290">
                        <a:lnSpc>
                          <a:spcPct val="100000"/>
                        </a:lnSpc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:</a:t>
                      </a:r>
                      <a:r>
                        <a:rPr sz="1100" b="1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Neither</a:t>
                      </a:r>
                      <a:r>
                        <a:rPr sz="1100" b="1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calibration</a:t>
                      </a:r>
                      <a:r>
                        <a:rPr sz="1100" b="1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standards</a:t>
                      </a:r>
                      <a:r>
                        <a:rPr sz="1100" b="1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nor</a:t>
                      </a:r>
                      <a:r>
                        <a:rPr sz="1100" b="1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a</a:t>
                      </a:r>
                      <a:r>
                        <a:rPr sz="1100" b="1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reference</a:t>
                      </a:r>
                      <a:r>
                        <a:rPr sz="1100" b="1" spc="-5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required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  <a:p>
                      <a:pPr marL="307975" indent="-215900">
                        <a:lnSpc>
                          <a:spcPct val="100000"/>
                        </a:lnSpc>
                        <a:buAutoNum type="arabicPeriod" startAt="4"/>
                        <a:tabLst>
                          <a:tab pos="307975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Removal</a:t>
                      </a:r>
                      <a:r>
                        <a:rPr sz="1100" b="1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of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PCR</a:t>
                      </a:r>
                      <a:r>
                        <a:rPr sz="1100" b="1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20" dirty="0">
                          <a:latin typeface="맑은 고딕"/>
                          <a:cs typeface="맑은 고딕"/>
                        </a:rPr>
                        <a:t>bias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  <a:p>
                      <a:pPr marL="307975" indent="-215900">
                        <a:lnSpc>
                          <a:spcPts val="1315"/>
                        </a:lnSpc>
                        <a:buAutoNum type="arabicPeriod" startAt="4"/>
                        <a:tabLst>
                          <a:tab pos="307975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Superior</a:t>
                      </a:r>
                      <a:r>
                        <a:rPr sz="1100" b="1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partitioning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  <a:p>
                      <a:pPr marL="288290">
                        <a:lnSpc>
                          <a:spcPts val="1315"/>
                        </a:lnSpc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: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20,000</a:t>
                      </a:r>
                      <a:r>
                        <a:rPr sz="1100" b="1" spc="-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droplets</a:t>
                      </a:r>
                      <a:r>
                        <a:rPr sz="1100" b="1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per</a:t>
                      </a:r>
                      <a:r>
                        <a:rPr sz="1100" b="1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20</a:t>
                      </a:r>
                      <a:r>
                        <a:rPr sz="1100" b="1" spc="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μl</a:t>
                      </a:r>
                      <a:r>
                        <a:rPr sz="1100" b="1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Wingdings"/>
                          <a:cs typeface="Wingdings"/>
                        </a:rPr>
                        <a:t></a:t>
                      </a:r>
                      <a:r>
                        <a:rPr sz="1100" spc="100" dirty="0">
                          <a:latin typeface="Times New Roman"/>
                          <a:cs typeface="Times New Roman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higher</a:t>
                      </a:r>
                      <a:r>
                        <a:rPr sz="1100" b="1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accuracy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  <a:p>
                      <a:pPr marL="307975" indent="-215900">
                        <a:lnSpc>
                          <a:spcPct val="100000"/>
                        </a:lnSpc>
                        <a:spcBef>
                          <a:spcPts val="10"/>
                        </a:spcBef>
                        <a:buAutoNum type="arabicPeriod" startAt="6"/>
                        <a:tabLst>
                          <a:tab pos="307975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Sensitive</a:t>
                      </a:r>
                      <a:r>
                        <a:rPr sz="1100" b="1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detection</a:t>
                      </a:r>
                      <a:r>
                        <a:rPr sz="1100" b="1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of</a:t>
                      </a:r>
                      <a:r>
                        <a:rPr sz="1100" b="1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low-expression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D0D7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136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0"/>
                        </a:spcBef>
                      </a:pP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Disadvantage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20040" marR="546100" indent="-228600">
                        <a:lnSpc>
                          <a:spcPct val="100000"/>
                        </a:lnSpc>
                        <a:spcBef>
                          <a:spcPts val="350"/>
                        </a:spcBef>
                        <a:buAutoNum type="arabicPeriod"/>
                        <a:tabLst>
                          <a:tab pos="320040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Dependent</a:t>
                      </a:r>
                      <a:r>
                        <a:rPr sz="1100" b="1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to</a:t>
                      </a:r>
                      <a:r>
                        <a:rPr sz="1100" b="1" spc="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Cq</a:t>
                      </a:r>
                      <a:r>
                        <a:rPr sz="1100" b="1" spc="-3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value</a:t>
                      </a:r>
                      <a:r>
                        <a:rPr sz="1100" b="1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of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 calibration standards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  <a:p>
                      <a:pPr marL="319405" indent="-227965">
                        <a:lnSpc>
                          <a:spcPct val="100000"/>
                        </a:lnSpc>
                        <a:buAutoNum type="arabicPeriod"/>
                        <a:tabLst>
                          <a:tab pos="319405" algn="l"/>
                        </a:tabLst>
                      </a:pP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Inhibitor-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dependent</a:t>
                      </a:r>
                      <a:r>
                        <a:rPr sz="1100" b="1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PCR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 efficiency</a:t>
                      </a:r>
                      <a:endParaRPr sz="1100">
                        <a:latin typeface="맑은 고딕"/>
                        <a:cs typeface="맑은 고딕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tc>
                  <a:txBody>
                    <a:bodyPr/>
                    <a:lstStyle/>
                    <a:p>
                      <a:pPr marL="320040" indent="-227965">
                        <a:lnSpc>
                          <a:spcPct val="100000"/>
                        </a:lnSpc>
                        <a:spcBef>
                          <a:spcPts val="350"/>
                        </a:spcBef>
                        <a:buAutoNum type="arabicPeriod"/>
                        <a:tabLst>
                          <a:tab pos="320040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Long</a:t>
                      </a:r>
                      <a:r>
                        <a:rPr sz="1100" b="1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run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time</a:t>
                      </a:r>
                      <a:r>
                        <a:rPr sz="1100" b="1" spc="-3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period</a:t>
                      </a:r>
                      <a:r>
                        <a:rPr sz="1100" b="1" spc="-2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(6hr/96</a:t>
                      </a:r>
                      <a:r>
                        <a:rPr sz="1100" b="1" spc="-2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samples)</a:t>
                      </a:r>
                      <a:endParaRPr sz="1100" dirty="0">
                        <a:latin typeface="맑은 고딕"/>
                        <a:cs typeface="맑은 고딕"/>
                      </a:endParaRPr>
                    </a:p>
                    <a:p>
                      <a:pPr marL="320040" indent="-227965">
                        <a:lnSpc>
                          <a:spcPct val="100000"/>
                        </a:lnSpc>
                        <a:buAutoNum type="arabicPeriod"/>
                        <a:tabLst>
                          <a:tab pos="320040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Higher</a:t>
                      </a:r>
                      <a:r>
                        <a:rPr sz="1100" b="1" spc="-5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running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cost 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(7,000won/sample)</a:t>
                      </a:r>
                      <a:endParaRPr sz="1100" dirty="0">
                        <a:latin typeface="맑은 고딕"/>
                        <a:cs typeface="맑은 고딕"/>
                      </a:endParaRPr>
                    </a:p>
                    <a:p>
                      <a:pPr marL="320040" indent="-227965">
                        <a:lnSpc>
                          <a:spcPct val="100000"/>
                        </a:lnSpc>
                        <a:buAutoNum type="arabicPeriod"/>
                        <a:tabLst>
                          <a:tab pos="320040" algn="l"/>
                        </a:tabLst>
                      </a:pPr>
                      <a:r>
                        <a:rPr sz="1100" b="1" dirty="0">
                          <a:latin typeface="맑은 고딕"/>
                          <a:cs typeface="맑은 고딕"/>
                        </a:rPr>
                        <a:t>Require</a:t>
                      </a:r>
                      <a:r>
                        <a:rPr sz="1100" b="1" spc="-4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attention</a:t>
                      </a:r>
                      <a:r>
                        <a:rPr sz="1100" b="1" spc="-1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compared</a:t>
                      </a:r>
                      <a:r>
                        <a:rPr sz="1100" b="1" spc="-45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dirty="0">
                          <a:latin typeface="맑은 고딕"/>
                          <a:cs typeface="맑은 고딕"/>
                        </a:rPr>
                        <a:t>to</a:t>
                      </a:r>
                      <a:r>
                        <a:rPr sz="1100" b="1" spc="-10" dirty="0">
                          <a:latin typeface="맑은 고딕"/>
                          <a:cs typeface="맑은 고딕"/>
                        </a:rPr>
                        <a:t> </a:t>
                      </a:r>
                      <a:r>
                        <a:rPr sz="1100" b="1" spc="-20" dirty="0">
                          <a:latin typeface="맑은 고딕"/>
                          <a:cs typeface="맑은 고딕"/>
                        </a:rPr>
                        <a:t>qPCR</a:t>
                      </a:r>
                      <a:endParaRPr sz="1100" dirty="0">
                        <a:latin typeface="맑은 고딕"/>
                        <a:cs typeface="맑은 고딕"/>
                      </a:endParaRPr>
                    </a:p>
                  </a:txBody>
                  <a:tcPr marL="0" marR="0" marT="4445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E9ECF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E61541CD-3237-E9E6-AC6C-BA5622CFA735}"/>
              </a:ext>
            </a:extLst>
          </p:cNvPr>
          <p:cNvSpPr txBox="1"/>
          <p:nvPr/>
        </p:nvSpPr>
        <p:spPr>
          <a:xfrm>
            <a:off x="-322363" y="1693614"/>
            <a:ext cx="237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dirty="0"/>
              <a:t>7</a:t>
            </a:r>
            <a:r>
              <a:rPr lang="ko-KR" altLang="en-US" dirty="0"/>
              <a:t>번에 이 슬라이드 내용 보완해서 한 슬라이드로</a:t>
            </a:r>
          </a:p>
        </p:txBody>
      </p:sp>
    </p:spTree>
    <p:extLst>
      <p:ext uri="{BB962C8B-B14F-4D97-AF65-F5344CB8AC3E}">
        <p14:creationId xmlns:p14="http://schemas.microsoft.com/office/powerpoint/2010/main" val="14358010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8F2EDB-8D76-1DE0-C643-1D05173C67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4">
            <a:extLst>
              <a:ext uri="{FF2B5EF4-FFF2-40B4-BE49-F238E27FC236}">
                <a16:creationId xmlns:a16="http://schemas.microsoft.com/office/drawing/2014/main" id="{6F17116A-3F8C-63B8-7968-E83F57FB13BA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413BE09F-B85D-36CA-50D4-4963E6CC2650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문제 인식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(Problem)</a:t>
            </a:r>
            <a:b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창업아이템의 필요성</a:t>
            </a: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5" name="모서리가 둥근 직사각형 14">
            <a:extLst>
              <a:ext uri="{FF2B5EF4-FFF2-40B4-BE49-F238E27FC236}">
                <a16:creationId xmlns:a16="http://schemas.microsoft.com/office/drawing/2014/main" id="{64A33028-9FE0-3358-129B-9995135173A1}"/>
              </a:ext>
            </a:extLst>
          </p:cNvPr>
          <p:cNvSpPr/>
          <p:nvPr/>
        </p:nvSpPr>
        <p:spPr>
          <a:xfrm>
            <a:off x="1742743" y="1374833"/>
            <a:ext cx="9108504" cy="5063645"/>
          </a:xfrm>
          <a:prstGeom prst="roundRect">
            <a:avLst>
              <a:gd name="adj" fmla="val 2442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내용 개체 틀 2">
            <a:extLst>
              <a:ext uri="{FF2B5EF4-FFF2-40B4-BE49-F238E27FC236}">
                <a16:creationId xmlns:a16="http://schemas.microsoft.com/office/drawing/2014/main" id="{FE65968C-7253-4FC5-78AB-F4554FAA2B48}"/>
              </a:ext>
            </a:extLst>
          </p:cNvPr>
          <p:cNvSpPr txBox="1">
            <a:spLocks/>
          </p:cNvSpPr>
          <p:nvPr/>
        </p:nvSpPr>
        <p:spPr>
          <a:xfrm>
            <a:off x="1720932" y="901591"/>
            <a:ext cx="9108591" cy="505972"/>
          </a:xfrm>
          <a:prstGeom prst="roundRect">
            <a:avLst/>
          </a:prstGeom>
          <a:solidFill>
            <a:srgbClr val="92D050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ko-KR" sz="2400" dirty="0">
              <a:solidFill>
                <a:schemeClr val="bg1"/>
              </a:solidFill>
            </a:endParaRPr>
          </a:p>
        </p:txBody>
      </p:sp>
      <p:sp>
        <p:nvSpPr>
          <p:cNvPr id="7" name="Rectangle 8">
            <a:extLst>
              <a:ext uri="{FF2B5EF4-FFF2-40B4-BE49-F238E27FC236}">
                <a16:creationId xmlns:a16="http://schemas.microsoft.com/office/drawing/2014/main" id="{CB263751-EF0B-5310-9BE3-7C378310D850}"/>
              </a:ext>
            </a:extLst>
          </p:cNvPr>
          <p:cNvSpPr/>
          <p:nvPr/>
        </p:nvSpPr>
        <p:spPr>
          <a:xfrm>
            <a:off x="1687214" y="853770"/>
            <a:ext cx="9070003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lvl="1">
              <a:lnSpc>
                <a:spcPct val="120000"/>
              </a:lnSpc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Droplet digital PCR (ddPCR)</a:t>
            </a:r>
          </a:p>
        </p:txBody>
      </p:sp>
      <p:sp>
        <p:nvSpPr>
          <p:cNvPr id="8" name="Rectangle 9">
            <a:extLst>
              <a:ext uri="{FF2B5EF4-FFF2-40B4-BE49-F238E27FC236}">
                <a16:creationId xmlns:a16="http://schemas.microsoft.com/office/drawing/2014/main" id="{32EE705D-E683-CDCB-7768-EEBBA494A6F3}"/>
              </a:ext>
            </a:extLst>
          </p:cNvPr>
          <p:cNvSpPr/>
          <p:nvPr/>
        </p:nvSpPr>
        <p:spPr>
          <a:xfrm>
            <a:off x="1975545" y="5421637"/>
            <a:ext cx="85760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altLang="ko-KR" dirty="0">
                <a:sym typeface="Symbol"/>
              </a:rPr>
              <a:t>Serial process of drop generation, storage, amplification, and imaging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altLang="ko-KR" dirty="0">
                <a:sym typeface="Symbol"/>
              </a:rPr>
              <a:t>&lt;10</a:t>
            </a:r>
            <a:r>
              <a:rPr lang="en-US" altLang="ko-KR" baseline="30000" dirty="0">
                <a:sym typeface="Symbol"/>
              </a:rPr>
              <a:t>7</a:t>
            </a:r>
            <a:r>
              <a:rPr lang="en-US" altLang="ko-KR" dirty="0">
                <a:sym typeface="Symbol"/>
              </a:rPr>
              <a:t> partitions by droplet microfluidics, long assay time (~5 Hours)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altLang="ko-KR" dirty="0">
                <a:sym typeface="Symbol"/>
              </a:rPr>
              <a:t>Sample losses (&lt;50%), merges, difficulty in real-time amplification monitoring</a:t>
            </a:r>
            <a:endParaRPr lang="ko-KR" altLang="en-US" dirty="0"/>
          </a:p>
        </p:txBody>
      </p:sp>
      <p:sp>
        <p:nvSpPr>
          <p:cNvPr id="9" name="Rectangle 22">
            <a:extLst>
              <a:ext uri="{FF2B5EF4-FFF2-40B4-BE49-F238E27FC236}">
                <a16:creationId xmlns:a16="http://schemas.microsoft.com/office/drawing/2014/main" id="{BA00E67F-A7D3-5FE4-ED5F-D310B0A71EDB}"/>
              </a:ext>
            </a:extLst>
          </p:cNvPr>
          <p:cNvSpPr/>
          <p:nvPr/>
        </p:nvSpPr>
        <p:spPr>
          <a:xfrm>
            <a:off x="2340193" y="5075178"/>
            <a:ext cx="16884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Bio-Rad QX200</a:t>
            </a:r>
            <a:endParaRPr lang="ko-KR" altLang="en-US" dirty="0"/>
          </a:p>
        </p:txBody>
      </p:sp>
      <p:pic>
        <p:nvPicPr>
          <p:cNvPr id="10" name="Picture 27">
            <a:extLst>
              <a:ext uri="{FF2B5EF4-FFF2-40B4-BE49-F238E27FC236}">
                <a16:creationId xmlns:a16="http://schemas.microsoft.com/office/drawing/2014/main" id="{E956ED7D-9CA3-B6D3-2A71-92F797D48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8056" y="3341416"/>
            <a:ext cx="2710466" cy="1802804"/>
          </a:xfrm>
          <a:prstGeom prst="rect">
            <a:avLst/>
          </a:prstGeom>
        </p:spPr>
      </p:pic>
      <p:pic>
        <p:nvPicPr>
          <p:cNvPr id="11" name="Picture 4" descr="RainDrop™ Digital PCR System by RainDance Technologies, Inc. product image">
            <a:extLst>
              <a:ext uri="{FF2B5EF4-FFF2-40B4-BE49-F238E27FC236}">
                <a16:creationId xmlns:a16="http://schemas.microsoft.com/office/drawing/2014/main" id="{C186DFBA-E56D-2A5D-DC13-3320D4FF38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6" b="16722"/>
          <a:stretch/>
        </p:blipFill>
        <p:spPr bwMode="auto">
          <a:xfrm>
            <a:off x="7592364" y="3501279"/>
            <a:ext cx="2887191" cy="180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9">
            <a:extLst>
              <a:ext uri="{FF2B5EF4-FFF2-40B4-BE49-F238E27FC236}">
                <a16:creationId xmlns:a16="http://schemas.microsoft.com/office/drawing/2014/main" id="{56AD0EEB-10F5-C7F7-DE58-D852EBF143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5545" y="1493359"/>
            <a:ext cx="8686319" cy="1816415"/>
          </a:xfrm>
          <a:prstGeom prst="rect">
            <a:avLst/>
          </a:prstGeom>
        </p:spPr>
      </p:pic>
      <p:sp>
        <p:nvSpPr>
          <p:cNvPr id="13" name="Rectangle 22">
            <a:extLst>
              <a:ext uri="{FF2B5EF4-FFF2-40B4-BE49-F238E27FC236}">
                <a16:creationId xmlns:a16="http://schemas.microsoft.com/office/drawing/2014/main" id="{54455BA6-CBB5-E3CE-EEBA-624BAE06007E}"/>
              </a:ext>
            </a:extLst>
          </p:cNvPr>
          <p:cNvSpPr/>
          <p:nvPr/>
        </p:nvSpPr>
        <p:spPr>
          <a:xfrm>
            <a:off x="7950632" y="5119417"/>
            <a:ext cx="2380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/>
              <a:t>Raindance Raindrop</a:t>
            </a:r>
            <a:endParaRPr lang="ko-KR" altLang="en-US" dirty="0"/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6CABED07-06B5-8345-A41D-E2DC336720A5}"/>
              </a:ext>
            </a:extLst>
          </p:cNvPr>
          <p:cNvSpPr/>
          <p:nvPr/>
        </p:nvSpPr>
        <p:spPr>
          <a:xfrm>
            <a:off x="5278104" y="5064335"/>
            <a:ext cx="23808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Stilla Naica</a:t>
            </a:r>
            <a:endParaRPr lang="ko-KR" altLang="en-US" dirty="0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2C069FD5-B289-B885-62C9-FD859C229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4398" y="3494971"/>
            <a:ext cx="2651787" cy="14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120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B1503-4CCF-ABAF-A564-A311D07329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4">
            <a:extLst>
              <a:ext uri="{FF2B5EF4-FFF2-40B4-BE49-F238E27FC236}">
                <a16:creationId xmlns:a16="http://schemas.microsoft.com/office/drawing/2014/main" id="{41C8FB86-3B39-D80C-15BB-E1FE27D7D704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F33F12A-1568-2042-A200-C0DE42B677D5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문제 인식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(Problem)</a:t>
            </a:r>
            <a:b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창업아이템의 필요성</a:t>
            </a: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25" name="모서리가 둥근 직사각형 14">
            <a:extLst>
              <a:ext uri="{FF2B5EF4-FFF2-40B4-BE49-F238E27FC236}">
                <a16:creationId xmlns:a16="http://schemas.microsoft.com/office/drawing/2014/main" id="{86343365-A787-0719-5F03-8C6F3650E197}"/>
              </a:ext>
            </a:extLst>
          </p:cNvPr>
          <p:cNvSpPr/>
          <p:nvPr/>
        </p:nvSpPr>
        <p:spPr>
          <a:xfrm>
            <a:off x="1527092" y="1138480"/>
            <a:ext cx="9144000" cy="5225007"/>
          </a:xfrm>
          <a:prstGeom prst="roundRect">
            <a:avLst>
              <a:gd name="adj" fmla="val 4294"/>
            </a:avLst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내용 개체 틀 2">
            <a:extLst>
              <a:ext uri="{FF2B5EF4-FFF2-40B4-BE49-F238E27FC236}">
                <a16:creationId xmlns:a16="http://schemas.microsoft.com/office/drawing/2014/main" id="{53A64E09-E396-552C-CBB9-400185101ACC}"/>
              </a:ext>
            </a:extLst>
          </p:cNvPr>
          <p:cNvSpPr txBox="1">
            <a:spLocks/>
          </p:cNvSpPr>
          <p:nvPr/>
        </p:nvSpPr>
        <p:spPr>
          <a:xfrm>
            <a:off x="1524000" y="852128"/>
            <a:ext cx="9144000" cy="413076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20000"/>
              </a:lnSpc>
              <a:buFont typeface="Arial" panose="020B0604020202020204" pitchFamily="34" charset="0"/>
              <a:buNone/>
            </a:pPr>
            <a:endParaRPr lang="en-US" altLang="ko-KR" sz="2400" dirty="0">
              <a:solidFill>
                <a:schemeClr val="bg1"/>
              </a:solidFill>
            </a:endParaRPr>
          </a:p>
        </p:txBody>
      </p:sp>
      <p:sp>
        <p:nvSpPr>
          <p:cNvPr id="27" name="Rectangle 14">
            <a:extLst>
              <a:ext uri="{FF2B5EF4-FFF2-40B4-BE49-F238E27FC236}">
                <a16:creationId xmlns:a16="http://schemas.microsoft.com/office/drawing/2014/main" id="{4600F431-1D10-4C90-0500-10CC15BE8E48}"/>
              </a:ext>
            </a:extLst>
          </p:cNvPr>
          <p:cNvSpPr/>
          <p:nvPr/>
        </p:nvSpPr>
        <p:spPr>
          <a:xfrm>
            <a:off x="1530184" y="769440"/>
            <a:ext cx="4895440" cy="505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2075" lvl="1">
              <a:lnSpc>
                <a:spcPct val="120000"/>
              </a:lnSpc>
            </a:pPr>
            <a:r>
              <a:rPr lang="en-US" altLang="ko-KR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Chip digital PCR (cdPCR)</a:t>
            </a:r>
          </a:p>
        </p:txBody>
      </p:sp>
      <p:sp>
        <p:nvSpPr>
          <p:cNvPr id="28" name="Rectangle 22">
            <a:extLst>
              <a:ext uri="{FF2B5EF4-FFF2-40B4-BE49-F238E27FC236}">
                <a16:creationId xmlns:a16="http://schemas.microsoft.com/office/drawing/2014/main" id="{957F5E01-7543-62ED-65B3-16787333F312}"/>
              </a:ext>
            </a:extLst>
          </p:cNvPr>
          <p:cNvSpPr/>
          <p:nvPr/>
        </p:nvSpPr>
        <p:spPr>
          <a:xfrm>
            <a:off x="1841848" y="5384153"/>
            <a:ext cx="3635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dirty="0" err="1"/>
              <a:t>Thermofisher</a:t>
            </a:r>
            <a:r>
              <a:rPr lang="en-US" altLang="ko-KR" dirty="0"/>
              <a:t> Absolute Q</a:t>
            </a:r>
            <a:endParaRPr lang="ko-KR" altLang="en-US" dirty="0"/>
          </a:p>
        </p:txBody>
      </p:sp>
      <p:sp>
        <p:nvSpPr>
          <p:cNvPr id="29" name="Rectangle 39">
            <a:extLst>
              <a:ext uri="{FF2B5EF4-FFF2-40B4-BE49-F238E27FC236}">
                <a16:creationId xmlns:a16="http://schemas.microsoft.com/office/drawing/2014/main" id="{DEF9888C-299A-54F1-C640-E9DD7E775A69}"/>
              </a:ext>
            </a:extLst>
          </p:cNvPr>
          <p:cNvSpPr/>
          <p:nvPr/>
        </p:nvSpPr>
        <p:spPr>
          <a:xfrm>
            <a:off x="1706604" y="5717156"/>
            <a:ext cx="8782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altLang="ko-KR" dirty="0">
                <a:sym typeface="Symbol"/>
              </a:rPr>
              <a:t>~10</a:t>
            </a:r>
            <a:r>
              <a:rPr lang="en-US" altLang="ko-KR" baseline="30000" dirty="0">
                <a:sym typeface="Symbol"/>
              </a:rPr>
              <a:t>4</a:t>
            </a:r>
            <a:r>
              <a:rPr lang="en-US" altLang="ko-KR" dirty="0">
                <a:sym typeface="Symbol"/>
              </a:rPr>
              <a:t> partitions in microchambers using microfluidic means, sealing oils, flexible films</a:t>
            </a:r>
          </a:p>
          <a:p>
            <a:pPr marL="285750" indent="-285750">
              <a:buFont typeface="Symbol" panose="05050102010706020507" pitchFamily="18" charset="2"/>
              <a:buChar char="·"/>
            </a:pPr>
            <a:r>
              <a:rPr lang="en-US" altLang="ko-KR" dirty="0">
                <a:sym typeface="Symbol"/>
              </a:rPr>
              <a:t>Limited partitions &amp; dynamic range, expensive supplies, filling errors, sample loss (~50%)</a:t>
            </a:r>
          </a:p>
        </p:txBody>
      </p:sp>
      <p:pic>
        <p:nvPicPr>
          <p:cNvPr id="30" name="Picture 25">
            <a:extLst>
              <a:ext uri="{FF2B5EF4-FFF2-40B4-BE49-F238E27FC236}">
                <a16:creationId xmlns:a16="http://schemas.microsoft.com/office/drawing/2014/main" id="{E0E99A93-7F91-5E6C-32B2-823C5564C63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96455" y="1323528"/>
            <a:ext cx="8978422" cy="2325380"/>
          </a:xfrm>
          <a:prstGeom prst="rect">
            <a:avLst/>
          </a:prstGeom>
        </p:spPr>
      </p:pic>
      <p:pic>
        <p:nvPicPr>
          <p:cNvPr id="31" name="Picture 2" descr="QIAGEN QIAcuity dPCR | Axonia Medical">
            <a:extLst>
              <a:ext uri="{FF2B5EF4-FFF2-40B4-BE49-F238E27FC236}">
                <a16:creationId xmlns:a16="http://schemas.microsoft.com/office/drawing/2014/main" id="{602DAB1B-65CF-F908-40D7-D0E19F02E8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00" t="16095" r="18277" b="22700"/>
          <a:stretch/>
        </p:blipFill>
        <p:spPr bwMode="auto">
          <a:xfrm>
            <a:off x="5708240" y="3343660"/>
            <a:ext cx="2291715" cy="208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QIAcuity Digital PCR System from QIAGEN - Sample to Insight | Biocompare.com">
            <a:extLst>
              <a:ext uri="{FF2B5EF4-FFF2-40B4-BE49-F238E27FC236}">
                <a16:creationId xmlns:a16="http://schemas.microsoft.com/office/drawing/2014/main" id="{178B10E2-C51E-CDBF-80D8-94C38B7E6D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7" t="30990" r="4337" b="23540"/>
          <a:stretch/>
        </p:blipFill>
        <p:spPr bwMode="auto">
          <a:xfrm>
            <a:off x="7994694" y="4470791"/>
            <a:ext cx="2401929" cy="896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ectangle 22">
            <a:extLst>
              <a:ext uri="{FF2B5EF4-FFF2-40B4-BE49-F238E27FC236}">
                <a16:creationId xmlns:a16="http://schemas.microsoft.com/office/drawing/2014/main" id="{85E3196F-0118-D231-E9FF-BBA9FF13CAF7}"/>
              </a:ext>
            </a:extLst>
          </p:cNvPr>
          <p:cNvSpPr/>
          <p:nvPr/>
        </p:nvSpPr>
        <p:spPr>
          <a:xfrm>
            <a:off x="6720916" y="5365989"/>
            <a:ext cx="3635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/>
              <a:t>Qiagen </a:t>
            </a:r>
            <a:r>
              <a:rPr lang="en-US" altLang="ko-KR" dirty="0" err="1"/>
              <a:t>Qiacuity</a:t>
            </a:r>
            <a:r>
              <a:rPr lang="en-US" altLang="ko-KR" dirty="0"/>
              <a:t> One</a:t>
            </a:r>
            <a:endParaRPr lang="ko-KR" altLang="en-US" dirty="0"/>
          </a:p>
        </p:txBody>
      </p:sp>
      <p:pic>
        <p:nvPicPr>
          <p:cNvPr id="34" name="Picture 3">
            <a:extLst>
              <a:ext uri="{FF2B5EF4-FFF2-40B4-BE49-F238E27FC236}">
                <a16:creationId xmlns:a16="http://schemas.microsoft.com/office/drawing/2014/main" id="{D10C810D-7C82-81E1-CDD6-2A882D60EC4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876" y="3127150"/>
            <a:ext cx="2760024" cy="2258973"/>
          </a:xfrm>
          <a:prstGeom prst="rect">
            <a:avLst/>
          </a:prstGeom>
        </p:spPr>
      </p:pic>
      <p:pic>
        <p:nvPicPr>
          <p:cNvPr id="35" name="Picture 10" descr="QuantStudio™ 3D Digital PCR System">
            <a:extLst>
              <a:ext uri="{FF2B5EF4-FFF2-40B4-BE49-F238E27FC236}">
                <a16:creationId xmlns:a16="http://schemas.microsoft.com/office/drawing/2014/main" id="{5A199647-B378-0D40-7737-0E6A7B8EC3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5233" y="3203533"/>
            <a:ext cx="1269320" cy="100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95283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598AE-E749-228F-2364-C4F2AED1C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사각형: 둥근 모서리 59">
            <a:extLst>
              <a:ext uri="{FF2B5EF4-FFF2-40B4-BE49-F238E27FC236}">
                <a16:creationId xmlns:a16="http://schemas.microsoft.com/office/drawing/2014/main" id="{4A405AA4-49CC-77E8-F6C3-81A8FE78EF01}"/>
              </a:ext>
            </a:extLst>
          </p:cNvPr>
          <p:cNvSpPr/>
          <p:nvPr/>
        </p:nvSpPr>
        <p:spPr>
          <a:xfrm>
            <a:off x="127159" y="850702"/>
            <a:ext cx="11929507" cy="5781132"/>
          </a:xfrm>
          <a:prstGeom prst="roundRect">
            <a:avLst>
              <a:gd name="adj" fmla="val 6970"/>
            </a:avLst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B27798F2-B6E2-3E43-C5A1-54D75B7ABB07}"/>
              </a:ext>
            </a:extLst>
          </p:cNvPr>
          <p:cNvSpPr/>
          <p:nvPr/>
        </p:nvSpPr>
        <p:spPr>
          <a:xfrm>
            <a:off x="-5043437" y="9145614"/>
            <a:ext cx="5178770" cy="181296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비정상적 유전자 메틸화는 임상단계에서 가장 먼저 일어나 조기진단 가능</a:t>
            </a: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31BEF76A-D52A-A492-F3B6-ED9CB2F0F512}"/>
              </a:ext>
            </a:extLst>
          </p:cNvPr>
          <p:cNvSpPr/>
          <p:nvPr/>
        </p:nvSpPr>
        <p:spPr>
          <a:xfrm>
            <a:off x="-3160488" y="767986"/>
            <a:ext cx="2853434" cy="1410286"/>
          </a:xfrm>
          <a:prstGeom prst="rect">
            <a:avLst/>
          </a:prstGeom>
          <a:solidFill>
            <a:srgbClr val="FFFEF8"/>
          </a:solidFill>
          <a:ln>
            <a:solidFill>
              <a:srgbClr val="FFFEF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EFFFF5-D1D2-F3B5-A991-8EC90B7F40D3}"/>
              </a:ext>
            </a:extLst>
          </p:cNvPr>
          <p:cNvSpPr txBox="1"/>
          <p:nvPr/>
        </p:nvSpPr>
        <p:spPr>
          <a:xfrm>
            <a:off x="-2781197" y="1533496"/>
            <a:ext cx="25472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대장암 </a:t>
            </a:r>
            <a:r>
              <a:rPr lang="en-US" altLang="ko-KR" dirty="0"/>
              <a:t>160</a:t>
            </a:r>
            <a:r>
              <a:rPr lang="ko-KR" altLang="en-US" dirty="0"/>
              <a:t>일 일찍 검출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23167F-DDEE-1653-C308-3E397C0630D0}"/>
              </a:ext>
            </a:extLst>
          </p:cNvPr>
          <p:cNvSpPr txBox="1"/>
          <p:nvPr/>
        </p:nvSpPr>
        <p:spPr>
          <a:xfrm>
            <a:off x="-2339439" y="2336506"/>
            <a:ext cx="226422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 err="1"/>
              <a:t>암발생</a:t>
            </a:r>
            <a:r>
              <a:rPr lang="ko-KR" altLang="en-US" dirty="0"/>
              <a:t> 후에 추적에만 쓰임</a:t>
            </a:r>
            <a:r>
              <a:rPr lang="en-US" altLang="ko-KR" dirty="0"/>
              <a:t>. </a:t>
            </a:r>
            <a:r>
              <a:rPr lang="ko-KR" altLang="en-US" dirty="0"/>
              <a:t>가격이 너무 비싸서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이 암의 발전 전 </a:t>
            </a:r>
            <a:r>
              <a:rPr lang="ko-KR" altLang="en-US" dirty="0" err="1"/>
              <a:t>과정중에</a:t>
            </a:r>
            <a:r>
              <a:rPr lang="ko-KR" altLang="en-US" dirty="0"/>
              <a:t> 치료 후 재발에 주로 쓰이는 것임</a:t>
            </a:r>
            <a:r>
              <a:rPr lang="en-US" altLang="ko-KR" dirty="0"/>
              <a:t>. </a:t>
            </a:r>
          </a:p>
          <a:p>
            <a:endParaRPr lang="en-US" altLang="ko-KR" dirty="0"/>
          </a:p>
          <a:p>
            <a:r>
              <a:rPr lang="ko-KR" altLang="en-US" dirty="0" err="1"/>
              <a:t>요때</a:t>
            </a:r>
            <a:r>
              <a:rPr lang="ko-KR" altLang="en-US" dirty="0"/>
              <a:t> 검사를 해서 치료를 하면 얼마나 좋을까</a:t>
            </a:r>
            <a:endParaRPr lang="en-US" altLang="ko-KR" dirty="0"/>
          </a:p>
          <a:p>
            <a:endParaRPr lang="en-US" altLang="ko-KR" dirty="0"/>
          </a:p>
          <a:p>
            <a:r>
              <a:rPr lang="ko-KR" altLang="en-US" dirty="0"/>
              <a:t>건강검진을 통해서</a:t>
            </a:r>
            <a:endParaRPr lang="en-US" altLang="ko-KR" dirty="0"/>
          </a:p>
          <a:p>
            <a:endParaRPr lang="ko-KR" altLang="en-US" dirty="0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AB19AB5A-B820-C8C6-9214-ECEFBEED0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392" y="1477127"/>
            <a:ext cx="3416874" cy="2220536"/>
          </a:xfrm>
          <a:prstGeom prst="rect">
            <a:avLst/>
          </a:prstGeom>
        </p:spPr>
      </p:pic>
      <p:grpSp>
        <p:nvGrpSpPr>
          <p:cNvPr id="39" name="그룹 38">
            <a:extLst>
              <a:ext uri="{FF2B5EF4-FFF2-40B4-BE49-F238E27FC236}">
                <a16:creationId xmlns:a16="http://schemas.microsoft.com/office/drawing/2014/main" id="{DACACD51-2F94-F26B-7A67-1769D470A811}"/>
              </a:ext>
            </a:extLst>
          </p:cNvPr>
          <p:cNvGrpSpPr/>
          <p:nvPr/>
        </p:nvGrpSpPr>
        <p:grpSpPr>
          <a:xfrm>
            <a:off x="1109784" y="7102605"/>
            <a:ext cx="9972431" cy="5898985"/>
            <a:chOff x="0" y="769440"/>
            <a:chExt cx="10416450" cy="6067391"/>
          </a:xfrm>
        </p:grpSpPr>
        <p:grpSp>
          <p:nvGrpSpPr>
            <p:cNvPr id="40" name="그룹 39">
              <a:extLst>
                <a:ext uri="{FF2B5EF4-FFF2-40B4-BE49-F238E27FC236}">
                  <a16:creationId xmlns:a16="http://schemas.microsoft.com/office/drawing/2014/main" id="{503A9810-83D9-0E68-029B-E4A33EF7B693}"/>
                </a:ext>
              </a:extLst>
            </p:cNvPr>
            <p:cNvGrpSpPr/>
            <p:nvPr/>
          </p:nvGrpSpPr>
          <p:grpSpPr>
            <a:xfrm>
              <a:off x="0" y="1833774"/>
              <a:ext cx="10416450" cy="5003057"/>
              <a:chOff x="762000" y="1451087"/>
              <a:chExt cx="10668000" cy="5305955"/>
            </a:xfrm>
          </p:grpSpPr>
          <p:pic>
            <p:nvPicPr>
              <p:cNvPr id="57" name="Picture 2" descr="지노믹트리] 분기보고서(일반법인)">
                <a:extLst>
                  <a:ext uri="{FF2B5EF4-FFF2-40B4-BE49-F238E27FC236}">
                    <a16:creationId xmlns:a16="http://schemas.microsoft.com/office/drawing/2014/main" id="{6F91C3A9-0452-5605-01BA-E91F232C1B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384"/>
              <a:stretch/>
            </p:blipFill>
            <p:spPr bwMode="auto">
              <a:xfrm>
                <a:off x="762000" y="1451087"/>
                <a:ext cx="10668000" cy="5305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8" name="그림 2156">
                <a:extLst>
                  <a:ext uri="{FF2B5EF4-FFF2-40B4-BE49-F238E27FC236}">
                    <a16:creationId xmlns:a16="http://schemas.microsoft.com/office/drawing/2014/main" id="{15F045D1-C947-CC3D-F192-34FE1B4270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07034" y="3160150"/>
                <a:ext cx="1634811" cy="450331"/>
              </a:xfrm>
              <a:prstGeom prst="flowChartAlternateProcess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59" name="Picture 2" descr="임프리메드코리아 | 암 환자의 맞춤형 치료를 위한 항암제 효능 예측 서비스">
                <a:extLst>
                  <a:ext uri="{FF2B5EF4-FFF2-40B4-BE49-F238E27FC236}">
                    <a16:creationId xmlns:a16="http://schemas.microsoft.com/office/drawing/2014/main" id="{D0338726-0846-E7BC-7F44-E999449E26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667"/>
              <a:stretch/>
            </p:blipFill>
            <p:spPr bwMode="auto">
              <a:xfrm>
                <a:off x="4441845" y="3129143"/>
                <a:ext cx="843912" cy="737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1" name="Picture 2" descr="지노믹트리] 분기보고서(일반법인)">
              <a:extLst>
                <a:ext uri="{FF2B5EF4-FFF2-40B4-BE49-F238E27FC236}">
                  <a16:creationId xmlns:a16="http://schemas.microsoft.com/office/drawing/2014/main" id="{298816E0-8093-86D8-518B-C87054F208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245"/>
            <a:stretch/>
          </p:blipFill>
          <p:spPr bwMode="auto">
            <a:xfrm>
              <a:off x="1041487" y="769440"/>
              <a:ext cx="8803781" cy="47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D47058B4-61C5-BDBD-8DB2-906B5144C339}"/>
                </a:ext>
              </a:extLst>
            </p:cNvPr>
            <p:cNvSpPr/>
            <p:nvPr/>
          </p:nvSpPr>
          <p:spPr>
            <a:xfrm>
              <a:off x="697751" y="1291623"/>
              <a:ext cx="4745627" cy="483960"/>
            </a:xfrm>
            <a:prstGeom prst="rect">
              <a:avLst/>
            </a:prstGeom>
            <a:solidFill>
              <a:srgbClr val="F8CB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DD30FF96-C6C8-D8DF-A9CA-D21C6EC3EBBA}"/>
                </a:ext>
              </a:extLst>
            </p:cNvPr>
            <p:cNvSpPr/>
            <p:nvPr/>
          </p:nvSpPr>
          <p:spPr>
            <a:xfrm>
              <a:off x="5443379" y="1291623"/>
              <a:ext cx="4889296" cy="483960"/>
            </a:xfrm>
            <a:prstGeom prst="rect">
              <a:avLst/>
            </a:prstGeom>
            <a:solidFill>
              <a:srgbClr val="EA5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7C13D8B-31CA-BE79-4C1B-02B316EE9D11}"/>
                </a:ext>
              </a:extLst>
            </p:cNvPr>
            <p:cNvSpPr txBox="1"/>
            <p:nvPr/>
          </p:nvSpPr>
          <p:spPr>
            <a:xfrm>
              <a:off x="1284848" y="1365562"/>
              <a:ext cx="4326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>
                  <a:solidFill>
                    <a:srgbClr val="E70B14"/>
                  </a:solidFill>
                </a:rPr>
                <a:t>무증상 일반인 대상</a:t>
              </a:r>
              <a:r>
                <a:rPr lang="en-US" altLang="ko-KR" sz="1600" b="1" dirty="0">
                  <a:solidFill>
                    <a:srgbClr val="E70B14"/>
                  </a:solidFill>
                </a:rPr>
                <a:t>(~99% in Population</a:t>
              </a:r>
              <a:endParaRPr lang="ko-KR" altLang="en-US" sz="1600" b="1" dirty="0">
                <a:solidFill>
                  <a:srgbClr val="E70B14"/>
                </a:solidFill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8FBB1C03-5B4B-484C-663E-ABB368A88A4B}"/>
                </a:ext>
              </a:extLst>
            </p:cNvPr>
            <p:cNvSpPr txBox="1"/>
            <p:nvPr/>
          </p:nvSpPr>
          <p:spPr>
            <a:xfrm>
              <a:off x="6064666" y="1365562"/>
              <a:ext cx="4326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err="1">
                  <a:solidFill>
                    <a:schemeClr val="bg1"/>
                  </a:solidFill>
                </a:rPr>
                <a:t>확진된</a:t>
              </a:r>
              <a:r>
                <a:rPr lang="ko-KR" altLang="en-US" sz="1600" b="1" dirty="0">
                  <a:solidFill>
                    <a:schemeClr val="bg1"/>
                  </a:solidFill>
                </a:rPr>
                <a:t> 암환자 대상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(~1% in Population)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46" name="Picture 2" descr="지노믹트리] 분기보고서(일반법인)">
              <a:extLst>
                <a:ext uri="{FF2B5EF4-FFF2-40B4-BE49-F238E27FC236}">
                  <a16:creationId xmlns:a16="http://schemas.microsoft.com/office/drawing/2014/main" id="{83D17A39-D1D3-B372-6B3B-8B23CD72C0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84" r="93999"/>
            <a:stretch/>
          </p:blipFill>
          <p:spPr bwMode="auto">
            <a:xfrm>
              <a:off x="116381" y="2505721"/>
              <a:ext cx="451264" cy="3611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C1B93566-2D21-5C6A-2805-DD7A452DAFB7}"/>
                </a:ext>
              </a:extLst>
            </p:cNvPr>
            <p:cNvSpPr/>
            <p:nvPr/>
          </p:nvSpPr>
          <p:spPr>
            <a:xfrm>
              <a:off x="451168" y="2797629"/>
              <a:ext cx="179614" cy="3918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30E7224A-6211-1CD2-2D31-30D75EB1E561}"/>
                </a:ext>
              </a:extLst>
            </p:cNvPr>
            <p:cNvCxnSpPr/>
            <p:nvPr/>
          </p:nvCxnSpPr>
          <p:spPr>
            <a:xfrm flipV="1">
              <a:off x="701380" y="809171"/>
              <a:ext cx="0" cy="1024603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7263C3E1-8F3B-01A1-9885-8774966CA9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8865" y="809171"/>
              <a:ext cx="0" cy="1204217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112FF80A-CDD0-402D-7FF3-BEBD864073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3377" y="1775583"/>
              <a:ext cx="0" cy="58191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D56D83AE-BFD9-D96C-46CE-16A21AB94A19}"/>
                </a:ext>
              </a:extLst>
            </p:cNvPr>
            <p:cNvSpPr/>
            <p:nvPr/>
          </p:nvSpPr>
          <p:spPr>
            <a:xfrm>
              <a:off x="2442542" y="6479361"/>
              <a:ext cx="1633415" cy="304800"/>
            </a:xfrm>
            <a:prstGeom prst="rect">
              <a:avLst/>
            </a:prstGeom>
            <a:solidFill>
              <a:srgbClr val="3D96B8"/>
            </a:solidFill>
            <a:ln>
              <a:solidFill>
                <a:srgbClr val="3F95B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0FC14C7-D49A-C508-31DB-C3AEAC5FC1B0}"/>
                </a:ext>
              </a:extLst>
            </p:cNvPr>
            <p:cNvSpPr txBox="1"/>
            <p:nvPr/>
          </p:nvSpPr>
          <p:spPr>
            <a:xfrm>
              <a:off x="2337554" y="644769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체액</a:t>
              </a:r>
              <a:r>
                <a:rPr lang="en-US" altLang="ko-KR" sz="1600" dirty="0">
                  <a:solidFill>
                    <a:schemeClr val="bg1"/>
                  </a:solidFill>
                </a:rPr>
                <a:t>(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액체생검</a:t>
              </a:r>
              <a:r>
                <a:rPr lang="en-US" altLang="ko-KR" sz="1600" dirty="0">
                  <a:solidFill>
                    <a:schemeClr val="bg1"/>
                  </a:solidFill>
                </a:rPr>
                <a:t>)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FBF2B21E-F460-D4F7-294B-B05E98FE5705}"/>
                </a:ext>
              </a:extLst>
            </p:cNvPr>
            <p:cNvSpPr/>
            <p:nvPr/>
          </p:nvSpPr>
          <p:spPr>
            <a:xfrm>
              <a:off x="5769158" y="6477276"/>
              <a:ext cx="1633415" cy="304800"/>
            </a:xfrm>
            <a:prstGeom prst="rect">
              <a:avLst/>
            </a:prstGeom>
            <a:solidFill>
              <a:srgbClr val="8FAB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6DF6017-2451-9906-F779-7117DD6491C6}"/>
                </a:ext>
              </a:extLst>
            </p:cNvPr>
            <p:cNvSpPr txBox="1"/>
            <p:nvPr/>
          </p:nvSpPr>
          <p:spPr>
            <a:xfrm>
              <a:off x="5917495" y="644769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조직</a:t>
              </a:r>
              <a:r>
                <a:rPr lang="en-US" altLang="ko-KR" sz="1600" dirty="0">
                  <a:solidFill>
                    <a:schemeClr val="bg1"/>
                  </a:solidFill>
                </a:rPr>
                <a:t>/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생검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53FEF0BA-7A0D-B7A7-0356-3F65D24DE63A}"/>
                </a:ext>
              </a:extLst>
            </p:cNvPr>
            <p:cNvSpPr/>
            <p:nvPr/>
          </p:nvSpPr>
          <p:spPr>
            <a:xfrm>
              <a:off x="8197792" y="6479361"/>
              <a:ext cx="1633415" cy="304800"/>
            </a:xfrm>
            <a:prstGeom prst="rect">
              <a:avLst/>
            </a:prstGeom>
            <a:solidFill>
              <a:srgbClr val="9D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5A37784-3A55-6023-A822-008AECC62B8A}"/>
                </a:ext>
              </a:extLst>
            </p:cNvPr>
            <p:cNvSpPr txBox="1"/>
            <p:nvPr/>
          </p:nvSpPr>
          <p:spPr>
            <a:xfrm>
              <a:off x="8197792" y="644352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체액</a:t>
              </a:r>
              <a:r>
                <a:rPr lang="en-US" altLang="ko-KR" sz="1600" dirty="0">
                  <a:solidFill>
                    <a:schemeClr val="bg1"/>
                  </a:solidFill>
                </a:rPr>
                <a:t>(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액체생검</a:t>
              </a:r>
              <a:r>
                <a:rPr lang="en-US" altLang="ko-KR" sz="1600" dirty="0">
                  <a:solidFill>
                    <a:schemeClr val="bg1"/>
                  </a:solidFill>
                </a:rPr>
                <a:t>)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A2472697-56F3-122A-7E41-F13C7A40294B}"/>
              </a:ext>
            </a:extLst>
          </p:cNvPr>
          <p:cNvGrpSpPr/>
          <p:nvPr/>
        </p:nvGrpSpPr>
        <p:grpSpPr>
          <a:xfrm>
            <a:off x="4812654" y="6956749"/>
            <a:ext cx="8290953" cy="6020846"/>
            <a:chOff x="4051333" y="861786"/>
            <a:chExt cx="8290953" cy="6020846"/>
          </a:xfrm>
        </p:grpSpPr>
        <p:grpSp>
          <p:nvGrpSpPr>
            <p:cNvPr id="2128" name="그룹 2127">
              <a:extLst>
                <a:ext uri="{FF2B5EF4-FFF2-40B4-BE49-F238E27FC236}">
                  <a16:creationId xmlns:a16="http://schemas.microsoft.com/office/drawing/2014/main" id="{1EC4C557-41A7-0E22-5B0E-C28B2FE3E71E}"/>
                </a:ext>
              </a:extLst>
            </p:cNvPr>
            <p:cNvGrpSpPr/>
            <p:nvPr/>
          </p:nvGrpSpPr>
          <p:grpSpPr>
            <a:xfrm>
              <a:off x="4051333" y="1018934"/>
              <a:ext cx="8290953" cy="5863698"/>
              <a:chOff x="3853335" y="727567"/>
              <a:chExt cx="8290953" cy="5863698"/>
            </a:xfrm>
          </p:grpSpPr>
          <p:pic>
            <p:nvPicPr>
              <p:cNvPr id="2129" name="그림 2128" descr="스크린샷, 라인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0E84BEBD-E5BA-854E-092E-CA14CC3B47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3335" y="727567"/>
                <a:ext cx="8290953" cy="5863698"/>
              </a:xfrm>
              <a:prstGeom prst="rect">
                <a:avLst/>
              </a:prstGeom>
            </p:spPr>
          </p:pic>
          <p:pic>
            <p:nvPicPr>
              <p:cNvPr id="2130" name="그림 2129" descr="어둠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85B73F6F-AEF5-687F-A591-F859B9959B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0081" t="29631" r="18466" b="54427"/>
              <a:stretch/>
            </p:blipFill>
            <p:spPr>
              <a:xfrm>
                <a:off x="7148202" y="4611281"/>
                <a:ext cx="775954" cy="756085"/>
              </a:xfrm>
              <a:prstGeom prst="rect">
                <a:avLst/>
              </a:prstGeom>
            </p:spPr>
          </p:pic>
          <p:pic>
            <p:nvPicPr>
              <p:cNvPr id="2131" name="그림 2130" descr="어둠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93BC8340-FA3B-0ADD-8BFA-4BDA336BFC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70" t="21240" r="69278" b="48635"/>
              <a:stretch/>
            </p:blipFill>
            <p:spPr>
              <a:xfrm>
                <a:off x="7730186" y="2830347"/>
                <a:ext cx="1395359" cy="1156067"/>
              </a:xfrm>
              <a:prstGeom prst="rect">
                <a:avLst/>
              </a:prstGeom>
            </p:spPr>
          </p:pic>
          <p:sp>
            <p:nvSpPr>
              <p:cNvPr id="2132" name="사각형: 둥근 모서리 2131">
                <a:extLst>
                  <a:ext uri="{FF2B5EF4-FFF2-40B4-BE49-F238E27FC236}">
                    <a16:creationId xmlns:a16="http://schemas.microsoft.com/office/drawing/2014/main" id="{C3B5AA1D-7F2E-F9C7-F9B4-8A5B3654D085}"/>
                  </a:ext>
                </a:extLst>
              </p:cNvPr>
              <p:cNvSpPr/>
              <p:nvPr/>
            </p:nvSpPr>
            <p:spPr>
              <a:xfrm>
                <a:off x="4348844" y="5749421"/>
                <a:ext cx="3907970" cy="355656"/>
              </a:xfrm>
              <a:prstGeom prst="roundRect">
                <a:avLst/>
              </a:prstGeom>
              <a:solidFill>
                <a:srgbClr val="3F95B6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/>
                  <a:t>체액</a:t>
                </a:r>
                <a:r>
                  <a:rPr lang="en-US" altLang="ko-KR" dirty="0"/>
                  <a:t>(</a:t>
                </a:r>
                <a:r>
                  <a:rPr lang="ko-KR" altLang="en-US" dirty="0" err="1"/>
                  <a:t>액체생검</a:t>
                </a:r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  <p:sp>
            <p:nvSpPr>
              <p:cNvPr id="2133" name="사각형: 둥근 모서리 2132">
                <a:extLst>
                  <a:ext uri="{FF2B5EF4-FFF2-40B4-BE49-F238E27FC236}">
                    <a16:creationId xmlns:a16="http://schemas.microsoft.com/office/drawing/2014/main" id="{BD6B66D0-450C-32D0-7745-0CA7CA94E4B4}"/>
                  </a:ext>
                </a:extLst>
              </p:cNvPr>
              <p:cNvSpPr/>
              <p:nvPr/>
            </p:nvSpPr>
            <p:spPr>
              <a:xfrm>
                <a:off x="8262257" y="5743464"/>
                <a:ext cx="1726576" cy="355656"/>
              </a:xfrm>
              <a:prstGeom prst="roundRect">
                <a:avLst/>
              </a:prstGeom>
              <a:solidFill>
                <a:srgbClr val="8FAAD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err="1"/>
                  <a:t>조직생검</a:t>
                </a:r>
                <a:endParaRPr lang="ko-KR" altLang="en-US" dirty="0"/>
              </a:p>
            </p:txBody>
          </p:sp>
          <p:sp>
            <p:nvSpPr>
              <p:cNvPr id="2134" name="사각형: 둥근 모서리 2133">
                <a:extLst>
                  <a:ext uri="{FF2B5EF4-FFF2-40B4-BE49-F238E27FC236}">
                    <a16:creationId xmlns:a16="http://schemas.microsoft.com/office/drawing/2014/main" id="{C180C95A-1EE0-F97E-17D2-71076AA95F5F}"/>
                  </a:ext>
                </a:extLst>
              </p:cNvPr>
              <p:cNvSpPr/>
              <p:nvPr/>
            </p:nvSpPr>
            <p:spPr>
              <a:xfrm>
                <a:off x="9988833" y="5745491"/>
                <a:ext cx="1501038" cy="355656"/>
              </a:xfrm>
              <a:prstGeom prst="roundRect">
                <a:avLst/>
              </a:prstGeom>
              <a:solidFill>
                <a:srgbClr val="9DC3E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/>
                  <a:t>체액</a:t>
                </a:r>
                <a:r>
                  <a:rPr lang="en-US" altLang="ko-KR" dirty="0"/>
                  <a:t>(</a:t>
                </a:r>
                <a:r>
                  <a:rPr lang="ko-KR" altLang="en-US" dirty="0" err="1"/>
                  <a:t>액체생검</a:t>
                </a:r>
                <a:r>
                  <a:rPr lang="en-US" altLang="ko-KR" dirty="0"/>
                  <a:t>)</a:t>
                </a:r>
                <a:endParaRPr lang="ko-KR" altLang="en-US" dirty="0"/>
              </a:p>
            </p:txBody>
          </p:sp>
          <p:sp>
            <p:nvSpPr>
              <p:cNvPr id="2135" name="직사각형 2134">
                <a:extLst>
                  <a:ext uri="{FF2B5EF4-FFF2-40B4-BE49-F238E27FC236}">
                    <a16:creationId xmlns:a16="http://schemas.microsoft.com/office/drawing/2014/main" id="{6AACF78F-E53F-8C42-4E5C-2FE66BF50C94}"/>
                  </a:ext>
                </a:extLst>
              </p:cNvPr>
              <p:cNvSpPr/>
              <p:nvPr/>
            </p:nvSpPr>
            <p:spPr>
              <a:xfrm>
                <a:off x="4348844" y="1934458"/>
                <a:ext cx="3907970" cy="454894"/>
              </a:xfrm>
              <a:prstGeom prst="rect">
                <a:avLst/>
              </a:prstGeom>
              <a:solidFill>
                <a:srgbClr val="F8CBA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/>
                  <a:t>무증상 일반인 대상</a:t>
                </a:r>
                <a:r>
                  <a:rPr lang="en-US" altLang="ko-KR" dirty="0"/>
                  <a:t>(~99 in Population)</a:t>
                </a:r>
                <a:endParaRPr lang="ko-KR" altLang="en-US" dirty="0"/>
              </a:p>
            </p:txBody>
          </p:sp>
          <p:pic>
            <p:nvPicPr>
              <p:cNvPr id="2136" name="그림 2135" descr="어둠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FB86BFCB-D9DB-AD89-4027-7AB38B122D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91" t="39948" r="42473" b="37995"/>
              <a:stretch/>
            </p:blipFill>
            <p:spPr>
              <a:xfrm>
                <a:off x="10464976" y="3218325"/>
                <a:ext cx="861610" cy="1020435"/>
              </a:xfrm>
              <a:prstGeom prst="rect">
                <a:avLst/>
              </a:prstGeom>
            </p:spPr>
          </p:pic>
          <p:pic>
            <p:nvPicPr>
              <p:cNvPr id="2137" name="그림 2136" descr="어둠이(가) 표시된 사진&#10;&#10;AI가 생성한 콘텐츠는 부정확할 수 있습니다.">
                <a:extLst>
                  <a:ext uri="{FF2B5EF4-FFF2-40B4-BE49-F238E27FC236}">
                    <a16:creationId xmlns:a16="http://schemas.microsoft.com/office/drawing/2014/main" id="{486969CC-69AD-50A5-FF20-BD197A246CD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9788" t="64302" r="21726" b="25204"/>
              <a:stretch/>
            </p:blipFill>
            <p:spPr>
              <a:xfrm>
                <a:off x="4302736" y="4902209"/>
                <a:ext cx="775954" cy="671744"/>
              </a:xfrm>
              <a:prstGeom prst="rect">
                <a:avLst/>
              </a:prstGeom>
            </p:spPr>
          </p:pic>
          <p:sp>
            <p:nvSpPr>
              <p:cNvPr id="2138" name="직사각형 2137">
                <a:extLst>
                  <a:ext uri="{FF2B5EF4-FFF2-40B4-BE49-F238E27FC236}">
                    <a16:creationId xmlns:a16="http://schemas.microsoft.com/office/drawing/2014/main" id="{EE81D973-3A4F-C08D-9C74-181B61AA8851}"/>
                  </a:ext>
                </a:extLst>
              </p:cNvPr>
              <p:cNvSpPr/>
              <p:nvPr/>
            </p:nvSpPr>
            <p:spPr>
              <a:xfrm>
                <a:off x="8262256" y="1934458"/>
                <a:ext cx="3227615" cy="454894"/>
              </a:xfrm>
              <a:prstGeom prst="rect">
                <a:avLst/>
              </a:prstGeom>
              <a:solidFill>
                <a:srgbClr val="EA5F0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dirty="0" err="1"/>
                  <a:t>확진된</a:t>
                </a:r>
                <a:r>
                  <a:rPr lang="ko-KR" altLang="en-US" dirty="0"/>
                  <a:t> 암환자 대상</a:t>
                </a:r>
                <a:r>
                  <a:rPr lang="en-US" altLang="ko-KR" dirty="0"/>
                  <a:t>(~1%)</a:t>
                </a:r>
                <a:endParaRPr lang="ko-KR" altLang="en-US" dirty="0"/>
              </a:p>
            </p:txBody>
          </p:sp>
        </p:grpSp>
        <p:sp>
          <p:nvSpPr>
            <p:cNvPr id="2063" name="직사각형 2062">
              <a:extLst>
                <a:ext uri="{FF2B5EF4-FFF2-40B4-BE49-F238E27FC236}">
                  <a16:creationId xmlns:a16="http://schemas.microsoft.com/office/drawing/2014/main" id="{DE6A7B74-8274-6427-72F2-096A24F80F99}"/>
                </a:ext>
              </a:extLst>
            </p:cNvPr>
            <p:cNvSpPr/>
            <p:nvPr/>
          </p:nvSpPr>
          <p:spPr>
            <a:xfrm>
              <a:off x="10187272" y="1200100"/>
              <a:ext cx="1505858" cy="4823996"/>
            </a:xfrm>
            <a:prstGeom prst="rect">
              <a:avLst/>
            </a:prstGeom>
            <a:solidFill>
              <a:srgbClr val="F8CBAC">
                <a:alpha val="21961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65" name="TextBox 2064">
              <a:extLst>
                <a:ext uri="{FF2B5EF4-FFF2-40B4-BE49-F238E27FC236}">
                  <a16:creationId xmlns:a16="http://schemas.microsoft.com/office/drawing/2014/main" id="{E55E5345-E8C5-92EF-8399-1ECA3FDC79DC}"/>
                </a:ext>
              </a:extLst>
            </p:cNvPr>
            <p:cNvSpPr txBox="1"/>
            <p:nvPr/>
          </p:nvSpPr>
          <p:spPr>
            <a:xfrm>
              <a:off x="10244687" y="1330512"/>
              <a:ext cx="14913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실제 검사시기</a:t>
              </a:r>
              <a:endParaRPr lang="en-US" altLang="ko-KR" dirty="0"/>
            </a:p>
            <a:p>
              <a:r>
                <a:rPr lang="en-US" altLang="ko-KR" dirty="0"/>
                <a:t>:</a:t>
              </a:r>
              <a:r>
                <a:rPr lang="ko-KR" altLang="en-US" dirty="0"/>
                <a:t>모니터링시기</a:t>
              </a:r>
            </a:p>
          </p:txBody>
        </p:sp>
        <p:sp>
          <p:nvSpPr>
            <p:cNvPr id="2139" name="TextBox 2138">
              <a:extLst>
                <a:ext uri="{FF2B5EF4-FFF2-40B4-BE49-F238E27FC236}">
                  <a16:creationId xmlns:a16="http://schemas.microsoft.com/office/drawing/2014/main" id="{0DE68853-08C5-EE38-7B44-44B2D9C6CB06}"/>
                </a:ext>
              </a:extLst>
            </p:cNvPr>
            <p:cNvSpPr txBox="1"/>
            <p:nvPr/>
          </p:nvSpPr>
          <p:spPr>
            <a:xfrm>
              <a:off x="5900343" y="2671059"/>
              <a:ext cx="13585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암 조기진단</a:t>
              </a:r>
            </a:p>
          </p:txBody>
        </p:sp>
        <p:sp>
          <p:nvSpPr>
            <p:cNvPr id="2140" name="TextBox 2139">
              <a:extLst>
                <a:ext uri="{FF2B5EF4-FFF2-40B4-BE49-F238E27FC236}">
                  <a16:creationId xmlns:a16="http://schemas.microsoft.com/office/drawing/2014/main" id="{40609C8F-4DEA-C64C-E915-AB02007367C4}"/>
                </a:ext>
              </a:extLst>
            </p:cNvPr>
            <p:cNvSpPr txBox="1"/>
            <p:nvPr/>
          </p:nvSpPr>
          <p:spPr>
            <a:xfrm>
              <a:off x="8810590" y="2658297"/>
              <a:ext cx="10624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동반진단</a:t>
              </a:r>
            </a:p>
          </p:txBody>
        </p:sp>
        <p:sp>
          <p:nvSpPr>
            <p:cNvPr id="2146" name="TextBox 2145">
              <a:extLst>
                <a:ext uri="{FF2B5EF4-FFF2-40B4-BE49-F238E27FC236}">
                  <a16:creationId xmlns:a16="http://schemas.microsoft.com/office/drawing/2014/main" id="{23463D79-DDD7-99FD-03D1-8553A06B2D96}"/>
                </a:ext>
              </a:extLst>
            </p:cNvPr>
            <p:cNvSpPr txBox="1"/>
            <p:nvPr/>
          </p:nvSpPr>
          <p:spPr>
            <a:xfrm>
              <a:off x="10420825" y="2658297"/>
              <a:ext cx="102720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dirty="0"/>
                <a:t>모니터링</a:t>
              </a:r>
            </a:p>
          </p:txBody>
        </p:sp>
        <p:sp>
          <p:nvSpPr>
            <p:cNvPr id="2149" name="AutoShape 2">
              <a:extLst>
                <a:ext uri="{FF2B5EF4-FFF2-40B4-BE49-F238E27FC236}">
                  <a16:creationId xmlns:a16="http://schemas.microsoft.com/office/drawing/2014/main" id="{DC414365-808A-3C9B-3F74-A75C7C716B8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5473" y="331811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155" name="직사각형 2154">
              <a:extLst>
                <a:ext uri="{FF2B5EF4-FFF2-40B4-BE49-F238E27FC236}">
                  <a16:creationId xmlns:a16="http://schemas.microsoft.com/office/drawing/2014/main" id="{F54375B5-BAD7-5073-6428-F790F2E712FE}"/>
                </a:ext>
              </a:extLst>
            </p:cNvPr>
            <p:cNvSpPr/>
            <p:nvPr/>
          </p:nvSpPr>
          <p:spPr>
            <a:xfrm>
              <a:off x="8069062" y="861786"/>
              <a:ext cx="940621" cy="78163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56" name="사각형: 둥근 모서리 2155">
              <a:extLst>
                <a:ext uri="{FF2B5EF4-FFF2-40B4-BE49-F238E27FC236}">
                  <a16:creationId xmlns:a16="http://schemas.microsoft.com/office/drawing/2014/main" id="{BE0483AC-2800-F440-8663-C5402DCAFA55}"/>
                </a:ext>
              </a:extLst>
            </p:cNvPr>
            <p:cNvSpPr/>
            <p:nvPr/>
          </p:nvSpPr>
          <p:spPr>
            <a:xfrm>
              <a:off x="10461482" y="4949632"/>
              <a:ext cx="1075312" cy="52997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bg1">
                      <a:lumMod val="85000"/>
                    </a:schemeClr>
                  </a:solidFill>
                </a:rPr>
                <a:t>모니터링</a:t>
              </a:r>
              <a:r>
                <a:rPr lang="en-US" altLang="ko-KR" dirty="0" err="1">
                  <a:solidFill>
                    <a:schemeClr val="tx1"/>
                  </a:solidFill>
                </a:rPr>
                <a:t>abott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2157" name="사각형: 둥근 모서리 2156">
              <a:extLst>
                <a:ext uri="{FF2B5EF4-FFF2-40B4-BE49-F238E27FC236}">
                  <a16:creationId xmlns:a16="http://schemas.microsoft.com/office/drawing/2014/main" id="{DB5D18A0-4A98-3095-C439-38340C86B15D}"/>
                </a:ext>
              </a:extLst>
            </p:cNvPr>
            <p:cNvSpPr/>
            <p:nvPr/>
          </p:nvSpPr>
          <p:spPr>
            <a:xfrm>
              <a:off x="8569965" y="4779490"/>
              <a:ext cx="1075312" cy="87657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dirty="0">
                  <a:solidFill>
                    <a:schemeClr val="bg1">
                      <a:lumMod val="85000"/>
                    </a:schemeClr>
                  </a:solidFill>
                </a:rPr>
                <a:t>예후진단</a:t>
              </a:r>
              <a:endParaRPr lang="en-US" altLang="ko-KR" dirty="0">
                <a:solidFill>
                  <a:schemeClr val="bg1">
                    <a:lumMod val="85000"/>
                  </a:schemeClr>
                </a:solidFill>
              </a:endParaRPr>
            </a:p>
            <a:p>
              <a:pPr algn="ctr"/>
              <a:r>
                <a:rPr lang="en-US" altLang="ko-KR" dirty="0" err="1">
                  <a:solidFill>
                    <a:schemeClr val="tx1"/>
                  </a:solidFill>
                </a:rPr>
                <a:t>Enomic</a:t>
              </a:r>
              <a:r>
                <a:rPr lang="en-US" altLang="ko-KR" dirty="0">
                  <a:solidFill>
                    <a:schemeClr val="tx1"/>
                  </a:solidFill>
                </a:rPr>
                <a:t> health</a:t>
              </a:r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158" name="직사각형 4">
            <a:extLst>
              <a:ext uri="{FF2B5EF4-FFF2-40B4-BE49-F238E27FC236}">
                <a16:creationId xmlns:a16="http://schemas.microsoft.com/office/drawing/2014/main" id="{74829703-CE4C-3FF7-4336-7376D72C3A7D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2159" name="TextBox 5">
            <a:extLst>
              <a:ext uri="{FF2B5EF4-FFF2-40B4-BE49-F238E27FC236}">
                <a16:creationId xmlns:a16="http://schemas.microsoft.com/office/drawing/2014/main" id="{D7708E17-B22B-4918-DA96-EB4A1242ACE2}"/>
              </a:ext>
            </a:extLst>
          </p:cNvPr>
          <p:cNvSpPr txBox="1"/>
          <p:nvPr/>
        </p:nvSpPr>
        <p:spPr>
          <a:xfrm>
            <a:off x="45718" y="-1"/>
            <a:ext cx="40545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문제 인식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(Problem)</a:t>
            </a:r>
            <a:b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2400" b="1">
                <a:solidFill>
                  <a:srgbClr val="FFFFFF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시장문제</a:t>
            </a:r>
            <a:r>
              <a:rPr lang="en-US" altLang="ko-KR" sz="2400" b="1">
                <a:solidFill>
                  <a:srgbClr val="FFFFFF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</a:t>
            </a:r>
            <a:endParaRPr lang="en-US" altLang="ko-KR" sz="2000" b="1">
              <a:solidFill>
                <a:schemeClr val="bg1"/>
              </a:solidFill>
              <a:latin typeface="+mn-ea"/>
            </a:endParaRPr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931FA69D-9779-2E48-6005-5C3B170B43D3}"/>
              </a:ext>
            </a:extLst>
          </p:cNvPr>
          <p:cNvSpPr/>
          <p:nvPr/>
        </p:nvSpPr>
        <p:spPr>
          <a:xfrm>
            <a:off x="2903232" y="5074114"/>
            <a:ext cx="998786" cy="3607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dirty="0">
                <a:solidFill>
                  <a:schemeClr val="tx1"/>
                </a:solidFill>
              </a:rPr>
              <a:t>모니터링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8F8D89-E74C-FBD3-CD80-C4916FF63489}"/>
              </a:ext>
            </a:extLst>
          </p:cNvPr>
          <p:cNvSpPr txBox="1"/>
          <p:nvPr/>
        </p:nvSpPr>
        <p:spPr>
          <a:xfrm>
            <a:off x="1723010" y="946296"/>
            <a:ext cx="143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장점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EBD0CF-830A-8616-DF28-B7B2E94468B8}"/>
              </a:ext>
            </a:extLst>
          </p:cNvPr>
          <p:cNvSpPr txBox="1"/>
          <p:nvPr/>
        </p:nvSpPr>
        <p:spPr>
          <a:xfrm>
            <a:off x="5976259" y="955455"/>
            <a:ext cx="1430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한계점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D08893-ED96-B257-87CE-5DE7F80AA4E4}"/>
              </a:ext>
            </a:extLst>
          </p:cNvPr>
          <p:cNvSpPr txBox="1"/>
          <p:nvPr/>
        </p:nvSpPr>
        <p:spPr>
          <a:xfrm>
            <a:off x="9873932" y="972019"/>
            <a:ext cx="666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원인</a:t>
            </a:r>
          </a:p>
        </p:txBody>
      </p:sp>
      <p:cxnSp>
        <p:nvCxnSpPr>
          <p:cNvPr id="2051" name="직선 연결선 2050">
            <a:extLst>
              <a:ext uri="{FF2B5EF4-FFF2-40B4-BE49-F238E27FC236}">
                <a16:creationId xmlns:a16="http://schemas.microsoft.com/office/drawing/2014/main" id="{52FB405B-AE82-8B94-AE35-D7D263B33542}"/>
              </a:ext>
            </a:extLst>
          </p:cNvPr>
          <p:cNvCxnSpPr/>
          <p:nvPr/>
        </p:nvCxnSpPr>
        <p:spPr>
          <a:xfrm>
            <a:off x="4411066" y="883268"/>
            <a:ext cx="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2068" name="표 2067">
            <a:extLst>
              <a:ext uri="{FF2B5EF4-FFF2-40B4-BE49-F238E27FC236}">
                <a16:creationId xmlns:a16="http://schemas.microsoft.com/office/drawing/2014/main" id="{1DDD8B9D-209E-840B-8EFC-1990E401A3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817564"/>
              </p:ext>
            </p:extLst>
          </p:nvPr>
        </p:nvGraphicFramePr>
        <p:xfrm>
          <a:off x="4472262" y="1635630"/>
          <a:ext cx="3540984" cy="328856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850455">
                  <a:extLst>
                    <a:ext uri="{9D8B030D-6E8A-4147-A177-3AD203B41FA5}">
                      <a16:colId xmlns:a16="http://schemas.microsoft.com/office/drawing/2014/main" val="2065765621"/>
                    </a:ext>
                  </a:extLst>
                </a:gridCol>
                <a:gridCol w="1267951">
                  <a:extLst>
                    <a:ext uri="{9D8B030D-6E8A-4147-A177-3AD203B41FA5}">
                      <a16:colId xmlns:a16="http://schemas.microsoft.com/office/drawing/2014/main" val="1197905345"/>
                    </a:ext>
                  </a:extLst>
                </a:gridCol>
                <a:gridCol w="1422578">
                  <a:extLst>
                    <a:ext uri="{9D8B030D-6E8A-4147-A177-3AD203B41FA5}">
                      <a16:colId xmlns:a16="http://schemas.microsoft.com/office/drawing/2014/main" val="4247845640"/>
                    </a:ext>
                  </a:extLst>
                </a:gridCol>
              </a:tblGrid>
              <a:tr h="36539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구분</a:t>
                      </a:r>
                      <a:endParaRPr lang="ko-KR" alt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조기 검출 사례</a:t>
                      </a:r>
                      <a:endParaRPr lang="ko-KR" alt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치료 후 추적 사례</a:t>
                      </a:r>
                      <a:endParaRPr lang="ko-KR" altLang="en-US" sz="1400" b="0" i="0" u="none" strike="noStrike" dirty="0">
                        <a:solidFill>
                          <a:srgbClr val="FFFFFF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493690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 err="1">
                          <a:effectLst/>
                        </a:rPr>
                        <a:t>혈액암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0</a:t>
                      </a:r>
                      <a:r>
                        <a:rPr lang="ko-KR" altLang="en-US" sz="1400" u="none" strike="noStrike" dirty="0">
                          <a:effectLst/>
                        </a:rPr>
                        <a:t>명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192</a:t>
                      </a:r>
                      <a:r>
                        <a:rPr lang="ko-KR" altLang="en-US" sz="1400" u="none" strike="noStrike" dirty="0">
                          <a:effectLst/>
                        </a:rPr>
                        <a:t>명 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116978254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>
                          <a:effectLst/>
                        </a:rPr>
                        <a:t>유방암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14</a:t>
                      </a:r>
                      <a:r>
                        <a:rPr lang="ko-KR" altLang="en-US" sz="1400" u="none" strike="noStrike" dirty="0">
                          <a:effectLst/>
                        </a:rPr>
                        <a:t>명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10</a:t>
                      </a:r>
                      <a:r>
                        <a:rPr lang="ko-KR" altLang="en-US" sz="1400" u="none" strike="noStrike">
                          <a:effectLst/>
                        </a:rPr>
                        <a:t>명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662767091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대장암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23</a:t>
                      </a:r>
                      <a:r>
                        <a:rPr lang="ko-KR" altLang="en-US" sz="1400" u="none" strike="noStrike">
                          <a:effectLst/>
                        </a:rPr>
                        <a:t>명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230</a:t>
                      </a:r>
                      <a:r>
                        <a:rPr lang="ko-KR" altLang="en-US" sz="1400" u="none" strike="noStrike" dirty="0">
                          <a:effectLst/>
                        </a:rPr>
                        <a:t>명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349617391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간암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27</a:t>
                      </a:r>
                      <a:r>
                        <a:rPr lang="ko-KR" altLang="en-US" sz="1400" u="none" strike="noStrike">
                          <a:effectLst/>
                        </a:rPr>
                        <a:t>명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-</a:t>
                      </a:r>
                      <a:endParaRPr lang="en-US" altLang="ko-KR" sz="14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3907308024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>
                          <a:effectLst/>
                        </a:rPr>
                        <a:t>자궁경부암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35</a:t>
                      </a:r>
                      <a:r>
                        <a:rPr lang="ko-KR" altLang="en-US" sz="1400" u="none" strike="noStrike">
                          <a:effectLst/>
                        </a:rPr>
                        <a:t>명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맑은 고딕" panose="020B0503020000020004" pitchFamily="50" charset="-127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35609309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기타 </a:t>
                      </a:r>
                      <a:r>
                        <a:rPr lang="ko-KR" altLang="en-US" sz="1400" u="none" strike="noStrike" dirty="0" err="1">
                          <a:effectLst/>
                        </a:rPr>
                        <a:t>암종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>
                          <a:effectLst/>
                        </a:rPr>
                        <a:t>100~200</a:t>
                      </a:r>
                      <a:r>
                        <a:rPr lang="ko-KR" altLang="en-US" sz="1400" u="none" strike="noStrike">
                          <a:effectLst/>
                        </a:rPr>
                        <a:t>명</a:t>
                      </a:r>
                      <a:endParaRPr lang="ko-KR" altLang="en-US" sz="1400" b="0" i="0" u="none" strike="noStrike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~7000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717025715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총계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</a:rPr>
                        <a:t>약 </a:t>
                      </a:r>
                      <a:r>
                        <a:rPr lang="en-US" altLang="ko-KR" sz="1400" u="none" strike="noStrike" dirty="0">
                          <a:effectLst/>
                        </a:rPr>
                        <a:t>200~300</a:t>
                      </a:r>
                      <a:r>
                        <a:rPr lang="ko-KR" altLang="en-US" sz="1400" u="none" strike="noStrike" dirty="0">
                          <a:effectLst/>
                        </a:rPr>
                        <a:t>명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</a:rPr>
                        <a:t>10,000</a:t>
                      </a:r>
                      <a:r>
                        <a:rPr lang="ko-KR" altLang="en-US" sz="1400" u="none" strike="noStrike" dirty="0">
                          <a:effectLst/>
                        </a:rPr>
                        <a:t>명 이상</a:t>
                      </a:r>
                      <a:endParaRPr lang="ko-KR" alt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Segoe UI" panose="020B0502040204020203" pitchFamily="34" charset="0"/>
                        <a:ea typeface="맑은 고딕" panose="020B0503020000020004" pitchFamily="50" charset="-127"/>
                      </a:endParaRP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181982933"/>
                  </a:ext>
                </a:extLst>
              </a:tr>
              <a:tr h="365396"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비고</a:t>
                      </a:r>
                    </a:p>
                  </a:txBody>
                  <a:tcPr marL="5443" marR="5443" marT="5443" marB="0"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연구목적</a:t>
                      </a:r>
                    </a:p>
                  </a:txBody>
                  <a:tcPr marL="5443" marR="5443" marT="544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맑은 고딕" panose="020B0503020000020004" pitchFamily="50" charset="-127"/>
                        </a:rPr>
                        <a:t>모니터링</a:t>
                      </a:r>
                    </a:p>
                  </a:txBody>
                  <a:tcPr marL="5443" marR="5443" marT="5443" marB="0" anchor="ctr"/>
                </a:tc>
                <a:extLst>
                  <a:ext uri="{0D108BD9-81ED-4DB2-BD59-A6C34878D82A}">
                    <a16:rowId xmlns:a16="http://schemas.microsoft.com/office/drawing/2014/main" val="2879050379"/>
                  </a:ext>
                </a:extLst>
              </a:tr>
            </a:tbl>
          </a:graphicData>
        </a:graphic>
      </p:graphicFrame>
      <p:pic>
        <p:nvPicPr>
          <p:cNvPr id="2073" name="Picture 2" descr="생성된 이미지">
            <a:extLst>
              <a:ext uri="{FF2B5EF4-FFF2-40B4-BE49-F238E27FC236}">
                <a16:creationId xmlns:a16="http://schemas.microsoft.com/office/drawing/2014/main" id="{0773E280-BAB7-00DE-D7BB-4F00FA39D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8" t="25685" r="68948" b="31035"/>
          <a:stretch>
            <a:fillRect/>
          </a:stretch>
        </p:blipFill>
        <p:spPr bwMode="auto">
          <a:xfrm>
            <a:off x="446781" y="3920679"/>
            <a:ext cx="899325" cy="1037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" descr="생성된 이미지">
            <a:extLst>
              <a:ext uri="{FF2B5EF4-FFF2-40B4-BE49-F238E27FC236}">
                <a16:creationId xmlns:a16="http://schemas.microsoft.com/office/drawing/2014/main" id="{EE39A9D4-9DC0-B287-CAEA-A448778B0C3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50" t="24878" r="36619" b="29218"/>
          <a:stretch>
            <a:fillRect/>
          </a:stretch>
        </p:blipFill>
        <p:spPr bwMode="auto">
          <a:xfrm>
            <a:off x="1711383" y="3959401"/>
            <a:ext cx="853068" cy="999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" descr="생성된 이미지">
            <a:extLst>
              <a:ext uri="{FF2B5EF4-FFF2-40B4-BE49-F238E27FC236}">
                <a16:creationId xmlns:a16="http://schemas.microsoft.com/office/drawing/2014/main" id="{AD14062B-7437-1F60-0B2E-25710312AC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82" t="25933" r="2375" b="33118"/>
          <a:stretch>
            <a:fillRect/>
          </a:stretch>
        </p:blipFill>
        <p:spPr bwMode="auto">
          <a:xfrm>
            <a:off x="2866007" y="4015365"/>
            <a:ext cx="1042092" cy="928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79" name="TextBox 2078">
            <a:extLst>
              <a:ext uri="{FF2B5EF4-FFF2-40B4-BE49-F238E27FC236}">
                <a16:creationId xmlns:a16="http://schemas.microsoft.com/office/drawing/2014/main" id="{E930CEE0-C1EA-6D01-BA2C-E443263429BA}"/>
              </a:ext>
            </a:extLst>
          </p:cNvPr>
          <p:cNvSpPr txBox="1"/>
          <p:nvPr/>
        </p:nvSpPr>
        <p:spPr>
          <a:xfrm>
            <a:off x="353078" y="5026286"/>
            <a:ext cx="10315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 err="1">
                <a:solidFill>
                  <a:schemeClr val="tx1"/>
                </a:solidFill>
              </a:rPr>
              <a:t>액체생검</a:t>
            </a:r>
            <a:endParaRPr lang="en-US" altLang="ko-KR" dirty="0">
              <a:solidFill>
                <a:schemeClr val="tx1"/>
              </a:solidFill>
            </a:endParaRPr>
          </a:p>
        </p:txBody>
      </p:sp>
      <p:sp>
        <p:nvSpPr>
          <p:cNvPr id="2081" name="TextBox 2080">
            <a:extLst>
              <a:ext uri="{FF2B5EF4-FFF2-40B4-BE49-F238E27FC236}">
                <a16:creationId xmlns:a16="http://schemas.microsoft.com/office/drawing/2014/main" id="{F8480C23-0EBA-A303-43DC-862843090524}"/>
              </a:ext>
            </a:extLst>
          </p:cNvPr>
          <p:cNvSpPr txBox="1"/>
          <p:nvPr/>
        </p:nvSpPr>
        <p:spPr>
          <a:xfrm>
            <a:off x="1594072" y="5035210"/>
            <a:ext cx="10422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 err="1">
                <a:solidFill>
                  <a:srgbClr val="FF0000"/>
                </a:solidFill>
              </a:rPr>
              <a:t>조기검출</a:t>
            </a:r>
            <a:endParaRPr lang="en-US" altLang="ko-KR" dirty="0">
              <a:solidFill>
                <a:srgbClr val="FF0000"/>
              </a:solidFill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A9C66B17-817D-DAC7-0646-5D50253E47EE}"/>
              </a:ext>
            </a:extLst>
          </p:cNvPr>
          <p:cNvSpPr/>
          <p:nvPr/>
        </p:nvSpPr>
        <p:spPr>
          <a:xfrm>
            <a:off x="301221" y="5696568"/>
            <a:ext cx="3656594" cy="653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657B01E-89D0-C2C6-7DE7-BBAF9CFBCE55}"/>
              </a:ext>
            </a:extLst>
          </p:cNvPr>
          <p:cNvGrpSpPr/>
          <p:nvPr/>
        </p:nvGrpSpPr>
        <p:grpSpPr>
          <a:xfrm>
            <a:off x="8455385" y="1616879"/>
            <a:ext cx="3778952" cy="3309924"/>
            <a:chOff x="8075835" y="1452092"/>
            <a:chExt cx="4155630" cy="3309924"/>
          </a:xfrm>
        </p:grpSpPr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5847F6CA-4A59-B429-294E-0D14042A70EF}"/>
                </a:ext>
              </a:extLst>
            </p:cNvPr>
            <p:cNvGrpSpPr/>
            <p:nvPr/>
          </p:nvGrpSpPr>
          <p:grpSpPr>
            <a:xfrm>
              <a:off x="8075835" y="1452092"/>
              <a:ext cx="4155630" cy="3309924"/>
              <a:chOff x="1386575" y="752050"/>
              <a:chExt cx="7261350" cy="5557716"/>
            </a:xfrm>
          </p:grpSpPr>
          <p:grpSp>
            <p:nvGrpSpPr>
              <p:cNvPr id="19" name="그룹 18">
                <a:extLst>
                  <a:ext uri="{FF2B5EF4-FFF2-40B4-BE49-F238E27FC236}">
                    <a16:creationId xmlns:a16="http://schemas.microsoft.com/office/drawing/2014/main" id="{933B619F-1758-6E01-103C-279D16E71870}"/>
                  </a:ext>
                </a:extLst>
              </p:cNvPr>
              <p:cNvGrpSpPr/>
              <p:nvPr/>
            </p:nvGrpSpPr>
            <p:grpSpPr>
              <a:xfrm>
                <a:off x="1386575" y="752050"/>
                <a:ext cx="7261350" cy="5557716"/>
                <a:chOff x="-55363" y="637750"/>
                <a:chExt cx="7261350" cy="5557716"/>
              </a:xfrm>
            </p:grpSpPr>
            <p:graphicFrame>
              <p:nvGraphicFramePr>
                <p:cNvPr id="63" name="개체 62">
                  <a:extLst>
                    <a:ext uri="{FF2B5EF4-FFF2-40B4-BE49-F238E27FC236}">
                      <a16:creationId xmlns:a16="http://schemas.microsoft.com/office/drawing/2014/main" id="{1DCD8A4A-CB36-50B2-1C64-65879A99A11C}"/>
                    </a:ext>
                  </a:extLst>
                </p:cNvPr>
                <p:cNvGraphicFramePr>
                  <a:graphicFrameLocks noChangeAspect="1"/>
                </p:cNvGraphicFramePr>
                <p:nvPr>
                  <p:extLst>
                    <p:ext uri="{D42A27DB-BD31-4B8C-83A1-F6EECF244321}">
                      <p14:modId xmlns:p14="http://schemas.microsoft.com/office/powerpoint/2010/main" val="4171877099"/>
                    </p:ext>
                  </p:extLst>
                </p:nvPr>
              </p:nvGraphicFramePr>
              <p:xfrm>
                <a:off x="-55363" y="637750"/>
                <a:ext cx="7261350" cy="5557716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name="Graph" r:id="rId13" imgW="4411398" imgH="3376495" progId="Origin95.Graph">
                        <p:embed/>
                      </p:oleObj>
                    </mc:Choice>
                    <mc:Fallback>
                      <p:oleObj name="Graph" r:id="rId13" imgW="4411398" imgH="3376495" progId="Origin95.Graph">
                        <p:embed/>
                        <p:pic>
                          <p:nvPicPr>
                            <p:cNvPr id="63" name="개체 62">
                              <a:extLst>
                                <a:ext uri="{FF2B5EF4-FFF2-40B4-BE49-F238E27FC236}">
                                  <a16:creationId xmlns:a16="http://schemas.microsoft.com/office/drawing/2014/main" id="{1DCD8A4A-CB36-50B2-1C64-65879A99A11C}"/>
                                </a:ext>
                              </a:extLst>
                            </p:cNvPr>
                            <p:cNvPicPr/>
                            <p:nvPr/>
                          </p:nvPicPr>
                          <p:blipFill>
                            <a:blip r:embed="rId14"/>
                            <a:stretch>
                              <a:fillRect/>
                            </a:stretch>
                          </p:blipFill>
                          <p:spPr>
                            <a:xfrm>
                              <a:off x="-55363" y="637750"/>
                              <a:ext cx="7261350" cy="5557716"/>
                            </a:xfrm>
                            <a:prstGeom prst="rect">
                              <a:avLst/>
                            </a:prstGeom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  <p:pic>
              <p:nvPicPr>
                <p:cNvPr id="2048" name="그림 2047">
                  <a:extLst>
                    <a:ext uri="{FF2B5EF4-FFF2-40B4-BE49-F238E27FC236}">
                      <a16:creationId xmlns:a16="http://schemas.microsoft.com/office/drawing/2014/main" id="{1F20098D-D518-A6DF-B5F9-80D7E4562D7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>
                  <a:extLst>
                    <a:ext uri="{BEBA8EAE-BF5A-486C-A8C5-ECC9F3942E4B}">
                      <a14:imgProps xmlns:a14="http://schemas.microsoft.com/office/drawing/2010/main">
                        <a14:imgLayer r:embed="rId16">
                          <a14:imgEffect>
                            <a14:backgroundRemoval t="12499" b="90278" l="10000" r="90000"/>
                          </a14:imgEffect>
                        </a14:imgLayer>
                      </a14:imgProps>
                    </a:ext>
                  </a:extLst>
                </a:blip>
                <a:srcRect t="2777"/>
                <a:stretch>
                  <a:fillRect/>
                </a:stretch>
              </p:blipFill>
              <p:spPr>
                <a:xfrm>
                  <a:off x="6314842" y="1563189"/>
                  <a:ext cx="754173" cy="4070684"/>
                </a:xfrm>
                <a:prstGeom prst="rect">
                  <a:avLst/>
                </a:prstGeom>
              </p:spPr>
            </p:pic>
            <p:pic>
              <p:nvPicPr>
                <p:cNvPr id="2049" name="그림 2048">
                  <a:extLst>
                    <a:ext uri="{FF2B5EF4-FFF2-40B4-BE49-F238E27FC236}">
                      <a16:creationId xmlns:a16="http://schemas.microsoft.com/office/drawing/2014/main" id="{64A75CE8-EABC-C9E5-540C-B4543ADF11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878935" y="1387461"/>
                  <a:ext cx="2238685" cy="3886743"/>
                </a:xfrm>
                <a:prstGeom prst="rect">
                  <a:avLst/>
                </a:prstGeom>
              </p:spPr>
            </p:pic>
          </p:grpSp>
          <p:pic>
            <p:nvPicPr>
              <p:cNvPr id="62" name="그림 61">
                <a:extLst>
                  <a:ext uri="{FF2B5EF4-FFF2-40B4-BE49-F238E27FC236}">
                    <a16:creationId xmlns:a16="http://schemas.microsoft.com/office/drawing/2014/main" id="{10DB96B3-EEF9-83E9-CFE6-6E60F463FF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rcRect l="5240" t="14140" r="9921"/>
              <a:stretch>
                <a:fillRect/>
              </a:stretch>
            </p:blipFill>
            <p:spPr>
              <a:xfrm>
                <a:off x="5746807" y="851927"/>
                <a:ext cx="1410808" cy="637268"/>
              </a:xfrm>
              <a:prstGeom prst="rect">
                <a:avLst/>
              </a:prstGeom>
            </p:spPr>
          </p:pic>
        </p:grpSp>
        <p:sp>
          <p:nvSpPr>
            <p:cNvPr id="2069" name="TextBox 2068">
              <a:extLst>
                <a:ext uri="{FF2B5EF4-FFF2-40B4-BE49-F238E27FC236}">
                  <a16:creationId xmlns:a16="http://schemas.microsoft.com/office/drawing/2014/main" id="{55A058EF-F3F8-4659-10A8-C457A067FDD2}"/>
                </a:ext>
              </a:extLst>
            </p:cNvPr>
            <p:cNvSpPr txBox="1"/>
            <p:nvPr/>
          </p:nvSpPr>
          <p:spPr>
            <a:xfrm>
              <a:off x="9016886" y="2624436"/>
              <a:ext cx="655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rgbClr val="FF0000"/>
                  </a:solidFill>
                </a:rPr>
                <a:t>x5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070" name="TextBox 2069">
              <a:extLst>
                <a:ext uri="{FF2B5EF4-FFF2-40B4-BE49-F238E27FC236}">
                  <a16:creationId xmlns:a16="http://schemas.microsoft.com/office/drawing/2014/main" id="{D43C1EE4-55B7-117B-F74E-26D8DCD6663E}"/>
                </a:ext>
              </a:extLst>
            </p:cNvPr>
            <p:cNvSpPr txBox="1"/>
            <p:nvPr/>
          </p:nvSpPr>
          <p:spPr>
            <a:xfrm>
              <a:off x="10362579" y="2624436"/>
              <a:ext cx="65597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dirty="0">
                  <a:solidFill>
                    <a:srgbClr val="FF0000"/>
                  </a:solidFill>
                </a:rPr>
                <a:t>x10</a:t>
              </a:r>
              <a:endParaRPr lang="ko-KR" altLang="en-US" dirty="0">
                <a:solidFill>
                  <a:srgbClr val="FF0000"/>
                </a:solidFill>
              </a:endParaRPr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B56C6688-E8E4-AFDA-A4F4-1E825219BE09}"/>
                </a:ext>
              </a:extLst>
            </p:cNvPr>
            <p:cNvSpPr/>
            <p:nvPr/>
          </p:nvSpPr>
          <p:spPr>
            <a:xfrm>
              <a:off x="10276146" y="1864179"/>
              <a:ext cx="692444" cy="21336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9763D2EB-D712-86FC-4C20-A9508D751DCA}"/>
                </a:ext>
              </a:extLst>
            </p:cNvPr>
            <p:cNvSpPr/>
            <p:nvPr/>
          </p:nvSpPr>
          <p:spPr>
            <a:xfrm>
              <a:off x="10944616" y="1871311"/>
              <a:ext cx="692444" cy="11802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A0F58A28-7E64-EB0F-E835-4F524FB3D662}"/>
                </a:ext>
              </a:extLst>
            </p:cNvPr>
            <p:cNvSpPr/>
            <p:nvPr/>
          </p:nvSpPr>
          <p:spPr>
            <a:xfrm>
              <a:off x="10153650" y="3883479"/>
              <a:ext cx="211656" cy="327932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EB245F4F-62EB-E181-B492-878CCE505504}"/>
                </a:ext>
              </a:extLst>
            </p:cNvPr>
            <p:cNvSpPr/>
            <p:nvPr/>
          </p:nvSpPr>
          <p:spPr>
            <a:xfrm>
              <a:off x="10599726" y="1533495"/>
              <a:ext cx="759517" cy="340835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346C5BBF-A099-C0DF-8AE1-F9083485B40F}"/>
                </a:ext>
              </a:extLst>
            </p:cNvPr>
            <p:cNvSpPr/>
            <p:nvPr/>
          </p:nvSpPr>
          <p:spPr>
            <a:xfrm>
              <a:off x="11581039" y="1976502"/>
              <a:ext cx="56021" cy="2234075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059" name="TextBox 2058">
            <a:extLst>
              <a:ext uri="{FF2B5EF4-FFF2-40B4-BE49-F238E27FC236}">
                <a16:creationId xmlns:a16="http://schemas.microsoft.com/office/drawing/2014/main" id="{1EDFFADA-4B56-9814-ECAF-E91BA3949EF3}"/>
              </a:ext>
            </a:extLst>
          </p:cNvPr>
          <p:cNvSpPr txBox="1"/>
          <p:nvPr/>
        </p:nvSpPr>
        <p:spPr>
          <a:xfrm>
            <a:off x="-2315628" y="5721707"/>
            <a:ext cx="89486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>
                <a:solidFill>
                  <a:srgbClr val="FF0000"/>
                </a:solidFill>
              </a:rPr>
              <a:t>치료 후 잔존 </a:t>
            </a:r>
            <a:r>
              <a:rPr lang="ko-KR" altLang="en-US" sz="1600" dirty="0"/>
              <a:t>뇌종양을 </a:t>
            </a:r>
            <a:r>
              <a:rPr lang="en-US" altLang="ko-KR" sz="1600" dirty="0"/>
              <a:t>20</a:t>
            </a:r>
            <a:r>
              <a:rPr lang="ko-KR" altLang="en-US" sz="1600" dirty="0"/>
              <a:t>개월 </a:t>
            </a:r>
            <a:r>
              <a:rPr lang="ko-KR" altLang="en-US" sz="1600" dirty="0">
                <a:solidFill>
                  <a:srgbClr val="FF0000"/>
                </a:solidFill>
              </a:rPr>
              <a:t>일찍 검출</a:t>
            </a:r>
            <a:endParaRPr lang="en-US" altLang="ko-KR" sz="16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600" dirty="0"/>
              <a:t>치료 후 잔존 대장암을 </a:t>
            </a:r>
            <a:r>
              <a:rPr lang="en-US" altLang="ko-KR" sz="1600" dirty="0"/>
              <a:t>12</a:t>
            </a:r>
            <a:r>
              <a:rPr lang="ko-KR" altLang="en-US" sz="1600" dirty="0"/>
              <a:t>개월 일찍 검출</a:t>
            </a: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1D59645A-7DD9-D40B-8138-B1B13DCAE019}"/>
              </a:ext>
            </a:extLst>
          </p:cNvPr>
          <p:cNvSpPr/>
          <p:nvPr/>
        </p:nvSpPr>
        <p:spPr>
          <a:xfrm>
            <a:off x="4472263" y="5700814"/>
            <a:ext cx="3537808" cy="65376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61" name="TextBox 2060">
            <a:extLst>
              <a:ext uri="{FF2B5EF4-FFF2-40B4-BE49-F238E27FC236}">
                <a16:creationId xmlns:a16="http://schemas.microsoft.com/office/drawing/2014/main" id="{D1F3BD50-837B-C41A-0D08-DF46CC25E903}"/>
              </a:ext>
            </a:extLst>
          </p:cNvPr>
          <p:cNvSpPr txBox="1"/>
          <p:nvPr/>
        </p:nvSpPr>
        <p:spPr>
          <a:xfrm>
            <a:off x="4531789" y="5732999"/>
            <a:ext cx="338109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dirty="0" err="1">
                <a:solidFill>
                  <a:srgbClr val="FF0000"/>
                </a:solidFill>
              </a:rPr>
              <a:t>조기검출</a:t>
            </a:r>
            <a:r>
              <a:rPr lang="ko-KR" altLang="en-US" sz="1600" dirty="0">
                <a:solidFill>
                  <a:srgbClr val="FF0000"/>
                </a:solidFill>
              </a:rPr>
              <a:t> 사례는 </a:t>
            </a:r>
            <a:r>
              <a:rPr lang="ko-KR" altLang="en-US" sz="1600" dirty="0" err="1">
                <a:solidFill>
                  <a:srgbClr val="FF0000"/>
                </a:solidFill>
              </a:rPr>
              <a:t>거의없음</a:t>
            </a:r>
            <a:endParaRPr lang="en-US" altLang="ko-KR" sz="16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600" dirty="0"/>
              <a:t>치료 후 추적 사례가 대부분</a:t>
            </a:r>
            <a:endParaRPr lang="en-US" altLang="ko-KR" sz="1600" dirty="0"/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B8558B38-1833-9FA7-AF08-C0FB3C5EE16C}"/>
              </a:ext>
            </a:extLst>
          </p:cNvPr>
          <p:cNvSpPr/>
          <p:nvPr/>
        </p:nvSpPr>
        <p:spPr>
          <a:xfrm>
            <a:off x="8637814" y="4892032"/>
            <a:ext cx="3252965" cy="146254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93" name="TextBox 2092">
            <a:extLst>
              <a:ext uri="{FF2B5EF4-FFF2-40B4-BE49-F238E27FC236}">
                <a16:creationId xmlns:a16="http://schemas.microsoft.com/office/drawing/2014/main" id="{B5300BB8-C2B1-B36F-9D3F-F228B123CB21}"/>
              </a:ext>
            </a:extLst>
          </p:cNvPr>
          <p:cNvSpPr txBox="1"/>
          <p:nvPr/>
        </p:nvSpPr>
        <p:spPr>
          <a:xfrm>
            <a:off x="8574884" y="5003718"/>
            <a:ext cx="423136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600" dirty="0">
                <a:solidFill>
                  <a:srgbClr val="FF0000"/>
                </a:solidFill>
              </a:rPr>
              <a:t>     장비가격 </a:t>
            </a:r>
            <a:r>
              <a:rPr lang="en-US" altLang="ko-KR" sz="1600" dirty="0">
                <a:solidFill>
                  <a:srgbClr val="FF0000"/>
                </a:solidFill>
              </a:rPr>
              <a:t>5</a:t>
            </a:r>
            <a:r>
              <a:rPr lang="ko-KR" altLang="en-US" sz="1600" dirty="0">
                <a:solidFill>
                  <a:srgbClr val="FF0000"/>
                </a:solidFill>
              </a:rPr>
              <a:t>배</a:t>
            </a:r>
            <a:r>
              <a:rPr lang="en-US" altLang="ko-KR" sz="1600" dirty="0">
                <a:solidFill>
                  <a:srgbClr val="FF0000"/>
                </a:solidFill>
              </a:rPr>
              <a:t>, </a:t>
            </a:r>
            <a:r>
              <a:rPr lang="ko-KR" altLang="en-US" sz="1600" dirty="0">
                <a:solidFill>
                  <a:srgbClr val="FF0000"/>
                </a:solidFill>
              </a:rPr>
              <a:t>시료 가격 </a:t>
            </a:r>
            <a:r>
              <a:rPr lang="en-US" altLang="ko-KR" sz="1600" dirty="0">
                <a:solidFill>
                  <a:srgbClr val="FF0000"/>
                </a:solidFill>
              </a:rPr>
              <a:t>10</a:t>
            </a:r>
            <a:r>
              <a:rPr lang="ko-KR" altLang="en-US" sz="1600" dirty="0">
                <a:solidFill>
                  <a:srgbClr val="FF0000"/>
                </a:solidFill>
              </a:rPr>
              <a:t>배</a:t>
            </a:r>
            <a:endParaRPr lang="en-US" altLang="ko-KR" sz="1600" dirty="0">
              <a:solidFill>
                <a:srgbClr val="FF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ko-KR" altLang="en-US" sz="1600" dirty="0">
                <a:solidFill>
                  <a:srgbClr val="FF0000"/>
                </a:solidFill>
              </a:rPr>
              <a:t>검사비용 </a:t>
            </a:r>
            <a:r>
              <a:rPr lang="en-US" altLang="ko-KR" sz="1600" dirty="0">
                <a:solidFill>
                  <a:srgbClr val="FF0000"/>
                </a:solidFill>
              </a:rPr>
              <a:t>1000</a:t>
            </a:r>
            <a:r>
              <a:rPr lang="ko-KR" altLang="en-US" sz="1600" dirty="0">
                <a:solidFill>
                  <a:srgbClr val="FF0000"/>
                </a:solidFill>
              </a:rPr>
              <a:t>달러 이상</a:t>
            </a:r>
            <a:endParaRPr lang="en-US" altLang="ko-KR" sz="1600" dirty="0">
              <a:solidFill>
                <a:srgbClr val="FF0000"/>
              </a:solidFill>
            </a:endParaRPr>
          </a:p>
          <a:p>
            <a:r>
              <a:rPr lang="ko-KR" altLang="en-US" sz="1600" dirty="0">
                <a:solidFill>
                  <a:srgbClr val="FF0000"/>
                </a:solidFill>
              </a:rPr>
              <a:t>     해당 비용</a:t>
            </a:r>
            <a:r>
              <a:rPr lang="ko-KR" altLang="en-US" sz="1600" dirty="0"/>
              <a:t>을 검진 목적 사용이 어려움</a:t>
            </a:r>
            <a:endParaRPr lang="en-US" altLang="ko-KR" sz="1600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ko-KR" altLang="en-US" sz="1600" dirty="0"/>
              <a:t>암에 걸린 후 치료</a:t>
            </a:r>
            <a:endParaRPr lang="en-US" altLang="ko-KR" sz="1600" dirty="0"/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ko-KR" altLang="en-US" sz="1600" dirty="0"/>
              <a:t>예후가 없는 암은 발견 늦음</a:t>
            </a:r>
          </a:p>
          <a:p>
            <a:pPr algn="ctr"/>
            <a:endParaRPr lang="ko-KR" altLang="en-US" sz="1600" dirty="0"/>
          </a:p>
        </p:txBody>
      </p:sp>
      <p:pic>
        <p:nvPicPr>
          <p:cNvPr id="2053" name="그림 2052" descr="블랙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DB9B6E3-50CA-9BBE-5B88-06435DAFA51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t="18223" r="68979" b="22026"/>
          <a:stretch>
            <a:fillRect/>
          </a:stretch>
        </p:blipFill>
        <p:spPr>
          <a:xfrm>
            <a:off x="4083309" y="891919"/>
            <a:ext cx="335849" cy="5739913"/>
          </a:xfrm>
          <a:prstGeom prst="rect">
            <a:avLst/>
          </a:prstGeom>
        </p:spPr>
      </p:pic>
      <p:pic>
        <p:nvPicPr>
          <p:cNvPr id="2054" name="그림 2053" descr="블랙, 어둠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DAABEB2-599C-0D19-6760-42697EC1C4A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4" t="18223" r="68979" b="22026"/>
          <a:stretch>
            <a:fillRect/>
          </a:stretch>
        </p:blipFill>
        <p:spPr>
          <a:xfrm>
            <a:off x="8154381" y="891919"/>
            <a:ext cx="352701" cy="5739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0694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D935AC-E68E-48BE-1E14-9DCB11CB96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1">
            <a:extLst>
              <a:ext uri="{FF2B5EF4-FFF2-40B4-BE49-F238E27FC236}">
                <a16:creationId xmlns:a16="http://schemas.microsoft.com/office/drawing/2014/main" id="{558DE489-0D38-03B7-F89E-0C2FBF9E54D1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EB5797C3-4560-75F0-8039-1A3DDB711403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실현가능성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(Solution) 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1: </a:t>
            </a: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방식과의 비교</a:t>
            </a:r>
            <a:endParaRPr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21" name="아래 설명글도 입력해주세요!">
            <a:extLst>
              <a:ext uri="{FF2B5EF4-FFF2-40B4-BE49-F238E27FC236}">
                <a16:creationId xmlns:a16="http://schemas.microsoft.com/office/drawing/2014/main" id="{C6B49681-D659-D07B-5924-023F260250C5}"/>
              </a:ext>
            </a:extLst>
          </p:cNvPr>
          <p:cNvSpPr txBox="1"/>
          <p:nvPr/>
        </p:nvSpPr>
        <p:spPr>
          <a:xfrm>
            <a:off x="4615127" y="884421"/>
            <a:ext cx="3139751" cy="5437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500">
                <a:latin typeface="Apple SD 산돌고딕 Neo 아주옅은체"/>
                <a:ea typeface="Apple SD 산돌고딕 Neo 아주옅은체"/>
                <a:cs typeface="Apple SD 산돌고딕 Neo 아주옅은체"/>
                <a:sym typeface="Apple SD 산돌고딕 Neo 아주옅은체"/>
              </a:defRPr>
            </a:lvl1pPr>
          </a:lstStyle>
          <a:p>
            <a:r>
              <a:rPr lang="ko-KR" altLang="en-US" sz="160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파티션 수 증가에 장애가 되는 요인</a:t>
            </a:r>
            <a:endParaRPr lang="en-US" altLang="ko-KR" sz="1600">
              <a:solidFill>
                <a:schemeClr val="bg2">
                  <a:lumMod val="10000"/>
                </a:schemeClr>
              </a:solidFill>
              <a:effectLst>
                <a:outerShdw blurRad="50800" dist="38100" dir="2700000" algn="tl" rotWithShape="0">
                  <a:prstClr val="black">
                    <a:alpha val="52000"/>
                  </a:prstClr>
                </a:outerShdw>
              </a:effectLst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sp>
        <p:nvSpPr>
          <p:cNvPr id="34" name="아래 설명글도 입력해주세요!">
            <a:extLst>
              <a:ext uri="{FF2B5EF4-FFF2-40B4-BE49-F238E27FC236}">
                <a16:creationId xmlns:a16="http://schemas.microsoft.com/office/drawing/2014/main" id="{D5A34B91-CA7C-D6CC-F1A1-E5B5EC400620}"/>
              </a:ext>
            </a:extLst>
          </p:cNvPr>
          <p:cNvSpPr txBox="1"/>
          <p:nvPr/>
        </p:nvSpPr>
        <p:spPr>
          <a:xfrm>
            <a:off x="7773823" y="1637119"/>
            <a:ext cx="1623076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500">
                <a:latin typeface="Apple SD 산돌고딕 Neo 아주옅은체"/>
                <a:ea typeface="Apple SD 산돌고딕 Neo 아주옅은체"/>
                <a:cs typeface="Apple SD 산돌고딕 Neo 아주옅은체"/>
                <a:sym typeface="Apple SD 산돌고딕 Neo 아주옅은체"/>
              </a:defRPr>
            </a:lvl1pPr>
          </a:lstStyle>
          <a:p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[ </a:t>
            </a:r>
            <a:r>
              <a:rPr lang="en-US" altLang="ko-KR" sz="1400" err="1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cdPCR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D752173-5940-99E5-A68E-15955B61500C}"/>
              </a:ext>
            </a:extLst>
          </p:cNvPr>
          <p:cNvSpPr txBox="1"/>
          <p:nvPr/>
        </p:nvSpPr>
        <p:spPr>
          <a:xfrm>
            <a:off x="6913228" y="4667213"/>
            <a:ext cx="3344267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ko-KR" altLang="en-US" sz="900" b="1">
                <a:solidFill>
                  <a:schemeClr val="bg2">
                    <a:lumMod val="1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Fluidigm BioMark qdPCR 37K™</a:t>
            </a:r>
          </a:p>
          <a:p>
            <a:r>
              <a:rPr lang="en-US" altLang="ko-KR" sz="900">
                <a:solidFill>
                  <a:schemeClr val="bg2">
                    <a:lumMod val="1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</a:rPr>
              <a:t>400 $/Chip</a:t>
            </a:r>
            <a:endParaRPr lang="ko-KR" altLang="en-US" sz="900">
              <a:solidFill>
                <a:schemeClr val="bg2">
                  <a:lumMod val="10000"/>
                </a:schemeClr>
              </a:solidFill>
              <a:latin typeface="나눔스퀘어_ac" panose="020B0600000101010101" pitchFamily="50" charset="-127"/>
              <a:ea typeface="나눔스퀘어_ac" panose="020B0600000101010101" pitchFamily="50" charset="-127"/>
            </a:endParaRPr>
          </a:p>
        </p:txBody>
      </p:sp>
      <p:pic>
        <p:nvPicPr>
          <p:cNvPr id="36" name="Picture 2" descr="48.770 Digital Array™ IFC for Digital PCR">
            <a:extLst>
              <a:ext uri="{FF2B5EF4-FFF2-40B4-BE49-F238E27FC236}">
                <a16:creationId xmlns:a16="http://schemas.microsoft.com/office/drawing/2014/main" id="{C27F7443-33AF-DB7B-370D-BA1980EDD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258" y="2103777"/>
            <a:ext cx="3750208" cy="251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7" name="그룹 36">
            <a:extLst>
              <a:ext uri="{FF2B5EF4-FFF2-40B4-BE49-F238E27FC236}">
                <a16:creationId xmlns:a16="http://schemas.microsoft.com/office/drawing/2014/main" id="{2A9B2071-66E6-1146-C407-341330259716}"/>
              </a:ext>
            </a:extLst>
          </p:cNvPr>
          <p:cNvGrpSpPr/>
          <p:nvPr/>
        </p:nvGrpSpPr>
        <p:grpSpPr>
          <a:xfrm>
            <a:off x="6623633" y="5231115"/>
            <a:ext cx="3923457" cy="771367"/>
            <a:chOff x="2215799" y="10810604"/>
            <a:chExt cx="7846913" cy="1542734"/>
          </a:xfrm>
        </p:grpSpPr>
        <p:sp>
          <p:nvSpPr>
            <p:cNvPr id="39" name="사각형: 둥근 모서리 38">
              <a:extLst>
                <a:ext uri="{FF2B5EF4-FFF2-40B4-BE49-F238E27FC236}">
                  <a16:creationId xmlns:a16="http://schemas.microsoft.com/office/drawing/2014/main" id="{6E489DEA-E715-39EA-BD58-A8624AA0A230}"/>
                </a:ext>
              </a:extLst>
            </p:cNvPr>
            <p:cNvSpPr/>
            <p:nvPr/>
          </p:nvSpPr>
          <p:spPr>
            <a:xfrm flipH="1" flipV="1">
              <a:off x="2215799" y="10810604"/>
              <a:ext cx="7846913" cy="1542734"/>
            </a:xfrm>
            <a:prstGeom prst="roundRect">
              <a:avLst/>
            </a:prstGeom>
            <a:solidFill>
              <a:srgbClr val="8BA6CB">
                <a:alpha val="16000"/>
              </a:srgbClr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noAutofit/>
            </a:bodyPr>
            <a:lstStyle/>
            <a:p>
              <a:pPr algn="ctr" defTabSz="412750" latinLnBrk="0" hangingPunct="0"/>
              <a:endParaRPr lang="ko-KR" altLang="en-US" sz="1600">
                <a:solidFill>
                  <a:schemeClr val="bg2">
                    <a:lumMod val="1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  <a:cs typeface="Helvetica Neue Medium"/>
                <a:sym typeface="Helvetica Neue Medium"/>
              </a:endParaRPr>
            </a:p>
          </p:txBody>
        </p:sp>
        <p:sp>
          <p:nvSpPr>
            <p:cNvPr id="40" name="아래 설명글도 입력해주세요!">
              <a:extLst>
                <a:ext uri="{FF2B5EF4-FFF2-40B4-BE49-F238E27FC236}">
                  <a16:creationId xmlns:a16="http://schemas.microsoft.com/office/drawing/2014/main" id="{3C08D295-6CDF-4B5F-C7C4-961772B31180}"/>
                </a:ext>
              </a:extLst>
            </p:cNvPr>
            <p:cNvSpPr txBox="1"/>
            <p:nvPr/>
          </p:nvSpPr>
          <p:spPr>
            <a:xfrm>
              <a:off x="2343293" y="10883962"/>
              <a:ext cx="7591927" cy="13960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2500">
                  <a:latin typeface="Apple SD 산돌고딕 Neo 아주옅은체"/>
                  <a:ea typeface="Apple SD 산돌고딕 Neo 아주옅은체"/>
                  <a:cs typeface="Apple SD 산돌고딕 Neo 아주옅은체"/>
                  <a:sym typeface="Apple SD 산돌고딕 Neo 아주옅은체"/>
                </a:defRPr>
              </a:lvl1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 err="1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cdPCR</a:t>
              </a:r>
              <a:r>
                <a:rPr lang="ko-KR" altLang="en-US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에서는 제작되어 있는 </a:t>
              </a: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chip</a:t>
              </a:r>
              <a:r>
                <a:rPr lang="ko-KR" altLang="en-US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이 필요하다</a:t>
              </a: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파티션 수를 늘리기 위해서는 </a:t>
              </a: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chip</a:t>
              </a:r>
              <a:r>
                <a:rPr lang="ko-KR" altLang="en-US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의 수가 늘어나야 한다</a:t>
              </a: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Partition</a:t>
              </a:r>
              <a:r>
                <a:rPr lang="ko-KR" altLang="en-US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이 늘어날 경우 비용이 많이 소모된다</a:t>
              </a: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</p:txBody>
        </p:sp>
      </p:grpSp>
      <p:sp>
        <p:nvSpPr>
          <p:cNvPr id="38" name="사각형: 둥근 모서리 37">
            <a:extLst>
              <a:ext uri="{FF2B5EF4-FFF2-40B4-BE49-F238E27FC236}">
                <a16:creationId xmlns:a16="http://schemas.microsoft.com/office/drawing/2014/main" id="{9E75E81F-A74A-17BC-81F9-3CCAA7B96548}"/>
              </a:ext>
            </a:extLst>
          </p:cNvPr>
          <p:cNvSpPr/>
          <p:nvPr/>
        </p:nvSpPr>
        <p:spPr>
          <a:xfrm flipH="1" flipV="1">
            <a:off x="6386539" y="2032355"/>
            <a:ext cx="4397645" cy="4110282"/>
          </a:xfrm>
          <a:prstGeom prst="roundRect">
            <a:avLst>
              <a:gd name="adj" fmla="val 3486"/>
            </a:avLst>
          </a:prstGeom>
          <a:noFill/>
          <a:ln w="19050" cap="flat">
            <a:solidFill>
              <a:srgbClr val="4E6388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defTabSz="412750"/>
            <a:endParaRPr lang="ko-KR" altLang="en-US" sz="1600">
              <a:solidFill>
                <a:srgbClr val="FFFFFF"/>
              </a:solidFill>
              <a:latin typeface="나눔스퀘어_ac" panose="020B0600000101010101" pitchFamily="50" charset="-127"/>
              <a:ea typeface="나눔스퀘어_ac" panose="020B0600000101010101" pitchFamily="50" charset="-127"/>
              <a:sym typeface="Helvetica Neue Medium"/>
            </a:endParaRP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4D5203D6-8002-DDA2-45F5-9AAD2945DB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65619" y="3161742"/>
            <a:ext cx="4254062" cy="1769556"/>
          </a:xfrm>
          <a:custGeom>
            <a:avLst/>
            <a:gdLst>
              <a:gd name="connsiteX0" fmla="*/ 822936 w 12369857"/>
              <a:gd name="connsiteY0" fmla="*/ 0 h 5145470"/>
              <a:gd name="connsiteX1" fmla="*/ 12369857 w 12369857"/>
              <a:gd name="connsiteY1" fmla="*/ 0 h 5145470"/>
              <a:gd name="connsiteX2" fmla="*/ 12369857 w 12369857"/>
              <a:gd name="connsiteY2" fmla="*/ 237148 h 5145470"/>
              <a:gd name="connsiteX3" fmla="*/ 11609125 w 12369857"/>
              <a:gd name="connsiteY3" fmla="*/ 237148 h 5145470"/>
              <a:gd name="connsiteX4" fmla="*/ 11609125 w 12369857"/>
              <a:gd name="connsiteY4" fmla="*/ 5145470 h 5145470"/>
              <a:gd name="connsiteX5" fmla="*/ 0 w 12369857"/>
              <a:gd name="connsiteY5" fmla="*/ 5145470 h 5145470"/>
              <a:gd name="connsiteX6" fmla="*/ 0 w 12369857"/>
              <a:gd name="connsiteY6" fmla="*/ 4435092 h 5145470"/>
              <a:gd name="connsiteX7" fmla="*/ 822936 w 12369857"/>
              <a:gd name="connsiteY7" fmla="*/ 4435092 h 5145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369857" h="5145470">
                <a:moveTo>
                  <a:pt x="822936" y="0"/>
                </a:moveTo>
                <a:lnTo>
                  <a:pt x="12369857" y="0"/>
                </a:lnTo>
                <a:lnTo>
                  <a:pt x="12369857" y="237148"/>
                </a:lnTo>
                <a:lnTo>
                  <a:pt x="11609125" y="237148"/>
                </a:lnTo>
                <a:lnTo>
                  <a:pt x="11609125" y="5145470"/>
                </a:lnTo>
                <a:lnTo>
                  <a:pt x="0" y="5145470"/>
                </a:lnTo>
                <a:lnTo>
                  <a:pt x="0" y="4435092"/>
                </a:lnTo>
                <a:lnTo>
                  <a:pt x="822936" y="4435092"/>
                </a:lnTo>
                <a:close/>
              </a:path>
            </a:pathLst>
          </a:custGeom>
        </p:spPr>
      </p:pic>
      <p:sp>
        <p:nvSpPr>
          <p:cNvPr id="26" name="아래 설명글도 입력해주세요!">
            <a:extLst>
              <a:ext uri="{FF2B5EF4-FFF2-40B4-BE49-F238E27FC236}">
                <a16:creationId xmlns:a16="http://schemas.microsoft.com/office/drawing/2014/main" id="{E329ADEE-D04F-CC4D-88B5-B28AC50E1891}"/>
              </a:ext>
            </a:extLst>
          </p:cNvPr>
          <p:cNvSpPr txBox="1"/>
          <p:nvPr/>
        </p:nvSpPr>
        <p:spPr>
          <a:xfrm>
            <a:off x="2881111" y="1637119"/>
            <a:ext cx="1623076" cy="2667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25400" tIns="25400" rIns="25400" bIns="25400" anchor="ctr">
            <a:spAutoFit/>
          </a:bodyPr>
          <a:lstStyle>
            <a:lvl1pPr>
              <a:defRPr sz="2500">
                <a:latin typeface="Apple SD 산돌고딕 Neo 아주옅은체"/>
                <a:ea typeface="Apple SD 산돌고딕 Neo 아주옅은체"/>
                <a:cs typeface="Apple SD 산돌고딕 Neo 아주옅은체"/>
                <a:sym typeface="Apple SD 산돌고딕 Neo 아주옅은체"/>
              </a:defRPr>
            </a:lvl1pPr>
          </a:lstStyle>
          <a:p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[ </a:t>
            </a:r>
            <a:r>
              <a:rPr lang="en-US" altLang="ko-KR" sz="1400" err="1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ddPCR</a:t>
            </a:r>
            <a:r>
              <a:rPr lang="en-US" altLang="ko-KR" sz="1400">
                <a:solidFill>
                  <a:schemeClr val="bg2">
                    <a:lumMod val="1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52000"/>
                    </a:prstClr>
                  </a:outerShdw>
                </a:effectLst>
                <a:latin typeface="나눔스퀘어_ac" panose="020B0600000101010101" pitchFamily="50" charset="-127"/>
                <a:ea typeface="나눔스퀘어_ac" panose="020B0600000101010101" pitchFamily="50" charset="-127"/>
              </a:rPr>
              <a:t> ]</a:t>
            </a: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02B14E73-9589-CE72-AB6D-5EF7C0DA3C2C}"/>
              </a:ext>
            </a:extLst>
          </p:cNvPr>
          <p:cNvGrpSpPr/>
          <p:nvPr/>
        </p:nvGrpSpPr>
        <p:grpSpPr>
          <a:xfrm>
            <a:off x="1569180" y="5231115"/>
            <a:ext cx="4246938" cy="771367"/>
            <a:chOff x="13909752" y="10810604"/>
            <a:chExt cx="8493876" cy="1542734"/>
          </a:xfrm>
        </p:grpSpPr>
        <p:sp>
          <p:nvSpPr>
            <p:cNvPr id="32" name="사각형: 둥근 모서리 31">
              <a:extLst>
                <a:ext uri="{FF2B5EF4-FFF2-40B4-BE49-F238E27FC236}">
                  <a16:creationId xmlns:a16="http://schemas.microsoft.com/office/drawing/2014/main" id="{57788A82-8CD0-8950-CC06-72308D670CBB}"/>
                </a:ext>
              </a:extLst>
            </p:cNvPr>
            <p:cNvSpPr/>
            <p:nvPr/>
          </p:nvSpPr>
          <p:spPr>
            <a:xfrm flipH="1" flipV="1">
              <a:off x="13909752" y="10810604"/>
              <a:ext cx="8493876" cy="1542734"/>
            </a:xfrm>
            <a:prstGeom prst="roundRect">
              <a:avLst/>
            </a:prstGeom>
            <a:solidFill>
              <a:srgbClr val="8BA6CB">
                <a:alpha val="16000"/>
              </a:srgbClr>
            </a:solidFill>
            <a:ln w="1905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noAutofit/>
            </a:bodyPr>
            <a:lstStyle/>
            <a:p>
              <a:pPr algn="ctr" defTabSz="412750" latinLnBrk="0" hangingPunct="0"/>
              <a:endParaRPr lang="ko-KR" altLang="en-US" sz="1600">
                <a:solidFill>
                  <a:schemeClr val="bg2">
                    <a:lumMod val="10000"/>
                  </a:schemeClr>
                </a:solidFill>
                <a:latin typeface="나눔스퀘어_ac" panose="020B0600000101010101" pitchFamily="50" charset="-127"/>
                <a:ea typeface="나눔스퀘어_ac" panose="020B0600000101010101" pitchFamily="50" charset="-127"/>
                <a:cs typeface="Helvetica Neue Medium"/>
                <a:sym typeface="Helvetica Neue Medium"/>
              </a:endParaRPr>
            </a:p>
          </p:txBody>
        </p:sp>
        <p:sp>
          <p:nvSpPr>
            <p:cNvPr id="33" name="아래 설명글도 입력해주세요!">
              <a:extLst>
                <a:ext uri="{FF2B5EF4-FFF2-40B4-BE49-F238E27FC236}">
                  <a16:creationId xmlns:a16="http://schemas.microsoft.com/office/drawing/2014/main" id="{A5D9C0B8-4995-597D-399F-86D29D57BC07}"/>
                </a:ext>
              </a:extLst>
            </p:cNvPr>
            <p:cNvSpPr txBox="1"/>
            <p:nvPr/>
          </p:nvSpPr>
          <p:spPr>
            <a:xfrm>
              <a:off x="14079970" y="10883960"/>
              <a:ext cx="8088232" cy="139602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="http://schemas.openxmlformats.org/officeDocument/2006/math" xmlns:a14="http://schemas.microsoft.com/office/drawing/2010/main" xmlns:ma14="http://schemas.microsoft.com/office/mac/drawingml/2011/main" xmlns="" val="1"/>
              </a:ext>
            </a:extLst>
          </p:spPr>
          <p:txBody>
            <a:bodyPr wrap="square" lIns="25400" tIns="25400" rIns="25400" bIns="25400" anchor="ctr">
              <a:spAutoFit/>
            </a:bodyPr>
            <a:lstStyle>
              <a:lvl1pPr>
                <a:defRPr sz="2500">
                  <a:latin typeface="Apple SD 산돌고딕 Neo 아주옅은체"/>
                  <a:ea typeface="Apple SD 산돌고딕 Neo 아주옅은체"/>
                  <a:cs typeface="Apple SD 산돌고딕 Neo 아주옅은체"/>
                  <a:sym typeface="Apple SD 산돌고딕 Neo 아주옅은체"/>
                </a:defRPr>
              </a:lvl1pPr>
            </a:lstStyle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 err="1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ddPCR</a:t>
              </a:r>
              <a:r>
                <a:rPr lang="ko-KR" altLang="en-US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에서는 </a:t>
              </a: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droplet</a:t>
              </a:r>
              <a:r>
                <a:rPr lang="ko-KR" altLang="en-US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을 </a:t>
              </a: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generator</a:t>
              </a:r>
              <a:r>
                <a:rPr lang="ko-KR" altLang="en-US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에서 순차적으로 형성한다</a:t>
              </a: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ko-KR" altLang="en-US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분석할 때도 하나씩 분석한다</a:t>
              </a: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  <a:p>
              <a:pPr marL="171450" indent="-1714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Partition</a:t>
              </a:r>
              <a:r>
                <a:rPr lang="ko-KR" altLang="en-US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이 늘어날 경우 시간이 많이 소요된다</a:t>
              </a:r>
              <a:r>
                <a:rPr lang="en-US" altLang="ko-KR" sz="1200">
                  <a:solidFill>
                    <a:schemeClr val="bg2">
                      <a:lumMod val="10000"/>
                    </a:schemeClr>
                  </a:solidFill>
                  <a:latin typeface="+mn-ea"/>
                  <a:ea typeface="+mn-ea"/>
                </a:rPr>
                <a:t>.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28188ECE-5DFA-369C-A0C2-FBEC92E3FD78}"/>
              </a:ext>
            </a:extLst>
          </p:cNvPr>
          <p:cNvSpPr txBox="1"/>
          <p:nvPr/>
        </p:nvSpPr>
        <p:spPr>
          <a:xfrm>
            <a:off x="2137475" y="4667213"/>
            <a:ext cx="3344267" cy="46166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ko-KR" sz="1200" b="1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Biorad</a:t>
            </a:r>
            <a:r>
              <a:rPr lang="ko-KR" altLang="en-US" sz="1200" b="1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 </a:t>
            </a:r>
            <a:r>
              <a:rPr lang="en-US" altLang="ko-KR" sz="1200" b="1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QX200</a:t>
            </a:r>
          </a:p>
          <a:p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약 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5</a:t>
            </a:r>
            <a:r>
              <a:rPr lang="ko-KR" altLang="en-US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만 </a:t>
            </a:r>
            <a:r>
              <a:rPr lang="en-US" altLang="ko-KR" sz="1200" dirty="0">
                <a:solidFill>
                  <a:schemeClr val="bg2">
                    <a:lumMod val="10000"/>
                  </a:schemeClr>
                </a:solidFill>
                <a:latin typeface="+mn-ea"/>
              </a:rPr>
              <a:t>droplet/</a:t>
            </a:r>
            <a:r>
              <a:rPr lang="en-US" altLang="ko-KR" sz="1200" dirty="0" err="1">
                <a:solidFill>
                  <a:schemeClr val="bg2">
                    <a:lumMod val="10000"/>
                  </a:schemeClr>
                </a:solidFill>
                <a:latin typeface="+mn-ea"/>
              </a:rPr>
              <a:t>hr</a:t>
            </a:r>
            <a:endParaRPr lang="ko-KR" altLang="en-US" sz="1200" dirty="0">
              <a:solidFill>
                <a:schemeClr val="bg2">
                  <a:lumMod val="10000"/>
                </a:schemeClr>
              </a:solidFill>
              <a:latin typeface="+mn-ea"/>
            </a:endParaRPr>
          </a:p>
        </p:txBody>
      </p:sp>
      <p:sp>
        <p:nvSpPr>
          <p:cNvPr id="31" name="사각형: 둥근 모서리 30">
            <a:extLst>
              <a:ext uri="{FF2B5EF4-FFF2-40B4-BE49-F238E27FC236}">
                <a16:creationId xmlns:a16="http://schemas.microsoft.com/office/drawing/2014/main" id="{1835CCCF-3CD5-A1D4-7267-81C02B3333BC}"/>
              </a:ext>
            </a:extLst>
          </p:cNvPr>
          <p:cNvSpPr/>
          <p:nvPr/>
        </p:nvSpPr>
        <p:spPr>
          <a:xfrm flipH="1" flipV="1">
            <a:off x="1407817" y="3007150"/>
            <a:ext cx="4569664" cy="3135485"/>
          </a:xfrm>
          <a:prstGeom prst="roundRect">
            <a:avLst>
              <a:gd name="adj" fmla="val 3486"/>
            </a:avLst>
          </a:prstGeom>
          <a:noFill/>
          <a:ln w="19050" cap="flat">
            <a:solidFill>
              <a:srgbClr val="4E6388"/>
            </a:solidFill>
            <a:miter lim="4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noAutofit/>
          </a:bodyPr>
          <a:lstStyle/>
          <a:p>
            <a:pPr defTabSz="412750"/>
            <a:endParaRPr lang="ko-KR" altLang="en-US" sz="1600">
              <a:solidFill>
                <a:srgbClr val="FFFFFF"/>
              </a:solidFill>
              <a:latin typeface="나눔스퀘어_ac" panose="020B0600000101010101" pitchFamily="50" charset="-127"/>
              <a:ea typeface="나눔스퀘어_ac" panose="020B0600000101010101" pitchFamily="50" charset="-127"/>
              <a:sym typeface="Helvetica Neue Medium"/>
            </a:endParaRPr>
          </a:p>
        </p:txBody>
      </p:sp>
      <p:sp>
        <p:nvSpPr>
          <p:cNvPr id="41" name="슬라이드 번호 개체 틀 4">
            <a:extLst>
              <a:ext uri="{FF2B5EF4-FFF2-40B4-BE49-F238E27FC236}">
                <a16:creationId xmlns:a16="http://schemas.microsoft.com/office/drawing/2014/main" id="{98D4CBE5-4A92-59B2-C4A7-F2084D0A34EE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ko-KR"/>
            </a:defPPr>
            <a:lvl1pPr marL="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6CB4B4D-7CA3-9044-876B-883B54F8677D}" type="slidenum">
              <a:rPr lang="en-US" altLang="ko-KR" smtClean="0"/>
              <a:pPr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258033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8B7B35A-97E5-F697-4DFA-FD6AA95D7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1">
            <a:extLst>
              <a:ext uri="{FF2B5EF4-FFF2-40B4-BE49-F238E27FC236}">
                <a16:creationId xmlns:a16="http://schemas.microsoft.com/office/drawing/2014/main" id="{46B1F599-FB85-5EDC-F620-015AF8249534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A3CD827E-45F2-A9DC-6E0D-6BFA5AB8C3A1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2.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실현가능성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(Solution) 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</a:t>
            </a:r>
            <a:r>
              <a:rPr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기술</a:t>
            </a:r>
            <a:r>
              <a:rPr 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: </a:t>
            </a:r>
            <a:r>
              <a:rPr lang="ko-KR" altLang="en-US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방식과의 비교</a:t>
            </a:r>
            <a:endParaRPr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pic>
        <p:nvPicPr>
          <p:cNvPr id="6" name="Picture 29">
            <a:extLst>
              <a:ext uri="{FF2B5EF4-FFF2-40B4-BE49-F238E27FC236}">
                <a16:creationId xmlns:a16="http://schemas.microsoft.com/office/drawing/2014/main" id="{F0CE4B93-9C96-927B-3401-1865251E8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69" y="1426878"/>
            <a:ext cx="8686319" cy="1816415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B2BAE76-57FE-C441-E376-8BA7D6EA5A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887" y="4022638"/>
            <a:ext cx="8260702" cy="205161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FED336-F7F7-D4CA-7C94-A644BC3F4FF6}"/>
              </a:ext>
            </a:extLst>
          </p:cNvPr>
          <p:cNvSpPr txBox="1"/>
          <p:nvPr/>
        </p:nvSpPr>
        <p:spPr>
          <a:xfrm>
            <a:off x="9376888" y="1184747"/>
            <a:ext cx="2567462" cy="2468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lnSpc>
                <a:spcPct val="140000"/>
              </a:lnSpc>
              <a:buClr>
                <a:srgbClr val="292561"/>
              </a:buClr>
              <a:buSzPts val="1300"/>
              <a:buFont typeface="Noto Sans Symbols"/>
              <a:buChar char="▪"/>
              <a:defRPr/>
            </a:pPr>
            <a:r>
              <a:rPr lang="en-US" altLang="ko-KR" sz="1600" dirty="0">
                <a:ea typeface="+mn-ea"/>
                <a:cs typeface="Arial" panose="020B0604020202020204" pitchFamily="34" charset="0"/>
              </a:rPr>
              <a:t>Current limitations</a:t>
            </a:r>
            <a:endParaRPr lang="en-US" altLang="ko-KR" sz="1200" dirty="0">
              <a:ea typeface="+mn-ea"/>
              <a:cs typeface="Arial" panose="020B0604020202020204" pitchFamily="34" charset="0"/>
            </a:endParaRPr>
          </a:p>
          <a:p>
            <a:pPr marL="161925">
              <a:lnSpc>
                <a:spcPct val="140000"/>
              </a:lnSpc>
              <a:buClr>
                <a:srgbClr val="292561"/>
              </a:buClr>
              <a:buSzPts val="1300"/>
              <a:defRPr/>
            </a:pPr>
            <a:r>
              <a:rPr lang="en-US" altLang="ko-KR" sz="1600" dirty="0">
                <a:effectLst/>
                <a:ea typeface="+mn-ea"/>
                <a:cs typeface="Arial" panose="020B0604020202020204" pitchFamily="34" charset="0"/>
              </a:rPr>
              <a:t>- Long generation time (proportional to the number of droplets)</a:t>
            </a:r>
            <a:endParaRPr lang="en-US" altLang="ko-KR" sz="1600" baseline="30000" dirty="0">
              <a:effectLst/>
              <a:ea typeface="+mn-ea"/>
              <a:cs typeface="Arial" panose="020B0604020202020204" pitchFamily="34" charset="0"/>
            </a:endParaRPr>
          </a:p>
          <a:p>
            <a:pPr marL="161925">
              <a:lnSpc>
                <a:spcPct val="140000"/>
              </a:lnSpc>
              <a:buClr>
                <a:srgbClr val="292561"/>
              </a:buClr>
              <a:buSzPts val="1300"/>
              <a:defRPr/>
            </a:pPr>
            <a:r>
              <a:rPr lang="en-US" altLang="ko-KR" sz="1600" dirty="0">
                <a:effectLst/>
                <a:ea typeface="+mn-ea"/>
                <a:cs typeface="Arial" panose="020B0604020202020204" pitchFamily="34" charset="0"/>
              </a:rPr>
              <a:t>- Isolation errors</a:t>
            </a:r>
          </a:p>
          <a:p>
            <a:pPr marL="161925">
              <a:lnSpc>
                <a:spcPct val="140000"/>
              </a:lnSpc>
              <a:buClr>
                <a:srgbClr val="292561"/>
              </a:buClr>
              <a:buSzPts val="1300"/>
              <a:defRPr/>
            </a:pPr>
            <a:r>
              <a:rPr lang="en-US" altLang="ko-KR" sz="1600" dirty="0">
                <a:effectLst/>
                <a:ea typeface="+mn-ea"/>
                <a:cs typeface="Arial" panose="020B0604020202020204" pitchFamily="34" charset="0"/>
              </a:rPr>
              <a:t>- Complicated fluidic control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B8595-5968-C230-F0BA-F7053D109DE1}"/>
              </a:ext>
            </a:extLst>
          </p:cNvPr>
          <p:cNvSpPr txBox="1"/>
          <p:nvPr/>
        </p:nvSpPr>
        <p:spPr>
          <a:xfrm>
            <a:off x="9379994" y="3781774"/>
            <a:ext cx="2437355" cy="24689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9388" indent="-179388">
              <a:lnSpc>
                <a:spcPct val="140000"/>
              </a:lnSpc>
              <a:buClr>
                <a:srgbClr val="292561"/>
              </a:buClr>
              <a:buSzPts val="1300"/>
              <a:buFont typeface="Noto Sans Symbols"/>
              <a:buChar char="▪"/>
              <a:defRPr/>
            </a:pPr>
            <a:r>
              <a:rPr lang="en-US" altLang="ko-KR" sz="1600" dirty="0">
                <a:latin typeface="+mn-ea"/>
                <a:cs typeface="Arial" panose="020B0604020202020204" pitchFamily="34" charset="0"/>
              </a:rPr>
              <a:t>Easy &amp; economic</a:t>
            </a:r>
            <a:endParaRPr lang="en-US" altLang="ko-KR" sz="1200" dirty="0">
              <a:latin typeface="+mn-ea"/>
              <a:cs typeface="Arial" panose="020B0604020202020204" pitchFamily="34" charset="0"/>
            </a:endParaRPr>
          </a:p>
          <a:p>
            <a:pPr marL="161925">
              <a:lnSpc>
                <a:spcPct val="140000"/>
              </a:lnSpc>
              <a:buClr>
                <a:srgbClr val="292561"/>
              </a:buClr>
              <a:buSzPts val="1300"/>
              <a:defRPr/>
            </a:pPr>
            <a:r>
              <a:rPr lang="en-US" altLang="ko-KR" sz="16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+</a:t>
            </a:r>
            <a:r>
              <a:rPr lang="en-US" altLang="ko-KR" sz="1600" dirty="0">
                <a:solidFill>
                  <a:srgbClr val="0000FF"/>
                </a:solidFill>
                <a:effectLst/>
                <a:latin typeface="+mn-ea"/>
                <a:cs typeface="Arial" panose="020B0604020202020204" pitchFamily="34" charset="0"/>
              </a:rPr>
              <a:t> Easy control over partition size: 10</a:t>
            </a:r>
            <a:r>
              <a:rPr lang="en-US" altLang="ko-KR" sz="1600" baseline="30000" dirty="0">
                <a:solidFill>
                  <a:srgbClr val="0000FF"/>
                </a:solidFill>
                <a:effectLst/>
                <a:latin typeface="+mn-ea"/>
                <a:cs typeface="Arial" panose="020B0604020202020204" pitchFamily="34" charset="0"/>
              </a:rPr>
              <a:t>3</a:t>
            </a:r>
            <a:r>
              <a:rPr lang="en-US" altLang="ko-KR" sz="1600" dirty="0">
                <a:solidFill>
                  <a:srgbClr val="0000FF"/>
                </a:solidFill>
                <a:effectLst/>
                <a:latin typeface="+mn-ea"/>
                <a:cs typeface="Arial" panose="020B0604020202020204" pitchFamily="34" charset="0"/>
              </a:rPr>
              <a:t>~10</a:t>
            </a:r>
            <a:r>
              <a:rPr lang="en-US" altLang="ko-KR" sz="1600" baseline="30000" dirty="0">
                <a:solidFill>
                  <a:srgbClr val="0000FF"/>
                </a:solidFill>
                <a:effectLst/>
                <a:latin typeface="+mn-ea"/>
                <a:cs typeface="Arial" panose="020B0604020202020204" pitchFamily="34" charset="0"/>
              </a:rPr>
              <a:t>6</a:t>
            </a:r>
          </a:p>
          <a:p>
            <a:pPr marL="161925">
              <a:lnSpc>
                <a:spcPct val="140000"/>
              </a:lnSpc>
              <a:buClr>
                <a:srgbClr val="292561"/>
              </a:buClr>
              <a:buSzPts val="1300"/>
              <a:defRPr/>
            </a:pPr>
            <a:r>
              <a:rPr lang="en-US" altLang="ko-KR" sz="16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+</a:t>
            </a:r>
            <a:r>
              <a:rPr lang="en-US" altLang="ko-KR" sz="1600" dirty="0">
                <a:solidFill>
                  <a:srgbClr val="0000FF"/>
                </a:solidFill>
                <a:effectLst/>
                <a:latin typeface="+mn-ea"/>
                <a:cs typeface="Arial" panose="020B0604020202020204" pitchFamily="34" charset="0"/>
              </a:rPr>
              <a:t> Complete Isolation and fixed position</a:t>
            </a:r>
          </a:p>
          <a:p>
            <a:pPr marL="161925">
              <a:lnSpc>
                <a:spcPct val="140000"/>
              </a:lnSpc>
              <a:buClr>
                <a:srgbClr val="292561"/>
              </a:buClr>
              <a:buSzPts val="1300"/>
              <a:defRPr/>
            </a:pPr>
            <a:r>
              <a:rPr lang="en-US" altLang="ko-KR" sz="16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+</a:t>
            </a:r>
            <a:r>
              <a:rPr lang="en-US" altLang="ko-KR" sz="1600" dirty="0">
                <a:solidFill>
                  <a:srgbClr val="0000FF"/>
                </a:solidFill>
                <a:effectLst/>
                <a:latin typeface="+mn-ea"/>
                <a:cs typeface="Arial" panose="020B0604020202020204" pitchFamily="34" charset="0"/>
              </a:rPr>
              <a:t> Fast and</a:t>
            </a:r>
            <a:r>
              <a:rPr lang="en-US" altLang="ko-KR" sz="1600" dirty="0">
                <a:solidFill>
                  <a:srgbClr val="0000FF"/>
                </a:solidFill>
                <a:latin typeface="+mn-ea"/>
                <a:cs typeface="Arial" panose="020B0604020202020204" pitchFamily="34" charset="0"/>
              </a:rPr>
              <a:t> one-step patterning &amp; imaging</a:t>
            </a:r>
            <a:endParaRPr lang="en-US" altLang="ko-KR" sz="1600" dirty="0">
              <a:solidFill>
                <a:srgbClr val="0000FF"/>
              </a:solidFill>
              <a:effectLst/>
              <a:latin typeface="+mn-ea"/>
              <a:cs typeface="Arial" panose="020B0604020202020204" pitchFamily="34" charset="0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D2C7B24E-CDA6-6BFE-A784-6372438DD364}"/>
              </a:ext>
            </a:extLst>
          </p:cNvPr>
          <p:cNvSpPr/>
          <p:nvPr/>
        </p:nvSpPr>
        <p:spPr>
          <a:xfrm>
            <a:off x="588328" y="987967"/>
            <a:ext cx="4040822" cy="381292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</a:t>
            </a:r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droplet digital PCR (</a:t>
            </a:r>
            <a:r>
              <a:rPr lang="en-US" altLang="ko-K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ddPCR</a:t>
            </a:r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)</a:t>
            </a:r>
          </a:p>
        </p:txBody>
      </p: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4A8DD8E2-6789-22B3-AF88-6A6C5BD1A1C2}"/>
              </a:ext>
            </a:extLst>
          </p:cNvPr>
          <p:cNvSpPr/>
          <p:nvPr/>
        </p:nvSpPr>
        <p:spPr>
          <a:xfrm>
            <a:off x="588328" y="3615779"/>
            <a:ext cx="4040822" cy="381292"/>
          </a:xfrm>
          <a:prstGeom prst="roundRect">
            <a:avLst/>
          </a:prstGeom>
          <a:gradFill flip="none" rotWithShape="1">
            <a:gsLst>
              <a:gs pos="0">
                <a:srgbClr val="42A0A2"/>
              </a:gs>
              <a:gs pos="100000">
                <a:srgbClr val="77ADB0"/>
              </a:gs>
            </a:gsLst>
            <a:lin ang="54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신속 간편 </a:t>
            </a:r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patterned digital PCR (</a:t>
            </a:r>
            <a:r>
              <a:rPr lang="en-US" altLang="ko-KR" sz="1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pdPCR</a:t>
            </a:r>
            <a:r>
              <a:rPr lang="en-US" altLang="ko-KR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)</a:t>
            </a:r>
          </a:p>
        </p:txBody>
      </p:sp>
      <p:sp>
        <p:nvSpPr>
          <p:cNvPr id="22" name="TextBox 29">
            <a:extLst>
              <a:ext uri="{FF2B5EF4-FFF2-40B4-BE49-F238E27FC236}">
                <a16:creationId xmlns:a16="http://schemas.microsoft.com/office/drawing/2014/main" id="{22A73519-3ECA-2AA3-8721-3C96DA962FFA}"/>
              </a:ext>
            </a:extLst>
          </p:cNvPr>
          <p:cNvSpPr txBox="1"/>
          <p:nvPr/>
        </p:nvSpPr>
        <p:spPr>
          <a:xfrm>
            <a:off x="4080848" y="6199886"/>
            <a:ext cx="5296039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457200" lvl="1" indent="0" algn="ctr">
              <a:buSzPct val="100000"/>
              <a:defRPr sz="1600"/>
            </a:pPr>
            <a:r>
              <a:rPr lang="en-US" altLang="ko-KR" b="1"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rPr>
              <a:t>KR 10-2023-0142467    PCT/KR2024/015035</a:t>
            </a:r>
          </a:p>
          <a:p>
            <a:pPr marL="457200" lvl="1" indent="0" algn="ctr">
              <a:buSzPct val="100000"/>
              <a:defRPr sz="1600"/>
            </a:pPr>
            <a:endParaRPr b="1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23" name="Picture 8" descr="http://microfluidics.mju.ac.kr/Images/Funds/samsungftf.jpg">
            <a:extLst>
              <a:ext uri="{FF2B5EF4-FFF2-40B4-BE49-F238E27FC236}">
                <a16:creationId xmlns:a16="http://schemas.microsoft.com/office/drawing/2014/main" id="{D96A4343-EB29-8A41-EE73-6C28FDBB63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41"/>
          <a:stretch/>
        </p:blipFill>
        <p:spPr bwMode="auto">
          <a:xfrm>
            <a:off x="1986762" y="6231082"/>
            <a:ext cx="2704568" cy="33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189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B67CDD64-2956-D571-7D31-DD72614A9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5309" y="351995"/>
            <a:ext cx="8821381" cy="6154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3104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4">
            <a:extLst>
              <a:ext uri="{FF2B5EF4-FFF2-40B4-BE49-F238E27FC236}">
                <a16:creationId xmlns:a16="http://schemas.microsoft.com/office/drawing/2014/main" id="{6C31FD39-209D-3189-6CA8-A0E6C6FB01B2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5BFBEF63-A362-6C2C-46E6-E38DF02433AB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목표시장 분석 및 진입전략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4D026DB4-86F0-F3B9-0543-068BD30DC3BB}"/>
              </a:ext>
            </a:extLst>
          </p:cNvPr>
          <p:cNvGrpSpPr/>
          <p:nvPr/>
        </p:nvGrpSpPr>
        <p:grpSpPr>
          <a:xfrm>
            <a:off x="-78154" y="851877"/>
            <a:ext cx="9972431" cy="5898985"/>
            <a:chOff x="0" y="769440"/>
            <a:chExt cx="10416450" cy="6067391"/>
          </a:xfrm>
        </p:grpSpPr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7FFAEDE-D135-0D2F-451A-983D8D8F3EC8}"/>
                </a:ext>
              </a:extLst>
            </p:cNvPr>
            <p:cNvGrpSpPr/>
            <p:nvPr/>
          </p:nvGrpSpPr>
          <p:grpSpPr>
            <a:xfrm>
              <a:off x="0" y="1833774"/>
              <a:ext cx="10416450" cy="5003057"/>
              <a:chOff x="762000" y="1451087"/>
              <a:chExt cx="10668000" cy="5305955"/>
            </a:xfrm>
          </p:grpSpPr>
          <p:pic>
            <p:nvPicPr>
              <p:cNvPr id="6146" name="Picture 2" descr="지노믹트리] 분기보고서(일반법인)">
                <a:extLst>
                  <a:ext uri="{FF2B5EF4-FFF2-40B4-BE49-F238E27FC236}">
                    <a16:creationId xmlns:a16="http://schemas.microsoft.com/office/drawing/2014/main" id="{6723E037-E84B-7532-3C69-7FF56E1ACB1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384"/>
              <a:stretch/>
            </p:blipFill>
            <p:spPr bwMode="auto">
              <a:xfrm>
                <a:off x="762000" y="1451087"/>
                <a:ext cx="10668000" cy="5305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" name="그림 2156">
                <a:extLst>
                  <a:ext uri="{FF2B5EF4-FFF2-40B4-BE49-F238E27FC236}">
                    <a16:creationId xmlns:a16="http://schemas.microsoft.com/office/drawing/2014/main" id="{1C567F59-44BB-B828-9318-00D0808353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07034" y="3204287"/>
                <a:ext cx="1634811" cy="450330"/>
              </a:xfrm>
              <a:prstGeom prst="flowChartAlternateProcess">
                <a:avLst/>
              </a:prstGeom>
              <a:ln w="3175">
                <a:solidFill>
                  <a:schemeClr val="bg1">
                    <a:lumMod val="50000"/>
                  </a:schemeClr>
                </a:solidFill>
              </a:ln>
            </p:spPr>
          </p:pic>
          <p:pic>
            <p:nvPicPr>
              <p:cNvPr id="3" name="Picture 2" descr="임프리메드코리아 | 암 환자의 맞춤형 치료를 위한 항암제 효능 예측 서비스">
                <a:extLst>
                  <a:ext uri="{FF2B5EF4-FFF2-40B4-BE49-F238E27FC236}">
                    <a16:creationId xmlns:a16="http://schemas.microsoft.com/office/drawing/2014/main" id="{994B8F75-CD0C-CAF2-4093-DADB201D428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667"/>
              <a:stretch/>
            </p:blipFill>
            <p:spPr bwMode="auto">
              <a:xfrm>
                <a:off x="4441845" y="3129143"/>
                <a:ext cx="843912" cy="73700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8" name="Picture 2" descr="지노믹트리] 분기보고서(일반법인)">
              <a:extLst>
                <a:ext uri="{FF2B5EF4-FFF2-40B4-BE49-F238E27FC236}">
                  <a16:creationId xmlns:a16="http://schemas.microsoft.com/office/drawing/2014/main" id="{4646FDBE-0A90-1CFB-5039-B8BCC69424F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245"/>
            <a:stretch/>
          </p:blipFill>
          <p:spPr bwMode="auto">
            <a:xfrm>
              <a:off x="1041487" y="769440"/>
              <a:ext cx="8803781" cy="4755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B95C63F5-DBFB-B70F-1A06-8A2DE9D57561}"/>
                </a:ext>
              </a:extLst>
            </p:cNvPr>
            <p:cNvSpPr/>
            <p:nvPr/>
          </p:nvSpPr>
          <p:spPr>
            <a:xfrm>
              <a:off x="697751" y="1291623"/>
              <a:ext cx="4745627" cy="483960"/>
            </a:xfrm>
            <a:prstGeom prst="rect">
              <a:avLst/>
            </a:prstGeom>
            <a:solidFill>
              <a:srgbClr val="F8CBA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6B8B0BEA-992E-D553-A611-B82A61800F8C}"/>
                </a:ext>
              </a:extLst>
            </p:cNvPr>
            <p:cNvSpPr/>
            <p:nvPr/>
          </p:nvSpPr>
          <p:spPr>
            <a:xfrm>
              <a:off x="5443379" y="1291623"/>
              <a:ext cx="4889296" cy="483960"/>
            </a:xfrm>
            <a:prstGeom prst="rect">
              <a:avLst/>
            </a:prstGeom>
            <a:solidFill>
              <a:srgbClr val="EA5F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2755699-D28C-D964-28DE-81A6A24D4C53}"/>
                </a:ext>
              </a:extLst>
            </p:cNvPr>
            <p:cNvSpPr txBox="1"/>
            <p:nvPr/>
          </p:nvSpPr>
          <p:spPr>
            <a:xfrm>
              <a:off x="1284848" y="1365562"/>
              <a:ext cx="4326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>
                  <a:solidFill>
                    <a:srgbClr val="E70B14"/>
                  </a:solidFill>
                </a:rPr>
                <a:t>무증상 일반인 대상</a:t>
              </a:r>
              <a:r>
                <a:rPr lang="en-US" altLang="ko-KR" sz="1600" b="1" dirty="0">
                  <a:solidFill>
                    <a:srgbClr val="E70B14"/>
                  </a:solidFill>
                </a:rPr>
                <a:t>(~99% in Population</a:t>
              </a:r>
              <a:endParaRPr lang="ko-KR" altLang="en-US" sz="1600" b="1" dirty="0">
                <a:solidFill>
                  <a:srgbClr val="E70B14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D5885D2-7AF2-96EA-FC28-BB381B41B4E9}"/>
                </a:ext>
              </a:extLst>
            </p:cNvPr>
            <p:cNvSpPr txBox="1"/>
            <p:nvPr/>
          </p:nvSpPr>
          <p:spPr>
            <a:xfrm>
              <a:off x="6064666" y="1365562"/>
              <a:ext cx="43268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b="1" dirty="0" err="1">
                  <a:solidFill>
                    <a:schemeClr val="bg1"/>
                  </a:solidFill>
                </a:rPr>
                <a:t>확진된</a:t>
              </a:r>
              <a:r>
                <a:rPr lang="ko-KR" altLang="en-US" sz="1600" b="1" dirty="0">
                  <a:solidFill>
                    <a:schemeClr val="bg1"/>
                  </a:solidFill>
                </a:rPr>
                <a:t> 암환자 대상</a:t>
              </a:r>
              <a:r>
                <a:rPr lang="en-US" altLang="ko-KR" sz="1600" b="1" dirty="0">
                  <a:solidFill>
                    <a:schemeClr val="bg1"/>
                  </a:solidFill>
                </a:rPr>
                <a:t>(~1% in Population)</a:t>
              </a:r>
              <a:endParaRPr lang="ko-KR" altLang="en-US" sz="1600" b="1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2" descr="지노믹트리] 분기보고서(일반법인)">
              <a:extLst>
                <a:ext uri="{FF2B5EF4-FFF2-40B4-BE49-F238E27FC236}">
                  <a16:creationId xmlns:a16="http://schemas.microsoft.com/office/drawing/2014/main" id="{2D92EA0C-E9D8-D057-35F7-4DEC9BB5A2B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384" r="93999"/>
            <a:stretch/>
          </p:blipFill>
          <p:spPr bwMode="auto">
            <a:xfrm>
              <a:off x="116381" y="2505721"/>
              <a:ext cx="451264" cy="3611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직사각형 21">
              <a:extLst>
                <a:ext uri="{FF2B5EF4-FFF2-40B4-BE49-F238E27FC236}">
                  <a16:creationId xmlns:a16="http://schemas.microsoft.com/office/drawing/2014/main" id="{EA40D781-5CCB-F830-4B3A-5BD84A4B5F06}"/>
                </a:ext>
              </a:extLst>
            </p:cNvPr>
            <p:cNvSpPr/>
            <p:nvPr/>
          </p:nvSpPr>
          <p:spPr>
            <a:xfrm>
              <a:off x="451168" y="2797629"/>
              <a:ext cx="179614" cy="391885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CB255035-9697-7FE9-3C8B-DE2833E7F455}"/>
                </a:ext>
              </a:extLst>
            </p:cNvPr>
            <p:cNvCxnSpPr/>
            <p:nvPr/>
          </p:nvCxnSpPr>
          <p:spPr>
            <a:xfrm flipV="1">
              <a:off x="701380" y="809171"/>
              <a:ext cx="0" cy="1024603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연결선 24">
              <a:extLst>
                <a:ext uri="{FF2B5EF4-FFF2-40B4-BE49-F238E27FC236}">
                  <a16:creationId xmlns:a16="http://schemas.microsoft.com/office/drawing/2014/main" id="{32C76133-B17F-4B48-DCF2-E22C51C4B7A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338865" y="809171"/>
              <a:ext cx="0" cy="1204217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ADC72B8F-AAFE-CA38-1856-C036FB1ADE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43377" y="1775583"/>
              <a:ext cx="0" cy="58191"/>
            </a:xfrm>
            <a:prstGeom prst="line">
              <a:avLst/>
            </a:prstGeom>
            <a:ln w="12700">
              <a:solidFill>
                <a:srgbClr val="BFD2D8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4509FB22-4A71-3F33-6004-78F8E7359126}"/>
                </a:ext>
              </a:extLst>
            </p:cNvPr>
            <p:cNvSpPr/>
            <p:nvPr/>
          </p:nvSpPr>
          <p:spPr>
            <a:xfrm>
              <a:off x="2442542" y="6479361"/>
              <a:ext cx="1633415" cy="304800"/>
            </a:xfrm>
            <a:prstGeom prst="rect">
              <a:avLst/>
            </a:prstGeom>
            <a:solidFill>
              <a:srgbClr val="3D96B8"/>
            </a:solidFill>
            <a:ln>
              <a:solidFill>
                <a:srgbClr val="3F95B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32CDDE75-C032-8864-9853-FB7533E7A188}"/>
                </a:ext>
              </a:extLst>
            </p:cNvPr>
            <p:cNvSpPr txBox="1"/>
            <p:nvPr/>
          </p:nvSpPr>
          <p:spPr>
            <a:xfrm>
              <a:off x="2337554" y="644769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체액</a:t>
              </a:r>
              <a:r>
                <a:rPr lang="en-US" altLang="ko-KR" sz="1600" dirty="0">
                  <a:solidFill>
                    <a:schemeClr val="bg1"/>
                  </a:solidFill>
                </a:rPr>
                <a:t>(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액체생검</a:t>
              </a:r>
              <a:r>
                <a:rPr lang="en-US" altLang="ko-KR" sz="1600" dirty="0">
                  <a:solidFill>
                    <a:schemeClr val="bg1"/>
                  </a:solidFill>
                </a:rPr>
                <a:t>)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F90BBD52-F0C8-C249-ADCE-62A2910B9879}"/>
                </a:ext>
              </a:extLst>
            </p:cNvPr>
            <p:cNvSpPr/>
            <p:nvPr/>
          </p:nvSpPr>
          <p:spPr>
            <a:xfrm>
              <a:off x="5769158" y="6477276"/>
              <a:ext cx="1633415" cy="304800"/>
            </a:xfrm>
            <a:prstGeom prst="rect">
              <a:avLst/>
            </a:prstGeom>
            <a:solidFill>
              <a:srgbClr val="8FAB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21DB31FD-EC2D-32D9-C4B0-17C8032ED4EE}"/>
                </a:ext>
              </a:extLst>
            </p:cNvPr>
            <p:cNvSpPr txBox="1"/>
            <p:nvPr/>
          </p:nvSpPr>
          <p:spPr>
            <a:xfrm>
              <a:off x="5917495" y="644769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조직</a:t>
              </a:r>
              <a:r>
                <a:rPr lang="en-US" altLang="ko-KR" sz="1600" dirty="0">
                  <a:solidFill>
                    <a:schemeClr val="bg1"/>
                  </a:solidFill>
                </a:rPr>
                <a:t>/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생검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554E3626-FB3B-9293-27D8-2A09B17A0F7C}"/>
                </a:ext>
              </a:extLst>
            </p:cNvPr>
            <p:cNvSpPr/>
            <p:nvPr/>
          </p:nvSpPr>
          <p:spPr>
            <a:xfrm>
              <a:off x="8197792" y="6479361"/>
              <a:ext cx="1633415" cy="304800"/>
            </a:xfrm>
            <a:prstGeom prst="rect">
              <a:avLst/>
            </a:prstGeom>
            <a:solidFill>
              <a:srgbClr val="9DC3E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3FF246A-BA8E-A272-6E12-E356C02DF24A}"/>
                </a:ext>
              </a:extLst>
            </p:cNvPr>
            <p:cNvSpPr txBox="1"/>
            <p:nvPr/>
          </p:nvSpPr>
          <p:spPr>
            <a:xfrm>
              <a:off x="8197792" y="6443522"/>
              <a:ext cx="15900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1600" dirty="0">
                  <a:solidFill>
                    <a:schemeClr val="bg1"/>
                  </a:solidFill>
                </a:rPr>
                <a:t>체액</a:t>
              </a:r>
              <a:r>
                <a:rPr lang="en-US" altLang="ko-KR" sz="1600" dirty="0">
                  <a:solidFill>
                    <a:schemeClr val="bg1"/>
                  </a:solidFill>
                </a:rPr>
                <a:t>(</a:t>
              </a:r>
              <a:r>
                <a:rPr lang="ko-KR" altLang="en-US" sz="1600" dirty="0" err="1">
                  <a:solidFill>
                    <a:schemeClr val="bg1"/>
                  </a:solidFill>
                </a:rPr>
                <a:t>액체생검</a:t>
              </a:r>
              <a:r>
                <a:rPr lang="en-US" altLang="ko-KR" sz="1600" dirty="0">
                  <a:solidFill>
                    <a:schemeClr val="bg1"/>
                  </a:solidFill>
                </a:rPr>
                <a:t>)</a:t>
              </a:r>
              <a:endParaRPr lang="ko-KR" altLang="en-US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4" name="그림 53">
            <a:extLst>
              <a:ext uri="{FF2B5EF4-FFF2-40B4-BE49-F238E27FC236}">
                <a16:creationId xmlns:a16="http://schemas.microsoft.com/office/drawing/2014/main" id="{928252BC-1342-0D24-8092-B16E2FF718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2439" y="1094868"/>
            <a:ext cx="1581400" cy="548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53346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10BF568-4D03-B58C-493F-1FE814D30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4">
            <a:extLst>
              <a:ext uri="{FF2B5EF4-FFF2-40B4-BE49-F238E27FC236}">
                <a16:creationId xmlns:a16="http://schemas.microsoft.com/office/drawing/2014/main" id="{D83BD436-3E23-CAE6-EBE7-E3120A32C46F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86731526-5624-276E-A41D-5CF4838A65C6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목표시장 분석 및 진입전략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D5F81ECD-414F-DF63-5570-801C1A02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704" y="1036931"/>
            <a:ext cx="8354591" cy="533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0058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4FF55E4-10F2-10D8-27E4-57F1865FD0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4">
            <a:extLst>
              <a:ext uri="{FF2B5EF4-FFF2-40B4-BE49-F238E27FC236}">
                <a16:creationId xmlns:a16="http://schemas.microsoft.com/office/drawing/2014/main" id="{C8FECFE6-6AA3-7237-6510-F8141F835870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96358783-81F3-035A-33A6-692F2AD39352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목표시장 분석 및 진입전략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1CE9406D-62D3-D208-E394-FFC5CA73DA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888" y="956917"/>
            <a:ext cx="8402223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6647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AAB66D-B1CB-D7D0-C713-17FB0D3C7C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00E8487B-DE04-BD59-E649-E47A68DBBEEA}"/>
              </a:ext>
            </a:extLst>
          </p:cNvPr>
          <p:cNvGrpSpPr/>
          <p:nvPr/>
        </p:nvGrpSpPr>
        <p:grpSpPr>
          <a:xfrm>
            <a:off x="1489280" y="992801"/>
            <a:ext cx="9086850" cy="5314950"/>
            <a:chOff x="1452823" y="971030"/>
            <a:chExt cx="9086850" cy="5314950"/>
          </a:xfrm>
        </p:grpSpPr>
        <p:pic>
          <p:nvPicPr>
            <p:cNvPr id="2050" name="Picture 2">
              <a:extLst>
                <a:ext uri="{FF2B5EF4-FFF2-40B4-BE49-F238E27FC236}">
                  <a16:creationId xmlns:a16="http://schemas.microsoft.com/office/drawing/2014/main" id="{880C9DCB-9314-3736-FB60-7F9B083F26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52823" y="971030"/>
              <a:ext cx="9086850" cy="5314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그림 2156">
              <a:extLst>
                <a:ext uri="{FF2B5EF4-FFF2-40B4-BE49-F238E27FC236}">
                  <a16:creationId xmlns:a16="http://schemas.microsoft.com/office/drawing/2014/main" id="{FCCD82B3-80A7-92ED-F374-FAB140252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51470" y="3988711"/>
              <a:ext cx="1824530" cy="502591"/>
            </a:xfrm>
            <a:prstGeom prst="flowChartAlternateProcess">
              <a:avLst/>
            </a:prstGeom>
            <a:ln w="3175">
              <a:solidFill>
                <a:schemeClr val="bg1">
                  <a:lumMod val="50000"/>
                </a:schemeClr>
              </a:solidFill>
            </a:ln>
          </p:spPr>
        </p:pic>
      </p:grpSp>
      <p:sp>
        <p:nvSpPr>
          <p:cNvPr id="3" name="직사각형 4">
            <a:extLst>
              <a:ext uri="{FF2B5EF4-FFF2-40B4-BE49-F238E27FC236}">
                <a16:creationId xmlns:a16="http://schemas.microsoft.com/office/drawing/2014/main" id="{4F79502E-5647-628E-EBCF-105C7DF9B97B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AFAEB610-EE4E-278C-596F-BD7FA43DFE59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목표시장 분석 및 진입전략</a:t>
            </a:r>
          </a:p>
        </p:txBody>
      </p:sp>
    </p:spTree>
    <p:extLst>
      <p:ext uri="{BB962C8B-B14F-4D97-AF65-F5344CB8AC3E}">
        <p14:creationId xmlns:p14="http://schemas.microsoft.com/office/powerpoint/2010/main" val="41088516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01FFB7-3158-69DB-53F5-16F039F4D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>
            <a:extLst>
              <a:ext uri="{FF2B5EF4-FFF2-40B4-BE49-F238E27FC236}">
                <a16:creationId xmlns:a16="http://schemas.microsoft.com/office/drawing/2014/main" id="{B2059140-AF10-8096-0F6E-5BE61BB2A5C7}"/>
              </a:ext>
            </a:extLst>
          </p:cNvPr>
          <p:cNvGrpSpPr/>
          <p:nvPr/>
        </p:nvGrpSpPr>
        <p:grpSpPr>
          <a:xfrm>
            <a:off x="182913" y="1318509"/>
            <a:ext cx="11826174" cy="4809445"/>
            <a:chOff x="569846" y="1353912"/>
            <a:chExt cx="11406153" cy="4471702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20A656E1-8F86-FF0D-35C5-9AD29DDBAB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53"/>
            <a:stretch/>
          </p:blipFill>
          <p:spPr bwMode="auto">
            <a:xfrm>
              <a:off x="569846" y="1353912"/>
              <a:ext cx="11406153" cy="4471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E33FE345-9FCC-4E66-750B-B30306697E77}"/>
                </a:ext>
              </a:extLst>
            </p:cNvPr>
            <p:cNvSpPr/>
            <p:nvPr/>
          </p:nvSpPr>
          <p:spPr>
            <a:xfrm>
              <a:off x="2775857" y="3004458"/>
              <a:ext cx="2781300" cy="6966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5" name="그림 4" descr="텍스트, 그래픽, 폰트, 로고이(가) 표시된 사진&#10;&#10;AI가 생성한 콘텐츠는 부정확할 수 있습니다.">
              <a:extLst>
                <a:ext uri="{FF2B5EF4-FFF2-40B4-BE49-F238E27FC236}">
                  <a16:creationId xmlns:a16="http://schemas.microsoft.com/office/drawing/2014/main" id="{6E98851C-ACE4-601B-576D-CE3C0FBC3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3557" y="2060544"/>
              <a:ext cx="1390472" cy="1015266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7FD4C3-A45F-EEDD-A3E1-866B3F891F9F}"/>
                </a:ext>
              </a:extLst>
            </p:cNvPr>
            <p:cNvSpPr txBox="1"/>
            <p:nvPr/>
          </p:nvSpPr>
          <p:spPr>
            <a:xfrm>
              <a:off x="2703653" y="3077150"/>
              <a:ext cx="3176432" cy="5539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atinLnBrk="1"/>
              <a:r>
                <a:rPr lang="en-US" altLang="ko-KR" sz="1600" dirty="0" err="1">
                  <a:solidFill>
                    <a:srgbClr val="7E864B"/>
                  </a:solidFill>
                </a:rPr>
                <a:t>Dropless</a:t>
              </a:r>
              <a:r>
                <a:rPr lang="en-US" altLang="ko-KR" sz="1600" dirty="0">
                  <a:solidFill>
                    <a:srgbClr val="7E864B"/>
                  </a:solidFill>
                </a:rPr>
                <a:t> KRAS</a:t>
              </a:r>
              <a:r>
                <a:rPr lang="ko-KR" altLang="en-US" sz="1600" dirty="0">
                  <a:solidFill>
                    <a:srgbClr val="7E864B"/>
                  </a:solidFill>
                </a:rPr>
                <a:t> </a:t>
              </a:r>
              <a:r>
                <a:rPr lang="en-US" altLang="ko-KR" sz="1600" dirty="0">
                  <a:solidFill>
                    <a:srgbClr val="7E864B"/>
                  </a:solidFill>
                </a:rPr>
                <a:t>Mutation Test</a:t>
              </a:r>
            </a:p>
            <a:p>
              <a:pPr latinLnBrk="1"/>
              <a:r>
                <a:rPr lang="ko-KR" altLang="en-US" sz="1400" dirty="0">
                  <a:solidFill>
                    <a:srgbClr val="7E864B"/>
                  </a:solidFill>
                </a:rPr>
                <a:t>진단 후 항암제 투여</a:t>
              </a:r>
              <a:r>
                <a:rPr lang="en-US" altLang="ko-KR" sz="1400" dirty="0">
                  <a:solidFill>
                    <a:srgbClr val="7E864B"/>
                  </a:solidFill>
                </a:rPr>
                <a:t>(KRAS</a:t>
              </a:r>
              <a:r>
                <a:rPr lang="ko-KR" altLang="en-US" sz="1400" dirty="0">
                  <a:solidFill>
                    <a:srgbClr val="7E864B"/>
                  </a:solidFill>
                </a:rPr>
                <a:t>표적치료제</a:t>
              </a:r>
              <a:r>
                <a:rPr lang="en-US" altLang="ko-KR" sz="1400" dirty="0">
                  <a:solidFill>
                    <a:srgbClr val="7E864B"/>
                  </a:solidFill>
                </a:rPr>
                <a:t>)</a:t>
              </a:r>
              <a:endParaRPr lang="ko-KR" altLang="en-US" sz="1400" dirty="0">
                <a:solidFill>
                  <a:srgbClr val="7E864B"/>
                </a:solidFill>
              </a:endParaRPr>
            </a:p>
          </p:txBody>
        </p:sp>
      </p:grpSp>
      <p:sp>
        <p:nvSpPr>
          <p:cNvPr id="9" name="직사각형 4">
            <a:extLst>
              <a:ext uri="{FF2B5EF4-FFF2-40B4-BE49-F238E27FC236}">
                <a16:creationId xmlns:a16="http://schemas.microsoft.com/office/drawing/2014/main" id="{B0F12DB5-D6EA-3A4C-6479-4270CC039783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9B722EAB-B796-4BF0-3A09-87C1D661D684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3.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성장전략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(Scale-up)</a:t>
            </a:r>
            <a:endParaRPr kumimoji="0" lang="en-US" altLang="ko-KR" sz="2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  <a:p>
            <a:pPr>
              <a:defRPr sz="2400" b="1">
                <a:solidFill>
                  <a:srgbClr val="FFFFFF"/>
                </a:solidFill>
              </a:defRPr>
            </a:pPr>
            <a:r>
              <a:rPr lang="ko-KR" altLang="en-US" sz="200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목표시장 분석 및 진입전략</a:t>
            </a:r>
          </a:p>
        </p:txBody>
      </p:sp>
    </p:spTree>
    <p:extLst>
      <p:ext uri="{BB962C8B-B14F-4D97-AF65-F5344CB8AC3E}">
        <p14:creationId xmlns:p14="http://schemas.microsoft.com/office/powerpoint/2010/main" val="63731747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8F8909E-FAC5-2BA5-0F4F-29F1585821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4">
            <a:extLst>
              <a:ext uri="{FF2B5EF4-FFF2-40B4-BE49-F238E27FC236}">
                <a16:creationId xmlns:a16="http://schemas.microsoft.com/office/drawing/2014/main" id="{FB512427-9388-31E7-9BF2-0483375BB692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561117BC-BF08-6ED3-9C30-35AC04E69482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문제 인식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(Problem)</a:t>
            </a:r>
            <a:b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창업아이템의 필요성</a:t>
            </a: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50B01606-468A-FCD6-0B7E-5B407C1287E4}"/>
              </a:ext>
            </a:extLst>
          </p:cNvPr>
          <p:cNvSpPr/>
          <p:nvPr/>
        </p:nvSpPr>
        <p:spPr>
          <a:xfrm>
            <a:off x="689956" y="5769033"/>
            <a:ext cx="2011680" cy="1088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C3148E9C-7C7E-C060-7CAC-F1F70DA66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822" y="862283"/>
            <a:ext cx="10551596" cy="5853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363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699773A1-53DD-A97F-D1A6-719A3F9350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4">
            <a:extLst>
              <a:ext uri="{FF2B5EF4-FFF2-40B4-BE49-F238E27FC236}">
                <a16:creationId xmlns:a16="http://schemas.microsoft.com/office/drawing/2014/main" id="{1234FEE8-5217-BD8C-AB32-47FA09B3AB5A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4" name="TextBox 5">
            <a:extLst>
              <a:ext uri="{FF2B5EF4-FFF2-40B4-BE49-F238E27FC236}">
                <a16:creationId xmlns:a16="http://schemas.microsoft.com/office/drawing/2014/main" id="{991B33B4-FA2B-01EB-D219-A53B3770E934}"/>
              </a:ext>
            </a:extLst>
          </p:cNvPr>
          <p:cNvSpPr txBox="1"/>
          <p:nvPr/>
        </p:nvSpPr>
        <p:spPr>
          <a:xfrm>
            <a:off x="45718" y="-1"/>
            <a:ext cx="405459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문제 인식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(Problem)</a:t>
            </a:r>
            <a:b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2000" b="1">
                <a:solidFill>
                  <a:schemeClr val="bg1"/>
                </a:solidFill>
                <a:latin typeface="+mn-ea"/>
              </a:rPr>
              <a:t>창업아이템의 필요성</a:t>
            </a:r>
            <a:endParaRPr kumimoji="0" lang="ko-KR" altLang="en-US" sz="20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C31230F1-F136-49B3-25AC-9A009DA5776D}"/>
              </a:ext>
            </a:extLst>
          </p:cNvPr>
          <p:cNvSpPr/>
          <p:nvPr/>
        </p:nvSpPr>
        <p:spPr>
          <a:xfrm>
            <a:off x="689956" y="5769033"/>
            <a:ext cx="2011680" cy="1088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D0BA45B-F5B7-DFAE-BD32-2AE87B99C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1135" y="836540"/>
            <a:ext cx="10511078" cy="5753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189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직사각형 8">
            <a:extLst>
              <a:ext uri="{FF2B5EF4-FFF2-40B4-BE49-F238E27FC236}">
                <a16:creationId xmlns:a16="http://schemas.microsoft.com/office/drawing/2014/main" id="{D10B297B-495B-E10C-91B9-743B2CFB5DB1}"/>
              </a:ext>
            </a:extLst>
          </p:cNvPr>
          <p:cNvSpPr/>
          <p:nvPr/>
        </p:nvSpPr>
        <p:spPr>
          <a:xfrm>
            <a:off x="-1" y="405406"/>
            <a:ext cx="11606785" cy="6568418"/>
          </a:xfrm>
          <a:prstGeom prst="rect">
            <a:avLst/>
          </a:prstGeom>
          <a:solidFill>
            <a:schemeClr val="bg1">
              <a:lumMod val="95000"/>
              <a:alpha val="49804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사각형: 둥근 모서리 2">
            <a:extLst>
              <a:ext uri="{FF2B5EF4-FFF2-40B4-BE49-F238E27FC236}">
                <a16:creationId xmlns:a16="http://schemas.microsoft.com/office/drawing/2014/main" id="{6A8B06D9-D01C-AF82-51F2-3424F6DAFE1C}"/>
              </a:ext>
            </a:extLst>
          </p:cNvPr>
          <p:cNvSpPr/>
          <p:nvPr/>
        </p:nvSpPr>
        <p:spPr>
          <a:xfrm>
            <a:off x="152400" y="2710543"/>
            <a:ext cx="2329543" cy="1676400"/>
          </a:xfrm>
          <a:prstGeom prst="roundRect">
            <a:avLst/>
          </a:prstGeom>
          <a:solidFill>
            <a:srgbClr val="83CBC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solidFill>
                  <a:sysClr val="windowText" lastClr="000000"/>
                </a:solidFill>
              </a:rPr>
              <a:t>샘플의 복잡한 </a:t>
            </a:r>
            <a:endParaRPr lang="en-US" altLang="ko-KR" sz="2000" dirty="0">
              <a:solidFill>
                <a:sysClr val="windowText" lastClr="000000"/>
              </a:solidFill>
            </a:endParaRPr>
          </a:p>
          <a:p>
            <a:pPr algn="ctr"/>
            <a:r>
              <a:rPr lang="ko-KR" altLang="en-US" sz="2000" dirty="0" err="1">
                <a:solidFill>
                  <a:sysClr val="windowText" lastClr="000000"/>
                </a:solidFill>
              </a:rPr>
              <a:t>전처리</a:t>
            </a:r>
            <a:r>
              <a:rPr lang="ko-KR" altLang="en-US" sz="2000" dirty="0">
                <a:solidFill>
                  <a:sysClr val="windowText" lastClr="000000"/>
                </a:solidFill>
              </a:rPr>
              <a:t> 과정</a:t>
            </a:r>
          </a:p>
        </p:txBody>
      </p:sp>
      <p:graphicFrame>
        <p:nvGraphicFramePr>
          <p:cNvPr id="21" name="표 20">
            <a:extLst>
              <a:ext uri="{FF2B5EF4-FFF2-40B4-BE49-F238E27FC236}">
                <a16:creationId xmlns:a16="http://schemas.microsoft.com/office/drawing/2014/main" id="{532AD870-7CA5-7151-FDC5-7EB5CAE9954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1381232"/>
              </p:ext>
            </p:extLst>
          </p:nvPr>
        </p:nvGraphicFramePr>
        <p:xfrm>
          <a:off x="3187596" y="1026914"/>
          <a:ext cx="4886253" cy="5552362"/>
        </p:xfrm>
        <a:graphic>
          <a:graphicData uri="http://schemas.openxmlformats.org/drawingml/2006/table">
            <a:tbl>
              <a:tblPr/>
              <a:tblGrid>
                <a:gridCol w="1788376">
                  <a:extLst>
                    <a:ext uri="{9D8B030D-6E8A-4147-A177-3AD203B41FA5}">
                      <a16:colId xmlns:a16="http://schemas.microsoft.com/office/drawing/2014/main" val="1773966281"/>
                    </a:ext>
                  </a:extLst>
                </a:gridCol>
                <a:gridCol w="3097877">
                  <a:extLst>
                    <a:ext uri="{9D8B030D-6E8A-4147-A177-3AD203B41FA5}">
                      <a16:colId xmlns:a16="http://schemas.microsoft.com/office/drawing/2014/main" val="2815445738"/>
                    </a:ext>
                  </a:extLst>
                </a:gridCol>
              </a:tblGrid>
              <a:tr h="51067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Pain Point</a:t>
                      </a:r>
                      <a:endParaRPr lang="en-US" sz="16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C5C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600" b="1" dirty="0"/>
                        <a:t>정량</a:t>
                      </a:r>
                      <a:r>
                        <a:rPr lang="en-US" altLang="ko-KR" sz="1600" b="1" dirty="0"/>
                        <a:t>·</a:t>
                      </a:r>
                      <a:r>
                        <a:rPr lang="ko-KR" altLang="en-US" sz="1600" b="1" dirty="0"/>
                        <a:t>정성 근거</a:t>
                      </a:r>
                      <a:endParaRPr lang="ko-KR" altLang="en-US" sz="1600" dirty="0"/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7C5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8513784"/>
                  </a:ext>
                </a:extLst>
              </a:tr>
              <a:tr h="1575526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/>
                        <a:t>인력 부족과 </a:t>
                      </a:r>
                      <a:r>
                        <a:rPr lang="ko-KR" altLang="en-US" sz="1300" b="1" dirty="0" err="1"/>
                        <a:t>숙련자</a:t>
                      </a:r>
                      <a:r>
                        <a:rPr lang="ko-KR" altLang="en-US" sz="1300" b="1" dirty="0"/>
                        <a:t> 피로</a:t>
                      </a:r>
                      <a:endParaRPr lang="ko-KR" altLang="en-US" sz="13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300" dirty="0"/>
                        <a:t>· 2024 </a:t>
                      </a:r>
                      <a:r>
                        <a:rPr lang="ko-KR" altLang="en-US" sz="1300" dirty="0"/>
                        <a:t>년 설문에서 “인력 부족이 가장 큰 문제” 라 답한 실험실이 </a:t>
                      </a:r>
                      <a:r>
                        <a:rPr lang="en-US" altLang="ko-KR" sz="1300" b="1" dirty="0"/>
                        <a:t>39 %</a:t>
                      </a:r>
                      <a:r>
                        <a:rPr lang="en-US" altLang="ko-KR" sz="1300" dirty="0"/>
                        <a:t>· </a:t>
                      </a:r>
                      <a:r>
                        <a:rPr lang="ko-KR" altLang="en-US" sz="1300" dirty="0"/>
                        <a:t>전체 임상검사실의 </a:t>
                      </a:r>
                      <a:r>
                        <a:rPr lang="en-US" altLang="ko-KR" sz="1300" dirty="0"/>
                        <a:t>65 %</a:t>
                      </a:r>
                      <a:r>
                        <a:rPr lang="ko-KR" altLang="en-US" sz="1300" dirty="0"/>
                        <a:t>가 인력난으로 운영 효율이 저하된다고 응답 </a:t>
                      </a:r>
                      <a:r>
                        <a:rPr lang="en-US" altLang="ko-KR" sz="1300" dirty="0"/>
                        <a:t>(2024 MLO Survey)</a:t>
                      </a:r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3228789"/>
                  </a:ext>
                </a:extLst>
              </a:tr>
              <a:tr h="630211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 err="1"/>
                        <a:t>전처리</a:t>
                      </a:r>
                      <a:r>
                        <a:rPr lang="ko-KR" altLang="en-US" sz="1300" b="1" dirty="0"/>
                        <a:t> 공정이 </a:t>
                      </a:r>
                      <a:r>
                        <a:rPr lang="en-US" altLang="ko-KR" sz="1300" b="1" dirty="0"/>
                        <a:t>PCR </a:t>
                      </a:r>
                      <a:r>
                        <a:rPr lang="ko-KR" altLang="en-US" sz="1300" b="1" dirty="0"/>
                        <a:t>전체에서 가장 노동집약</a:t>
                      </a:r>
                      <a:endParaRPr lang="ko-KR" altLang="en-US" sz="13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dirty="0"/>
                        <a:t>“검체 준비가 </a:t>
                      </a:r>
                      <a:r>
                        <a:rPr lang="en-US" altLang="ko-KR" sz="1300" b="1" dirty="0"/>
                        <a:t>PCR </a:t>
                      </a:r>
                      <a:r>
                        <a:rPr lang="ko-KR" altLang="en-US" sz="1300" b="1" dirty="0" err="1"/>
                        <a:t>핸즈</a:t>
                      </a:r>
                      <a:r>
                        <a:rPr lang="en-US" altLang="ko-KR" sz="1300" b="1" dirty="0"/>
                        <a:t>‑</a:t>
                      </a:r>
                      <a:r>
                        <a:rPr lang="ko-KR" altLang="en-US" sz="1300" b="1" dirty="0"/>
                        <a:t>온 타임의 대부분</a:t>
                      </a:r>
                      <a:r>
                        <a:rPr lang="ko-KR" altLang="en-US" sz="1300" dirty="0"/>
                        <a:t>을 차지” </a:t>
                      </a:r>
                      <a:r>
                        <a:rPr lang="en-US" altLang="ko-KR" sz="1300" dirty="0"/>
                        <a:t>– Automation </a:t>
                      </a:r>
                      <a:r>
                        <a:rPr lang="ko-KR" altLang="en-US" sz="1300" dirty="0"/>
                        <a:t>리뷰 논문</a:t>
                      </a:r>
                      <a:endParaRPr lang="en-US" altLang="ko-KR" sz="1300" dirty="0"/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9129591"/>
                  </a:ext>
                </a:extLst>
              </a:tr>
              <a:tr h="100833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/>
                        <a:t>자동 추출 장비는 너무 비싸다</a:t>
                      </a:r>
                      <a:endParaRPr lang="ko-KR" altLang="en-US" sz="13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 err="1"/>
                        <a:t>KingFisher·QIAcube·Maxwell</a:t>
                      </a:r>
                      <a:r>
                        <a:rPr lang="en-US" sz="1300" dirty="0"/>
                        <a:t> </a:t>
                      </a:r>
                      <a:r>
                        <a:rPr lang="ko-KR" altLang="en-US" sz="1300" dirty="0"/>
                        <a:t>등 자동</a:t>
                      </a:r>
                      <a:r>
                        <a:rPr lang="en-US" altLang="ko-KR" sz="1300" dirty="0"/>
                        <a:t>‑</a:t>
                      </a:r>
                      <a:r>
                        <a:rPr lang="ko-KR" altLang="en-US" sz="1300" dirty="0" err="1"/>
                        <a:t>추출기</a:t>
                      </a:r>
                      <a:r>
                        <a:rPr lang="ko-KR" altLang="en-US" sz="1300" dirty="0"/>
                        <a:t> </a:t>
                      </a:r>
                      <a:r>
                        <a:rPr lang="en-US" altLang="ko-KR" sz="1300" b="1" dirty="0"/>
                        <a:t>1</a:t>
                      </a:r>
                      <a:r>
                        <a:rPr lang="ko-KR" altLang="en-US" sz="1300" b="1" dirty="0"/>
                        <a:t>만 </a:t>
                      </a:r>
                      <a:r>
                        <a:rPr lang="en-US" altLang="ko-KR" sz="1300" b="1" dirty="0"/>
                        <a:t>~ 7</a:t>
                      </a:r>
                      <a:r>
                        <a:rPr lang="ko-KR" altLang="en-US" sz="1300" b="1" dirty="0"/>
                        <a:t>만 달러</a:t>
                      </a:r>
                      <a:r>
                        <a:rPr lang="en-US" altLang="ko-KR" sz="1300" b="1" dirty="0"/>
                        <a:t>(1,300 ~ 9,000</a:t>
                      </a:r>
                      <a:r>
                        <a:rPr lang="ko-KR" altLang="en-US" sz="1300" b="1" dirty="0"/>
                        <a:t>만 원</a:t>
                      </a:r>
                      <a:r>
                        <a:rPr lang="en-US" altLang="ko-KR" sz="1300" b="1" dirty="0"/>
                        <a:t>)</a:t>
                      </a:r>
                      <a:r>
                        <a:rPr lang="ko-KR" altLang="en-US" sz="1300" dirty="0"/>
                        <a:t> 수준</a:t>
                      </a:r>
                      <a:endParaRPr lang="en-US" sz="1300" dirty="0"/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001854"/>
                  </a:ext>
                </a:extLst>
              </a:tr>
              <a:tr h="1008337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 err="1"/>
                        <a:t>검사비</a:t>
                      </a:r>
                      <a:r>
                        <a:rPr lang="ko-KR" altLang="en-US" sz="1300" b="1" dirty="0"/>
                        <a:t> 상승</a:t>
                      </a:r>
                      <a:r>
                        <a:rPr lang="en-US" altLang="ko-KR" sz="1300" b="1" dirty="0"/>
                        <a:t>·ROI </a:t>
                      </a:r>
                      <a:r>
                        <a:rPr lang="ko-KR" altLang="en-US" sz="1300" b="1" dirty="0"/>
                        <a:t>압박</a:t>
                      </a:r>
                      <a:endParaRPr lang="ko-KR" altLang="en-US" sz="13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300" dirty="0"/>
                        <a:t>· DNA/RNA </a:t>
                      </a:r>
                      <a:r>
                        <a:rPr lang="ko-KR" altLang="en-US" sz="1300" dirty="0"/>
                        <a:t>시료준비 시장 </a:t>
                      </a:r>
                      <a:r>
                        <a:rPr lang="en-US" altLang="ko-KR" sz="1300" b="1" dirty="0"/>
                        <a:t>2025 </a:t>
                      </a:r>
                      <a:r>
                        <a:rPr lang="ko-KR" altLang="en-US" sz="1300" b="1" dirty="0"/>
                        <a:t>년 </a:t>
                      </a:r>
                      <a:r>
                        <a:rPr lang="en-US" sz="1300" b="1" dirty="0"/>
                        <a:t>US$2.1 B → 2032 </a:t>
                      </a:r>
                      <a:r>
                        <a:rPr lang="ko-KR" altLang="en-US" sz="1300" b="1" dirty="0"/>
                        <a:t>년 </a:t>
                      </a:r>
                      <a:r>
                        <a:rPr lang="en-US" sz="1300" b="1" dirty="0"/>
                        <a:t>US$3.1 B</a:t>
                      </a:r>
                      <a:r>
                        <a:rPr lang="en-US" sz="1300" dirty="0"/>
                        <a:t> (CAGR 5.7 %) – </a:t>
                      </a:r>
                      <a:r>
                        <a:rPr lang="ko-KR" altLang="en-US" sz="1300" dirty="0"/>
                        <a:t>준비 단계 자체가 ‘돈’</a:t>
                      </a:r>
                      <a:endParaRPr lang="en-US" sz="1300" dirty="0"/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839051"/>
                  </a:ext>
                </a:extLst>
              </a:tr>
              <a:tr h="819274"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b="1" dirty="0"/>
                        <a:t>현장</a:t>
                      </a:r>
                      <a:r>
                        <a:rPr lang="en-US" altLang="ko-KR" sz="1300" b="1" dirty="0"/>
                        <a:t>(</a:t>
                      </a:r>
                      <a:r>
                        <a:rPr lang="ko-KR" altLang="en-US" sz="1300" b="1" dirty="0"/>
                        <a:t>동물병원 등</a:t>
                      </a:r>
                      <a:r>
                        <a:rPr lang="en-US" altLang="ko-KR" sz="1300" b="1" dirty="0"/>
                        <a:t>)</a:t>
                      </a:r>
                      <a:r>
                        <a:rPr lang="ko-KR" altLang="en-US" sz="1300" b="1" dirty="0"/>
                        <a:t>에서는 복잡성 때문에 </a:t>
                      </a:r>
                      <a:r>
                        <a:rPr lang="en-US" altLang="ko-KR" sz="1300" b="1" dirty="0"/>
                        <a:t>PCR </a:t>
                      </a:r>
                      <a:r>
                        <a:rPr lang="ko-KR" altLang="en-US" sz="1300" b="1" dirty="0"/>
                        <a:t>기피</a:t>
                      </a:r>
                      <a:endParaRPr lang="ko-KR" altLang="en-US" sz="1300" dirty="0"/>
                    </a:p>
                  </a:txBody>
                  <a:tcPr marL="41050" marR="41050" marT="20525" marB="20525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ko-KR" altLang="en-US" sz="1300" dirty="0"/>
                        <a:t>수의과 </a:t>
                      </a:r>
                      <a:r>
                        <a:rPr lang="ko-KR" altLang="en-US" sz="1300" dirty="0" err="1"/>
                        <a:t>진단소</a:t>
                      </a:r>
                      <a:r>
                        <a:rPr lang="ko-KR" altLang="en-US" sz="1300" dirty="0"/>
                        <a:t> </a:t>
                      </a:r>
                      <a:r>
                        <a:rPr lang="en-US" altLang="ko-KR" sz="1300" dirty="0"/>
                        <a:t>PCR </a:t>
                      </a:r>
                      <a:r>
                        <a:rPr lang="ko-KR" altLang="en-US" sz="1300" dirty="0"/>
                        <a:t>패널 </a:t>
                      </a:r>
                      <a:r>
                        <a:rPr lang="en-US" altLang="ko-KR" sz="1300" b="1" dirty="0"/>
                        <a:t>45 ~ 79 </a:t>
                      </a:r>
                      <a:r>
                        <a:rPr lang="ko-KR" altLang="en-US" sz="1300" b="1" dirty="0"/>
                        <a:t>달러</a:t>
                      </a:r>
                      <a:r>
                        <a:rPr lang="en-US" altLang="ko-KR" sz="1300" dirty="0"/>
                        <a:t>·</a:t>
                      </a:r>
                      <a:r>
                        <a:rPr lang="ko-KR" altLang="en-US" sz="1300" dirty="0"/>
                        <a:t>추출 대행 비용 별도</a:t>
                      </a:r>
                      <a:r>
                        <a:rPr lang="en-US" altLang="ko-KR" sz="1300" dirty="0"/>
                        <a:t>, </a:t>
                      </a:r>
                      <a:r>
                        <a:rPr lang="ko-KR" altLang="en-US" sz="1300" dirty="0"/>
                        <a:t>소규모 병원은 </a:t>
                      </a:r>
                      <a:r>
                        <a:rPr lang="ko-KR" altLang="en-US" sz="1300" b="1" dirty="0"/>
                        <a:t>검체를 외부로 보내 지연</a:t>
                      </a:r>
                      <a:r>
                        <a:rPr lang="en-US" altLang="ko-KR" sz="1300" b="1" dirty="0"/>
                        <a:t>·</a:t>
                      </a:r>
                      <a:r>
                        <a:rPr lang="ko-KR" altLang="en-US" sz="1300" b="1" dirty="0"/>
                        <a:t>추가비용</a:t>
                      </a:r>
                      <a:endParaRPr lang="en-US" altLang="ko-KR" sz="1300" dirty="0"/>
                    </a:p>
                  </a:txBody>
                  <a:tcPr marL="41050" marR="41050" marT="20525" marB="2052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61901986"/>
                  </a:ext>
                </a:extLst>
              </a:tr>
            </a:tbl>
          </a:graphicData>
        </a:graphic>
      </p:graphicFrame>
      <p:sp>
        <p:nvSpPr>
          <p:cNvPr id="4" name="화살표: 위쪽 3">
            <a:extLst>
              <a:ext uri="{FF2B5EF4-FFF2-40B4-BE49-F238E27FC236}">
                <a16:creationId xmlns:a16="http://schemas.microsoft.com/office/drawing/2014/main" id="{76615B8C-F5E8-714D-CB2E-BBD4052783F9}"/>
              </a:ext>
            </a:extLst>
          </p:cNvPr>
          <p:cNvSpPr/>
          <p:nvPr/>
        </p:nvSpPr>
        <p:spPr>
          <a:xfrm rot="5400000">
            <a:off x="2519706" y="3336254"/>
            <a:ext cx="508705" cy="424977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화살표: 위쪽 4">
            <a:extLst>
              <a:ext uri="{FF2B5EF4-FFF2-40B4-BE49-F238E27FC236}">
                <a16:creationId xmlns:a16="http://schemas.microsoft.com/office/drawing/2014/main" id="{D6729062-AE15-02CC-DF51-ED77A60B17E8}"/>
              </a:ext>
            </a:extLst>
          </p:cNvPr>
          <p:cNvSpPr/>
          <p:nvPr/>
        </p:nvSpPr>
        <p:spPr>
          <a:xfrm rot="5400000">
            <a:off x="8101658" y="3362414"/>
            <a:ext cx="508705" cy="372656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2DDBA583-5212-5E23-0E4D-29163BB6B084}"/>
              </a:ext>
            </a:extLst>
          </p:cNvPr>
          <p:cNvSpPr/>
          <p:nvPr/>
        </p:nvSpPr>
        <p:spPr>
          <a:xfrm>
            <a:off x="8690311" y="2710543"/>
            <a:ext cx="2329543" cy="1676400"/>
          </a:xfrm>
          <a:prstGeom prst="roundRect">
            <a:avLst/>
          </a:prstGeom>
          <a:solidFill>
            <a:srgbClr val="41999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/>
              <a:t>비용 상승</a:t>
            </a:r>
            <a:endParaRPr lang="en-US" altLang="ko-KR" sz="2000" dirty="0"/>
          </a:p>
          <a:p>
            <a:pPr algn="ctr"/>
            <a:r>
              <a:rPr lang="ko-KR" altLang="en-US" sz="2000" dirty="0"/>
              <a:t>노동부담 증가</a:t>
            </a:r>
          </a:p>
        </p:txBody>
      </p:sp>
      <p:sp>
        <p:nvSpPr>
          <p:cNvPr id="7" name="직사각형 4">
            <a:extLst>
              <a:ext uri="{FF2B5EF4-FFF2-40B4-BE49-F238E27FC236}">
                <a16:creationId xmlns:a16="http://schemas.microsoft.com/office/drawing/2014/main" id="{F6CBA8AD-89F1-E2DB-6CAB-699A27E24A8D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2DD2C9ED-C202-F167-99CB-79E70BD719DE}"/>
              </a:ext>
            </a:extLst>
          </p:cNvPr>
          <p:cNvSpPr txBox="1"/>
          <p:nvPr/>
        </p:nvSpPr>
        <p:spPr>
          <a:xfrm>
            <a:off x="45718" y="-1"/>
            <a:ext cx="40545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문제 인식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(Problem)</a:t>
            </a:r>
            <a:b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2400" b="1">
                <a:solidFill>
                  <a:srgbClr val="FFFFFF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시장문제 </a:t>
            </a:r>
            <a:r>
              <a:rPr lang="en-US" altLang="ko-KR" sz="2400" b="1">
                <a:solidFill>
                  <a:srgbClr val="FFFFFF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</a:t>
            </a:r>
            <a:endParaRPr lang="en-US" altLang="ko-KR" sz="2000" b="1">
              <a:solidFill>
                <a:schemeClr val="bg1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4160886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A97D213-ACA4-3B41-3A87-2CE7AC0E5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84601"/>
            <a:ext cx="12192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kumimoji="0" lang="en-US" altLang="ko-KR" sz="82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</a:t>
            </a:r>
            <a:endParaRPr kumimoji="0" lang="en-US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hole should be towards the non shiny side of silicon wafer as attached in the figure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 micrometer bottom glass substrate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50 micrometer etch depth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altLang="ko-KR" sz="1800" b="0" i="0" u="none" strike="noStrike" cap="none" normalizeH="0" baseline="0" dirty="0">
                <a:ln>
                  <a:noFill/>
                </a:ln>
                <a:solidFill>
                  <a:srgbClr val="2222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700 micrometer top glass substrate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ko-K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" name="그림 4" descr="텍스트, 스크린샷, 라인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01C3379-F3BC-BFDF-C7DE-2273BAF81F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660" y="749502"/>
            <a:ext cx="7185660" cy="1833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335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>
            <a:extLst>
              <a:ext uri="{FF2B5EF4-FFF2-40B4-BE49-F238E27FC236}">
                <a16:creationId xmlns:a16="http://schemas.microsoft.com/office/drawing/2014/main" id="{165B30D4-FAC2-3640-26CD-E4ED629AB55B}"/>
              </a:ext>
            </a:extLst>
          </p:cNvPr>
          <p:cNvGrpSpPr/>
          <p:nvPr/>
        </p:nvGrpSpPr>
        <p:grpSpPr>
          <a:xfrm>
            <a:off x="-210965" y="7913914"/>
            <a:ext cx="10287000" cy="6858000"/>
            <a:chOff x="659892" y="0"/>
            <a:chExt cx="10287000" cy="6858000"/>
          </a:xfrm>
        </p:grpSpPr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0C7F1E9A-852F-0DF3-1558-33AE6DBECBA4}"/>
                </a:ext>
              </a:extLst>
            </p:cNvPr>
            <p:cNvGrpSpPr/>
            <p:nvPr/>
          </p:nvGrpSpPr>
          <p:grpSpPr>
            <a:xfrm>
              <a:off x="659892" y="0"/>
              <a:ext cx="10287000" cy="6858000"/>
              <a:chOff x="659892" y="0"/>
              <a:chExt cx="10287000" cy="6858000"/>
            </a:xfrm>
          </p:grpSpPr>
          <p:pic>
            <p:nvPicPr>
              <p:cNvPr id="1026" name="Picture 2" descr="생성된 이미지">
                <a:extLst>
                  <a:ext uri="{FF2B5EF4-FFF2-40B4-BE49-F238E27FC236}">
                    <a16:creationId xmlns:a16="http://schemas.microsoft.com/office/drawing/2014/main" id="{4535B762-769E-E2B8-E2E1-971C8347231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892" y="0"/>
                <a:ext cx="10287000" cy="6858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" name="직사각형 2">
                <a:extLst>
                  <a:ext uri="{FF2B5EF4-FFF2-40B4-BE49-F238E27FC236}">
                    <a16:creationId xmlns:a16="http://schemas.microsoft.com/office/drawing/2014/main" id="{DB89CCCE-2863-DFF5-7DCE-C4F17397ECA6}"/>
                  </a:ext>
                </a:extLst>
              </p:cNvPr>
              <p:cNvSpPr/>
              <p:nvPr/>
            </p:nvSpPr>
            <p:spPr>
              <a:xfrm>
                <a:off x="1330778" y="4498521"/>
                <a:ext cx="1453243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CF1B714B-C48A-D1D5-5B63-66246D5C25F1}"/>
                  </a:ext>
                </a:extLst>
              </p:cNvPr>
              <p:cNvSpPr/>
              <p:nvPr/>
            </p:nvSpPr>
            <p:spPr>
              <a:xfrm>
                <a:off x="816428" y="4927146"/>
                <a:ext cx="1453243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5" name="직사각형 4">
                <a:extLst>
                  <a:ext uri="{FF2B5EF4-FFF2-40B4-BE49-F238E27FC236}">
                    <a16:creationId xmlns:a16="http://schemas.microsoft.com/office/drawing/2014/main" id="{5F8C4011-54D8-E690-EF24-39803194407B}"/>
                  </a:ext>
                </a:extLst>
              </p:cNvPr>
              <p:cNvSpPr/>
              <p:nvPr/>
            </p:nvSpPr>
            <p:spPr>
              <a:xfrm>
                <a:off x="910369" y="3837213"/>
                <a:ext cx="1453243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6" name="Picture 2" descr="생성된 이미지">
                <a:extLst>
                  <a:ext uri="{FF2B5EF4-FFF2-40B4-BE49-F238E27FC236}">
                    <a16:creationId xmlns:a16="http://schemas.microsoft.com/office/drawing/2014/main" id="{C9479F0A-6F73-550F-33CC-1C5468C62CF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897" t="88373" r="77420" b="4841"/>
              <a:stretch/>
            </p:blipFill>
            <p:spPr bwMode="auto">
              <a:xfrm>
                <a:off x="2028824" y="5551713"/>
                <a:ext cx="481693" cy="46536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" name="직사각형 6">
                <a:extLst>
                  <a:ext uri="{FF2B5EF4-FFF2-40B4-BE49-F238E27FC236}">
                    <a16:creationId xmlns:a16="http://schemas.microsoft.com/office/drawing/2014/main" id="{3CFE0CE6-CEAA-CFC0-1072-57E5D19F26E1}"/>
                  </a:ext>
                </a:extLst>
              </p:cNvPr>
              <p:cNvSpPr/>
              <p:nvPr/>
            </p:nvSpPr>
            <p:spPr>
              <a:xfrm>
                <a:off x="2424793" y="6098721"/>
                <a:ext cx="1453243" cy="587829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8" name="직사각형 7">
                <a:extLst>
                  <a:ext uri="{FF2B5EF4-FFF2-40B4-BE49-F238E27FC236}">
                    <a16:creationId xmlns:a16="http://schemas.microsoft.com/office/drawing/2014/main" id="{3AE8DFA2-1C9F-CBBD-8AE7-0764BF2B8D29}"/>
                  </a:ext>
                </a:extLst>
              </p:cNvPr>
              <p:cNvSpPr/>
              <p:nvPr/>
            </p:nvSpPr>
            <p:spPr>
              <a:xfrm>
                <a:off x="3034498" y="3750127"/>
                <a:ext cx="1453243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ECA9102C-2D6C-B4E3-F303-69B896AA21C2}"/>
                  </a:ext>
                </a:extLst>
              </p:cNvPr>
              <p:cNvSpPr txBox="1"/>
              <p:nvPr/>
            </p:nvSpPr>
            <p:spPr>
              <a:xfrm>
                <a:off x="972961" y="3929037"/>
                <a:ext cx="13471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/>
                  <a:t>난이도</a:t>
                </a:r>
              </a:p>
            </p:txBody>
          </p:sp>
          <p:pic>
            <p:nvPicPr>
              <p:cNvPr id="11" name="Picture 2" descr="생성된 이미지">
                <a:extLst>
                  <a:ext uri="{FF2B5EF4-FFF2-40B4-BE49-F238E27FC236}">
                    <a16:creationId xmlns:a16="http://schemas.microsoft.com/office/drawing/2014/main" id="{816DB302-495D-F50D-89FE-4783A9A9615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522" t="55069" r="15621" b="35040"/>
              <a:stretch/>
            </p:blipFill>
            <p:spPr bwMode="auto">
              <a:xfrm>
                <a:off x="7837714" y="3750127"/>
                <a:ext cx="2351314" cy="67834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2" name="직사각형 11">
                <a:extLst>
                  <a:ext uri="{FF2B5EF4-FFF2-40B4-BE49-F238E27FC236}">
                    <a16:creationId xmlns:a16="http://schemas.microsoft.com/office/drawing/2014/main" id="{B4BA2104-C440-920B-7B0D-028BCFB6F79E}"/>
                  </a:ext>
                </a:extLst>
              </p:cNvPr>
              <p:cNvSpPr/>
              <p:nvPr/>
            </p:nvSpPr>
            <p:spPr>
              <a:xfrm>
                <a:off x="7111092" y="3682796"/>
                <a:ext cx="593169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AD2FAB3-2A33-8B9E-74AE-1F55DB6B9B3C}"/>
                  </a:ext>
                </a:extLst>
              </p:cNvPr>
              <p:cNvSpPr txBox="1"/>
              <p:nvPr/>
            </p:nvSpPr>
            <p:spPr>
              <a:xfrm>
                <a:off x="6643006" y="3849811"/>
                <a:ext cx="134710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o-KR" altLang="en-US" sz="2800" b="1" dirty="0"/>
                  <a:t>난이도</a:t>
                </a:r>
              </a:p>
            </p:txBody>
          </p:sp>
          <p:sp>
            <p:nvSpPr>
              <p:cNvPr id="29" name="직사각형 28">
                <a:extLst>
                  <a:ext uri="{FF2B5EF4-FFF2-40B4-BE49-F238E27FC236}">
                    <a16:creationId xmlns:a16="http://schemas.microsoft.com/office/drawing/2014/main" id="{AC29D473-D962-0B9A-D28C-1843DA1F4CAB}"/>
                  </a:ext>
                </a:extLst>
              </p:cNvPr>
              <p:cNvSpPr/>
              <p:nvPr/>
            </p:nvSpPr>
            <p:spPr>
              <a:xfrm>
                <a:off x="972961" y="171449"/>
                <a:ext cx="4328382" cy="1330779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3600" b="1" dirty="0">
                    <a:solidFill>
                      <a:schemeClr val="tx1"/>
                    </a:solidFill>
                  </a:rPr>
                  <a:t>정제가 쉬운 </a:t>
                </a:r>
                <a:r>
                  <a:rPr lang="en-US" altLang="ko-KR" sz="3600" b="1" dirty="0">
                    <a:solidFill>
                      <a:schemeClr val="tx1"/>
                    </a:solidFill>
                  </a:rPr>
                  <a:t>PCR </a:t>
                </a:r>
                <a:r>
                  <a:rPr lang="ko-KR" altLang="en-US" sz="3600" b="1" dirty="0">
                    <a:solidFill>
                      <a:schemeClr val="tx1"/>
                    </a:solidFill>
                  </a:rPr>
                  <a:t>검사</a:t>
                </a:r>
              </a:p>
            </p:txBody>
          </p:sp>
          <p:sp>
            <p:nvSpPr>
              <p:cNvPr id="30" name="직사각형 29">
                <a:extLst>
                  <a:ext uri="{FF2B5EF4-FFF2-40B4-BE49-F238E27FC236}">
                    <a16:creationId xmlns:a16="http://schemas.microsoft.com/office/drawing/2014/main" id="{A1C09BB7-B613-BF58-33BF-D1717EDEDC5A}"/>
                  </a:ext>
                </a:extLst>
              </p:cNvPr>
              <p:cNvSpPr/>
              <p:nvPr/>
            </p:nvSpPr>
            <p:spPr>
              <a:xfrm>
                <a:off x="5954486" y="171449"/>
                <a:ext cx="4850892" cy="1330779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ko-KR" altLang="en-US" sz="3600" b="1" dirty="0">
                    <a:solidFill>
                      <a:schemeClr val="tx1"/>
                    </a:solidFill>
                  </a:rPr>
                  <a:t>정제가 어려운 </a:t>
                </a:r>
                <a:r>
                  <a:rPr lang="en-US" altLang="ko-KR" sz="3600" b="1" dirty="0">
                    <a:solidFill>
                      <a:schemeClr val="tx1"/>
                    </a:solidFill>
                  </a:rPr>
                  <a:t>PCR </a:t>
                </a:r>
                <a:r>
                  <a:rPr lang="ko-KR" altLang="en-US" sz="3600" b="1" dirty="0">
                    <a:solidFill>
                      <a:schemeClr val="tx1"/>
                    </a:solidFill>
                  </a:rPr>
                  <a:t>검사</a:t>
                </a:r>
              </a:p>
            </p:txBody>
          </p:sp>
          <p:sp>
            <p:nvSpPr>
              <p:cNvPr id="38" name="직사각형 37">
                <a:extLst>
                  <a:ext uri="{FF2B5EF4-FFF2-40B4-BE49-F238E27FC236}">
                    <a16:creationId xmlns:a16="http://schemas.microsoft.com/office/drawing/2014/main" id="{244E2808-F30D-2C2F-B6D1-A33C14AF3CE4}"/>
                  </a:ext>
                </a:extLst>
              </p:cNvPr>
              <p:cNvSpPr/>
              <p:nvPr/>
            </p:nvSpPr>
            <p:spPr>
              <a:xfrm>
                <a:off x="2328888" y="5528578"/>
                <a:ext cx="2020608" cy="857250"/>
              </a:xfrm>
              <a:prstGeom prst="rect">
                <a:avLst/>
              </a:prstGeom>
              <a:solidFill>
                <a:srgbClr val="FDFDFC"/>
              </a:solidFill>
              <a:ln>
                <a:solidFill>
                  <a:srgbClr val="FDFDFC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pic>
          <p:nvPicPr>
            <p:cNvPr id="14" name="그림 13">
              <a:extLst>
                <a:ext uri="{FF2B5EF4-FFF2-40B4-BE49-F238E27FC236}">
                  <a16:creationId xmlns:a16="http://schemas.microsoft.com/office/drawing/2014/main" id="{040397F2-37B6-3C80-A696-349E0B695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60" t="67857" r="56030" b="9802"/>
            <a:stretch/>
          </p:blipFill>
          <p:spPr>
            <a:xfrm>
              <a:off x="1330778" y="4635951"/>
              <a:ext cx="3592285" cy="1532167"/>
            </a:xfrm>
            <a:prstGeom prst="rect">
              <a:avLst/>
            </a:prstGeom>
          </p:spPr>
        </p:pic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D269496-B7F8-6C04-BF87-7E2FD89F64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060" t="67857" r="56030" b="20477"/>
            <a:stretch/>
          </p:blipFill>
          <p:spPr>
            <a:xfrm>
              <a:off x="816428" y="4669967"/>
              <a:ext cx="3592285" cy="800103"/>
            </a:xfrm>
            <a:prstGeom prst="rect">
              <a:avLst/>
            </a:prstGeom>
          </p:spPr>
        </p:pic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693F0A6-B196-2225-1676-8A3058F7A47F}"/>
              </a:ext>
            </a:extLst>
          </p:cNvPr>
          <p:cNvGrpSpPr/>
          <p:nvPr/>
        </p:nvGrpSpPr>
        <p:grpSpPr>
          <a:xfrm>
            <a:off x="3860085" y="930971"/>
            <a:ext cx="8268184" cy="5892659"/>
            <a:chOff x="3860085" y="930971"/>
            <a:chExt cx="8268184" cy="5892659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BC7C916E-FF84-27B9-A7AE-0F000FE6C562}"/>
                </a:ext>
              </a:extLst>
            </p:cNvPr>
            <p:cNvSpPr/>
            <p:nvPr/>
          </p:nvSpPr>
          <p:spPr>
            <a:xfrm>
              <a:off x="3860085" y="1274885"/>
              <a:ext cx="8268184" cy="2645053"/>
            </a:xfrm>
            <a:prstGeom prst="rect">
              <a:avLst/>
            </a:prstGeom>
            <a:solidFill>
              <a:srgbClr val="FF0000">
                <a:alpha val="3215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42" name="직사각형 41">
              <a:extLst>
                <a:ext uri="{FF2B5EF4-FFF2-40B4-BE49-F238E27FC236}">
                  <a16:creationId xmlns:a16="http://schemas.microsoft.com/office/drawing/2014/main" id="{912E1127-2A65-DB81-C3BA-95CF57E8BDF9}"/>
                </a:ext>
              </a:extLst>
            </p:cNvPr>
            <p:cNvSpPr/>
            <p:nvPr/>
          </p:nvSpPr>
          <p:spPr>
            <a:xfrm>
              <a:off x="3860085" y="3948511"/>
              <a:ext cx="8268184" cy="2581068"/>
            </a:xfrm>
            <a:prstGeom prst="rect">
              <a:avLst/>
            </a:prstGeom>
            <a:solidFill>
              <a:srgbClr val="B3E8FD">
                <a:alpha val="32157"/>
              </a:srgb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graphicFrame>
              <p:nvGraphicFramePr>
                <p:cNvPr id="40" name="차트 39">
                  <a:extLst>
                    <a:ext uri="{FF2B5EF4-FFF2-40B4-BE49-F238E27FC236}">
                      <a16:creationId xmlns:a16="http://schemas.microsoft.com/office/drawing/2014/main" id="{D9D7A447-B698-7A5D-54C7-59370D1B8502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431285632"/>
                    </p:ext>
                  </p:extLst>
                </p:nvPr>
              </p:nvGraphicFramePr>
              <p:xfrm>
                <a:off x="3860085" y="930971"/>
                <a:ext cx="7297980" cy="589265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</mc:Choice>
          <mc:Fallback>
            <p:graphicFrame>
              <p:nvGraphicFramePr>
                <p:cNvPr id="40" name="차트 39">
                  <a:extLst>
                    <a:ext uri="{FF2B5EF4-FFF2-40B4-BE49-F238E27FC236}">
                      <a16:creationId xmlns:a16="http://schemas.microsoft.com/office/drawing/2014/main" id="{D9D7A447-B698-7A5D-54C7-59370D1B8502}"/>
                    </a:ext>
                  </a:extLst>
                </p:cNvPr>
                <p:cNvGraphicFramePr>
                  <a:graphicFrameLocks/>
                </p:cNvGraphicFramePr>
                <p:nvPr>
                  <p:extLst>
                    <p:ext uri="{D42A27DB-BD31-4B8C-83A1-F6EECF244321}">
                      <p14:modId xmlns:p14="http://schemas.microsoft.com/office/powerpoint/2010/main" val="1431285632"/>
                    </p:ext>
                  </p:extLst>
                </p:nvPr>
              </p:nvGraphicFramePr>
              <p:xfrm>
                <a:off x="3860085" y="930971"/>
                <a:ext cx="7297980" cy="5892659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4"/>
                </a:graphicData>
              </a:graphic>
            </p:graphicFrame>
          </mc:Fallback>
        </mc:AlternateContent>
        <p:pic>
          <p:nvPicPr>
            <p:cNvPr id="41" name="그림 40">
              <a:extLst>
                <a:ext uri="{FF2B5EF4-FFF2-40B4-BE49-F238E27FC236}">
                  <a16:creationId xmlns:a16="http://schemas.microsoft.com/office/drawing/2014/main" id="{BEB0173F-F7F6-E0B1-96E6-9248AEC13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t="7031" r="52328" b="11006"/>
            <a:stretch/>
          </p:blipFill>
          <p:spPr>
            <a:xfrm>
              <a:off x="9772105" y="3966945"/>
              <a:ext cx="2264233" cy="2518267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</p:pic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BB6B6B5C-CB73-C100-62BC-51530B2EE05A}"/>
                </a:ext>
              </a:extLst>
            </p:cNvPr>
            <p:cNvSpPr/>
            <p:nvPr/>
          </p:nvSpPr>
          <p:spPr>
            <a:xfrm>
              <a:off x="10299469" y="6548013"/>
              <a:ext cx="997527" cy="2419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D9A60ADE-8EB3-A383-E5A8-096D0764E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50438" t="6411" b="10259"/>
            <a:stretch/>
          </p:blipFill>
          <p:spPr>
            <a:xfrm>
              <a:off x="9766067" y="1375491"/>
              <a:ext cx="2270271" cy="251748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45" name="직사각형 44">
              <a:extLst>
                <a:ext uri="{FF2B5EF4-FFF2-40B4-BE49-F238E27FC236}">
                  <a16:creationId xmlns:a16="http://schemas.microsoft.com/office/drawing/2014/main" id="{549197D9-7465-4C86-E21B-34B99D692271}"/>
                </a:ext>
              </a:extLst>
            </p:cNvPr>
            <p:cNvSpPr/>
            <p:nvPr/>
          </p:nvSpPr>
          <p:spPr>
            <a:xfrm>
              <a:off x="4671787" y="3670300"/>
              <a:ext cx="3308432" cy="222670"/>
            </a:xfrm>
            <a:prstGeom prst="rect">
              <a:avLst/>
            </a:prstGeom>
            <a:solidFill>
              <a:srgbClr val="B3E8FD">
                <a:alpha val="30196"/>
              </a:srgb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50" name="화살표: 위쪽 49">
                  <a:extLst>
                    <a:ext uri="{FF2B5EF4-FFF2-40B4-BE49-F238E27FC236}">
                      <a16:creationId xmlns:a16="http://schemas.microsoft.com/office/drawing/2014/main" id="{769D23E5-2452-8DD2-DAB3-F824338B7B58}"/>
                    </a:ext>
                  </a:extLst>
                </p:cNvPr>
                <p:cNvSpPr/>
                <p:nvPr/>
              </p:nvSpPr>
              <p:spPr>
                <a:xfrm>
                  <a:off x="8551326" y="2979634"/>
                  <a:ext cx="1122810" cy="1512779"/>
                </a:xfrm>
                <a:prstGeom prst="upArrow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altLang="ko-K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ko-K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altLang="ko-KR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</m:den>
                        </m:f>
                      </m:oMath>
                    </m:oMathPara>
                  </a14:m>
                  <a:endParaRPr lang="en-US" altLang="ko-KR" sz="2000" b="0" dirty="0">
                    <a:solidFill>
                      <a:schemeClr val="tx1"/>
                    </a:solidFill>
                  </a:endParaRPr>
                </a:p>
                <a:p>
                  <a:pPr algn="ctr"/>
                  <a:r>
                    <a:rPr lang="en-US" altLang="ko-KR" sz="2000" b="0" dirty="0">
                      <a:solidFill>
                        <a:schemeClr val="tx1"/>
                      </a:solidFill>
                    </a:rPr>
                    <a:t>x</a:t>
                  </a:r>
                </a:p>
              </p:txBody>
            </p:sp>
          </mc:Choice>
          <mc:Fallback>
            <p:sp>
              <p:nvSpPr>
                <p:cNvPr id="50" name="화살표: 위쪽 49">
                  <a:extLst>
                    <a:ext uri="{FF2B5EF4-FFF2-40B4-BE49-F238E27FC236}">
                      <a16:creationId xmlns:a16="http://schemas.microsoft.com/office/drawing/2014/main" id="{769D23E5-2452-8DD2-DAB3-F824338B7B5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1326" y="2979634"/>
                  <a:ext cx="1122810" cy="1512779"/>
                </a:xfrm>
                <a:prstGeom prst="upArrow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ko-KR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1" name="AutoShape 4">
              <a:extLst>
                <a:ext uri="{FF2B5EF4-FFF2-40B4-BE49-F238E27FC236}">
                  <a16:creationId xmlns:a16="http://schemas.microsoft.com/office/drawing/2014/main" id="{07A634DB-1C54-84B5-C8BA-CF60FB80EA6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5943600" y="32766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2" name="AutoShape 6">
              <a:extLst>
                <a:ext uri="{FF2B5EF4-FFF2-40B4-BE49-F238E27FC236}">
                  <a16:creationId xmlns:a16="http://schemas.microsoft.com/office/drawing/2014/main" id="{8B7FB6FF-02DF-8279-E1A2-A78D6CC75FB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6096000" y="3429000"/>
              <a:ext cx="304800" cy="30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54" name="그림 53" descr="텍스트, 그림, 스케치, 도표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03879997-5338-776F-5867-BFBEAC7D6F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" t="14335" r="2099" b="18848"/>
          <a:stretch/>
        </p:blipFill>
        <p:spPr>
          <a:xfrm>
            <a:off x="516718" y="987102"/>
            <a:ext cx="2303327" cy="1613538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D7EB587-2C72-0264-D976-C29F41E9A0B6}"/>
              </a:ext>
            </a:extLst>
          </p:cNvPr>
          <p:cNvSpPr txBox="1"/>
          <p:nvPr/>
        </p:nvSpPr>
        <p:spPr>
          <a:xfrm>
            <a:off x="970659" y="2419376"/>
            <a:ext cx="12833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복잡한 정제 </a:t>
            </a:r>
            <a:endParaRPr lang="en-US" altLang="ko-KR" dirty="0"/>
          </a:p>
        </p:txBody>
      </p:sp>
      <p:pic>
        <p:nvPicPr>
          <p:cNvPr id="57" name="그림 56" descr="스케치, 그림, 도표, 클립아트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F2BEA91B-EB48-655D-E388-6DF497A3C7E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22" t="38788" r="4812" b="14881"/>
          <a:stretch/>
        </p:blipFill>
        <p:spPr>
          <a:xfrm>
            <a:off x="1006180" y="3011074"/>
            <a:ext cx="1283306" cy="1383839"/>
          </a:xfrm>
          <a:prstGeom prst="rect">
            <a:avLst/>
          </a:prstGeom>
        </p:spPr>
      </p:pic>
      <p:sp>
        <p:nvSpPr>
          <p:cNvPr id="58" name="화살표: 위쪽 57">
            <a:extLst>
              <a:ext uri="{FF2B5EF4-FFF2-40B4-BE49-F238E27FC236}">
                <a16:creationId xmlns:a16="http://schemas.microsoft.com/office/drawing/2014/main" id="{C35E129D-5E2B-2CDD-88E5-7648266B977D}"/>
              </a:ext>
            </a:extLst>
          </p:cNvPr>
          <p:cNvSpPr/>
          <p:nvPr/>
        </p:nvSpPr>
        <p:spPr>
          <a:xfrm rot="10800000">
            <a:off x="1448648" y="2780536"/>
            <a:ext cx="327328" cy="31883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AC5FCF1-0013-B073-59C4-53FA3AB48D63}"/>
              </a:ext>
            </a:extLst>
          </p:cNvPr>
          <p:cNvSpPr txBox="1"/>
          <p:nvPr/>
        </p:nvSpPr>
        <p:spPr>
          <a:xfrm>
            <a:off x="1129036" y="4231261"/>
            <a:ext cx="11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비용상승</a:t>
            </a:r>
            <a:endParaRPr lang="en-US" altLang="ko-KR" dirty="0"/>
          </a:p>
        </p:txBody>
      </p:sp>
      <p:sp>
        <p:nvSpPr>
          <p:cNvPr id="62" name="화살표: 위쪽 61">
            <a:extLst>
              <a:ext uri="{FF2B5EF4-FFF2-40B4-BE49-F238E27FC236}">
                <a16:creationId xmlns:a16="http://schemas.microsoft.com/office/drawing/2014/main" id="{FB16B8FF-4168-0346-B5A6-0F175DBA4FFD}"/>
              </a:ext>
            </a:extLst>
          </p:cNvPr>
          <p:cNvSpPr/>
          <p:nvPr/>
        </p:nvSpPr>
        <p:spPr>
          <a:xfrm rot="5400000">
            <a:off x="3223133" y="3591662"/>
            <a:ext cx="508705" cy="641559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4">
            <a:extLst>
              <a:ext uri="{FF2B5EF4-FFF2-40B4-BE49-F238E27FC236}">
                <a16:creationId xmlns:a16="http://schemas.microsoft.com/office/drawing/2014/main" id="{0E00427D-D3FB-2D96-4CC9-906C742B0478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FFFFFF"/>
                </a:solidFill>
              </a:defRPr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retendard Medium"/>
              <a:ea typeface="Pretendard Medium"/>
              <a:cs typeface="+mn-cs"/>
            </a:endParaRPr>
          </a:p>
        </p:txBody>
      </p:sp>
      <p:sp>
        <p:nvSpPr>
          <p:cNvPr id="1024" name="TextBox 5">
            <a:extLst>
              <a:ext uri="{FF2B5EF4-FFF2-40B4-BE49-F238E27FC236}">
                <a16:creationId xmlns:a16="http://schemas.microsoft.com/office/drawing/2014/main" id="{C36BDD5D-F09F-90ED-09D0-14C72F0F5EDE}"/>
              </a:ext>
            </a:extLst>
          </p:cNvPr>
          <p:cNvSpPr txBox="1"/>
          <p:nvPr/>
        </p:nvSpPr>
        <p:spPr>
          <a:xfrm>
            <a:off x="45718" y="-1"/>
            <a:ext cx="4054599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1">
                <a:solidFill>
                  <a:srgbClr val="FFFFFF"/>
                </a:solidFill>
              </a:defRPr>
            </a:pPr>
            <a:r>
              <a:rPr lang="en-US" altLang="ko-KR" sz="2400" b="1">
                <a:solidFill>
                  <a:schemeClr val="bg1"/>
                </a:solidFill>
                <a:latin typeface="+mn-ea"/>
              </a:rPr>
              <a:t>1. </a:t>
            </a:r>
            <a:r>
              <a:rPr lang="ko-KR" altLang="en-US" sz="2400" b="1">
                <a:solidFill>
                  <a:schemeClr val="bg1"/>
                </a:solidFill>
                <a:latin typeface="+mn-ea"/>
              </a:rPr>
              <a:t>문제 인식</a:t>
            </a:r>
            <a:r>
              <a:rPr lang="en-US" altLang="ko-KR" sz="2400" b="1">
                <a:solidFill>
                  <a:schemeClr val="bg1"/>
                </a:solidFill>
                <a:latin typeface="+mn-ea"/>
              </a:rPr>
              <a:t>(Problem)</a:t>
            </a:r>
            <a:br>
              <a:rPr kumimoji="0" lang="en-US" altLang="ko-K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2400" b="1">
                <a:solidFill>
                  <a:srgbClr val="FFFFFF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시장문제 </a:t>
            </a:r>
            <a:r>
              <a:rPr lang="en-US" altLang="ko-KR" sz="2400" b="1">
                <a:solidFill>
                  <a:srgbClr val="FFFFFF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2</a:t>
            </a:r>
            <a:endParaRPr lang="en-US" altLang="ko-KR" sz="2000" b="1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239006E7-1905-2CE9-945F-0387F93EB00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22828" t="27118" r="22525" b="30297"/>
          <a:stretch/>
        </p:blipFill>
        <p:spPr>
          <a:xfrm>
            <a:off x="823503" y="5077864"/>
            <a:ext cx="1378107" cy="107392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6F5C7AA-8299-ADA3-E0D5-FF3E8BEE84A8}"/>
              </a:ext>
            </a:extLst>
          </p:cNvPr>
          <p:cNvSpPr txBox="1"/>
          <p:nvPr/>
        </p:nvSpPr>
        <p:spPr>
          <a:xfrm>
            <a:off x="1064351" y="6109053"/>
            <a:ext cx="1137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dirty="0"/>
              <a:t>검사거부</a:t>
            </a:r>
            <a:endParaRPr lang="en-US" altLang="ko-KR" dirty="0"/>
          </a:p>
        </p:txBody>
      </p:sp>
      <p:sp>
        <p:nvSpPr>
          <p:cNvPr id="18" name="화살표: 위쪽 17">
            <a:extLst>
              <a:ext uri="{FF2B5EF4-FFF2-40B4-BE49-F238E27FC236}">
                <a16:creationId xmlns:a16="http://schemas.microsoft.com/office/drawing/2014/main" id="{51A6D9C2-AEA9-75D1-8A56-D978BBEAE4EF}"/>
              </a:ext>
            </a:extLst>
          </p:cNvPr>
          <p:cNvSpPr/>
          <p:nvPr/>
        </p:nvSpPr>
        <p:spPr>
          <a:xfrm rot="10800000">
            <a:off x="1448648" y="4717005"/>
            <a:ext cx="327328" cy="31883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9369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12DC4-3C11-21A8-86CA-441BEF9F0A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2" descr="그림 2">
            <a:extLst>
              <a:ext uri="{FF2B5EF4-FFF2-40B4-BE49-F238E27FC236}">
                <a16:creationId xmlns:a16="http://schemas.microsoft.com/office/drawing/2014/main" id="{1A7BCE91-0D8F-C333-AC10-E9A6F0DAC2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"/>
            <a:ext cx="12192000" cy="686873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1FEA6592-F231-3A17-15DC-727E1D4C5257}"/>
              </a:ext>
            </a:extLst>
          </p:cNvPr>
          <p:cNvSpPr/>
          <p:nvPr/>
        </p:nvSpPr>
        <p:spPr>
          <a:xfrm>
            <a:off x="6537960" y="0"/>
            <a:ext cx="565404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595D2277-D206-D560-3B63-DB8452B67F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728460" y="1396205"/>
            <a:ext cx="5273040" cy="4065588"/>
          </a:xfrm>
        </p:spPr>
        <p:txBody>
          <a:bodyPr lIns="45719" tIns="45720" rIns="45719" bIns="45720" anchor="ctr">
            <a:noAutofit/>
          </a:bodyPr>
          <a:lstStyle/>
          <a:p>
            <a:pPr algn="ctr">
              <a:lnSpc>
                <a:spcPct val="150000"/>
              </a:lnSpc>
              <a:spcAft>
                <a:spcPts val="726"/>
              </a:spcAft>
            </a:pPr>
            <a:r>
              <a:rPr lang="ko-KR" altLang="en-US" sz="3250" b="1" kern="0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진단 시장의 </a:t>
            </a:r>
            <a:r>
              <a:rPr lang="ko-KR" altLang="en-US" sz="3250" b="1" kern="0" err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미충족</a:t>
            </a:r>
            <a:r>
              <a:rPr lang="ko-KR" altLang="en-US" sz="3250" b="1" kern="0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수요</a:t>
            </a:r>
            <a:br>
              <a:rPr lang="en-US" altLang="ko-KR" sz="3250" b="1" kern="0"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en-US" altLang="ko-KR" sz="3250" b="1" kern="0" err="1">
                <a:solidFill>
                  <a:schemeClr val="tx2">
                    <a:lumMod val="5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Alwaygen</a:t>
            </a:r>
            <a:r>
              <a:rPr lang="ko-KR" altLang="en-US" sz="3250" b="1" kern="0">
                <a:solidFill>
                  <a:schemeClr val="tx2">
                    <a:lumMod val="5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의 솔루션</a:t>
            </a:r>
            <a:br>
              <a:rPr lang="en-US" altLang="ko-KR" sz="3250" b="1" kern="0">
                <a:solidFill>
                  <a:schemeClr val="bg2">
                    <a:lumMod val="90000"/>
                  </a:schemeClr>
                </a:solidFill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3250" b="1" kern="0">
                <a:solidFill>
                  <a:schemeClr val="bg2">
                    <a:lumMod val="90000"/>
                  </a:schemeClr>
                </a:solidFill>
                <a:effectLst/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사업화 </a:t>
            </a:r>
            <a: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로드맵</a:t>
            </a:r>
            <a:b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</a:br>
            <a:r>
              <a:rPr lang="ko-KR" altLang="en-US" sz="3250" b="1">
                <a:solidFill>
                  <a:schemeClr val="bg2">
                    <a:lumMod val="90000"/>
                  </a:schemeClr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핵심 인력</a:t>
            </a:r>
            <a:endParaRPr lang="ko-KR" altLang="en-US" sz="3250" b="1" kern="0">
              <a:solidFill>
                <a:schemeClr val="tx2">
                  <a:lumMod val="60000"/>
                  <a:lumOff val="40000"/>
                </a:schemeClr>
              </a:solidFill>
              <a:effectLst/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63205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EF5F18-126B-EF74-B7A3-065AB5CE12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직사각형 1">
            <a:extLst>
              <a:ext uri="{FF2B5EF4-FFF2-40B4-BE49-F238E27FC236}">
                <a16:creationId xmlns:a16="http://schemas.microsoft.com/office/drawing/2014/main" id="{8D8D565D-D599-6992-FAE8-4535E0FE6B18}"/>
              </a:ext>
            </a:extLst>
          </p:cNvPr>
          <p:cNvSpPr/>
          <p:nvPr/>
        </p:nvSpPr>
        <p:spPr>
          <a:xfrm>
            <a:off x="0" y="-1"/>
            <a:ext cx="4302736" cy="769442"/>
          </a:xfrm>
          <a:prstGeom prst="rect">
            <a:avLst/>
          </a:prstGeom>
          <a:solidFill>
            <a:srgbClr val="4CABA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" name="TextBox 5">
            <a:extLst>
              <a:ext uri="{FF2B5EF4-FFF2-40B4-BE49-F238E27FC236}">
                <a16:creationId xmlns:a16="http://schemas.microsoft.com/office/drawing/2014/main" id="{CB396BDE-35FE-4F08-13DC-A3CFEA109883}"/>
              </a:ext>
            </a:extLst>
          </p:cNvPr>
          <p:cNvSpPr txBox="1"/>
          <p:nvPr/>
        </p:nvSpPr>
        <p:spPr>
          <a:xfrm>
            <a:off x="45718" y="-1"/>
            <a:ext cx="4035131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="http://schemas.openxmlformats.org/officeDocument/2006/math" xmlns:a14="http://schemas.microsoft.com/office/drawing/2010/main"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/>
          <a:p>
            <a:pPr lvl="0">
              <a:defRPr sz="2400" b="1">
                <a:solidFill>
                  <a:srgbClr val="FFFFFF"/>
                </a:solidFill>
              </a:defRPr>
            </a:pPr>
            <a:r>
              <a:rPr lang="en-US" altLang="ko-KR" sz="2400" b="1" dirty="0">
                <a:solidFill>
                  <a:schemeClr val="bg1"/>
                </a:solidFill>
                <a:latin typeface="+mn-ea"/>
              </a:rPr>
              <a:t>2. Solution</a:t>
            </a:r>
          </a:p>
          <a:p>
            <a:pPr>
              <a:defRPr sz="2000" b="1">
                <a:solidFill>
                  <a:srgbClr val="FFFFFF"/>
                </a:solidFill>
              </a:defRPr>
            </a:pPr>
            <a:r>
              <a:rPr dirty="0" err="1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올웨이젠의</a:t>
            </a:r>
            <a:r>
              <a:rPr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 기술</a:t>
            </a:r>
            <a:r>
              <a:rPr 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1: </a:t>
            </a:r>
            <a:r>
              <a:rPr lang="ko-KR" altLang="en-US" dirty="0"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</a:rPr>
              <a:t>기존 방식과의 비교</a:t>
            </a:r>
            <a:endParaRPr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0DAA1624-97ED-3FF7-B981-EDDFE150F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59" y="1038335"/>
            <a:ext cx="12192000" cy="5847097"/>
          </a:xfrm>
          <a:prstGeom prst="rect">
            <a:avLst/>
          </a:prstGeom>
        </p:spPr>
      </p:pic>
      <p:sp>
        <p:nvSpPr>
          <p:cNvPr id="3" name="슬라이드 번호 개체 틀 4">
            <a:extLst>
              <a:ext uri="{FF2B5EF4-FFF2-40B4-BE49-F238E27FC236}">
                <a16:creationId xmlns:a16="http://schemas.microsoft.com/office/drawing/2014/main" id="{8E1D9813-D97C-DE29-E4E9-EC215403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759089" y="6520314"/>
            <a:ext cx="1422400" cy="243417"/>
          </a:xfrm>
          <a:solidFill>
            <a:schemeClr val="bg1"/>
          </a:solidFill>
        </p:spPr>
        <p:txBody>
          <a:bodyPr/>
          <a:lstStyle/>
          <a:p>
            <a:fld id="{B6F15528-21DE-4FAA-801E-634DDDAF4B2B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BF66F5-F9FE-570A-024D-69DB506F1B7B}"/>
              </a:ext>
            </a:extLst>
          </p:cNvPr>
          <p:cNvSpPr txBox="1"/>
          <p:nvPr/>
        </p:nvSpPr>
        <p:spPr>
          <a:xfrm>
            <a:off x="3131804" y="2901138"/>
            <a:ext cx="1653139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ko-KR" altLang="en-US" sz="1400" dirty="0">
                <a:solidFill>
                  <a:srgbClr val="FF0000"/>
                </a:solidFill>
                <a:latin typeface="+mn-ea"/>
              </a:rPr>
              <a:t>약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</a:rPr>
              <a:t>5</a:t>
            </a:r>
            <a:r>
              <a:rPr lang="ko-KR" altLang="en-US" sz="1400" dirty="0">
                <a:solidFill>
                  <a:srgbClr val="FF0000"/>
                </a:solidFill>
                <a:latin typeface="+mn-ea"/>
              </a:rPr>
              <a:t>만 </a:t>
            </a:r>
            <a:r>
              <a:rPr lang="en-US" altLang="ko-KR" sz="1400" dirty="0">
                <a:solidFill>
                  <a:srgbClr val="FF0000"/>
                </a:solidFill>
                <a:latin typeface="+mn-ea"/>
              </a:rPr>
              <a:t>droplet/</a:t>
            </a:r>
            <a:r>
              <a:rPr lang="en-US" altLang="ko-KR" sz="1400" dirty="0" err="1">
                <a:solidFill>
                  <a:srgbClr val="FF0000"/>
                </a:solidFill>
                <a:latin typeface="+mn-ea"/>
              </a:rPr>
              <a:t>hr</a:t>
            </a:r>
            <a:endParaRPr lang="ko-KR" altLang="en-US" sz="1400" dirty="0">
              <a:solidFill>
                <a:srgbClr val="FF0000"/>
              </a:solidFill>
              <a:latin typeface="+mn-ea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잉크 14">
                <a:extLst>
                  <a:ext uri="{FF2B5EF4-FFF2-40B4-BE49-F238E27FC236}">
                    <a16:creationId xmlns:a16="http://schemas.microsoft.com/office/drawing/2014/main" id="{71049F9F-E061-8649-449C-2D06C1848C13}"/>
                  </a:ext>
                </a:extLst>
              </p14:cNvPr>
              <p14:cNvContentPartPr/>
              <p14:nvPr/>
            </p14:nvContentPartPr>
            <p14:xfrm>
              <a:off x="1152615" y="7631522"/>
              <a:ext cx="1040040" cy="399600"/>
            </p14:xfrm>
          </p:contentPart>
        </mc:Choice>
        <mc:Fallback xmlns="">
          <p:pic>
            <p:nvPicPr>
              <p:cNvPr id="15" name="잉크 14">
                <a:extLst>
                  <a:ext uri="{FF2B5EF4-FFF2-40B4-BE49-F238E27FC236}">
                    <a16:creationId xmlns:a16="http://schemas.microsoft.com/office/drawing/2014/main" id="{71049F9F-E061-8649-449C-2D06C1848C1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38215" y="7617122"/>
                <a:ext cx="106848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잉크 18">
                <a:extLst>
                  <a:ext uri="{FF2B5EF4-FFF2-40B4-BE49-F238E27FC236}">
                    <a16:creationId xmlns:a16="http://schemas.microsoft.com/office/drawing/2014/main" id="{4F716441-435A-94AD-48FD-95D83FF1C5C8}"/>
                  </a:ext>
                </a:extLst>
              </p14:cNvPr>
              <p14:cNvContentPartPr/>
              <p14:nvPr/>
            </p14:nvContentPartPr>
            <p14:xfrm>
              <a:off x="2460135" y="7635122"/>
              <a:ext cx="280440" cy="360720"/>
            </p14:xfrm>
          </p:contentPart>
        </mc:Choice>
        <mc:Fallback xmlns="">
          <p:pic>
            <p:nvPicPr>
              <p:cNvPr id="19" name="잉크 18">
                <a:extLst>
                  <a:ext uri="{FF2B5EF4-FFF2-40B4-BE49-F238E27FC236}">
                    <a16:creationId xmlns:a16="http://schemas.microsoft.com/office/drawing/2014/main" id="{4F716441-435A-94AD-48FD-95D83FF1C5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49335" y="7624322"/>
                <a:ext cx="301680" cy="38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잉크 19">
                <a:extLst>
                  <a:ext uri="{FF2B5EF4-FFF2-40B4-BE49-F238E27FC236}">
                    <a16:creationId xmlns:a16="http://schemas.microsoft.com/office/drawing/2014/main" id="{90359508-1C44-5B15-3574-0AE9A13B6B25}"/>
                  </a:ext>
                </a:extLst>
              </p14:cNvPr>
              <p14:cNvContentPartPr/>
              <p14:nvPr/>
            </p14:nvContentPartPr>
            <p14:xfrm>
              <a:off x="2468775" y="7696682"/>
              <a:ext cx="202320" cy="205920"/>
            </p14:xfrm>
          </p:contentPart>
        </mc:Choice>
        <mc:Fallback xmlns="">
          <p:pic>
            <p:nvPicPr>
              <p:cNvPr id="20" name="잉크 19">
                <a:extLst>
                  <a:ext uri="{FF2B5EF4-FFF2-40B4-BE49-F238E27FC236}">
                    <a16:creationId xmlns:a16="http://schemas.microsoft.com/office/drawing/2014/main" id="{90359508-1C44-5B15-3574-0AE9A13B6B2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454375" y="7682257"/>
                <a:ext cx="230760" cy="2344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잉크 27">
                <a:extLst>
                  <a:ext uri="{FF2B5EF4-FFF2-40B4-BE49-F238E27FC236}">
                    <a16:creationId xmlns:a16="http://schemas.microsoft.com/office/drawing/2014/main" id="{010BCC2A-614F-2E85-E7AC-8D334D9506CD}"/>
                  </a:ext>
                </a:extLst>
              </p14:cNvPr>
              <p14:cNvContentPartPr/>
              <p14:nvPr/>
            </p14:nvContentPartPr>
            <p14:xfrm>
              <a:off x="3188415" y="7702802"/>
              <a:ext cx="902880" cy="280440"/>
            </p14:xfrm>
          </p:contentPart>
        </mc:Choice>
        <mc:Fallback xmlns="">
          <p:pic>
            <p:nvPicPr>
              <p:cNvPr id="28" name="잉크 27">
                <a:extLst>
                  <a:ext uri="{FF2B5EF4-FFF2-40B4-BE49-F238E27FC236}">
                    <a16:creationId xmlns:a16="http://schemas.microsoft.com/office/drawing/2014/main" id="{010BCC2A-614F-2E85-E7AC-8D334D9506C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77619" y="7692002"/>
                <a:ext cx="924112" cy="30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7" name="잉크 36">
                <a:extLst>
                  <a:ext uri="{FF2B5EF4-FFF2-40B4-BE49-F238E27FC236}">
                    <a16:creationId xmlns:a16="http://schemas.microsoft.com/office/drawing/2014/main" id="{8C5C1ADF-38E1-9613-E8DA-3E0D7049518B}"/>
                  </a:ext>
                </a:extLst>
              </p14:cNvPr>
              <p14:cNvContentPartPr/>
              <p14:nvPr/>
            </p14:nvContentPartPr>
            <p14:xfrm>
              <a:off x="4620135" y="7656722"/>
              <a:ext cx="1370160" cy="370080"/>
            </p14:xfrm>
          </p:contentPart>
        </mc:Choice>
        <mc:Fallback xmlns="">
          <p:pic>
            <p:nvPicPr>
              <p:cNvPr id="37" name="잉크 36">
                <a:extLst>
                  <a:ext uri="{FF2B5EF4-FFF2-40B4-BE49-F238E27FC236}">
                    <a16:creationId xmlns:a16="http://schemas.microsoft.com/office/drawing/2014/main" id="{8C5C1ADF-38E1-9613-E8DA-3E0D7049518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09332" y="7645932"/>
                <a:ext cx="1391406" cy="3912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잉크 37">
                <a:extLst>
                  <a:ext uri="{FF2B5EF4-FFF2-40B4-BE49-F238E27FC236}">
                    <a16:creationId xmlns:a16="http://schemas.microsoft.com/office/drawing/2014/main" id="{519C812C-9D1C-8936-29BA-F573D798E0B5}"/>
                  </a:ext>
                </a:extLst>
              </p14:cNvPr>
              <p14:cNvContentPartPr/>
              <p14:nvPr/>
            </p14:nvContentPartPr>
            <p14:xfrm>
              <a:off x="5678535" y="7734122"/>
              <a:ext cx="53640" cy="193320"/>
            </p14:xfrm>
          </p:contentPart>
        </mc:Choice>
        <mc:Fallback xmlns="">
          <p:pic>
            <p:nvPicPr>
              <p:cNvPr id="38" name="잉크 37">
                <a:extLst>
                  <a:ext uri="{FF2B5EF4-FFF2-40B4-BE49-F238E27FC236}">
                    <a16:creationId xmlns:a16="http://schemas.microsoft.com/office/drawing/2014/main" id="{519C812C-9D1C-8936-29BA-F573D798E0B5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667735" y="7723322"/>
                <a:ext cx="7488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3" name="잉크 42">
                <a:extLst>
                  <a:ext uri="{FF2B5EF4-FFF2-40B4-BE49-F238E27FC236}">
                    <a16:creationId xmlns:a16="http://schemas.microsoft.com/office/drawing/2014/main" id="{7D560C83-AE9A-838E-461F-14DCF4EFFFF2}"/>
                  </a:ext>
                </a:extLst>
              </p14:cNvPr>
              <p14:cNvContentPartPr/>
              <p14:nvPr/>
            </p14:nvContentPartPr>
            <p14:xfrm>
              <a:off x="6680775" y="7715402"/>
              <a:ext cx="797400" cy="342720"/>
            </p14:xfrm>
          </p:contentPart>
        </mc:Choice>
        <mc:Fallback xmlns="">
          <p:pic>
            <p:nvPicPr>
              <p:cNvPr id="43" name="잉크 42">
                <a:extLst>
                  <a:ext uri="{FF2B5EF4-FFF2-40B4-BE49-F238E27FC236}">
                    <a16:creationId xmlns:a16="http://schemas.microsoft.com/office/drawing/2014/main" id="{7D560C83-AE9A-838E-461F-14DCF4EFFFF2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666368" y="7701017"/>
                <a:ext cx="822251" cy="3711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2" name="잉크 51">
                <a:extLst>
                  <a:ext uri="{FF2B5EF4-FFF2-40B4-BE49-F238E27FC236}">
                    <a16:creationId xmlns:a16="http://schemas.microsoft.com/office/drawing/2014/main" id="{5DE1DF59-4ABB-7B97-A8C0-BCD6CB10E0ED}"/>
                  </a:ext>
                </a:extLst>
              </p14:cNvPr>
              <p14:cNvContentPartPr/>
              <p14:nvPr/>
            </p14:nvContentPartPr>
            <p14:xfrm>
              <a:off x="8094135" y="7678682"/>
              <a:ext cx="1344960" cy="349200"/>
            </p14:xfrm>
          </p:contentPart>
        </mc:Choice>
        <mc:Fallback xmlns="">
          <p:pic>
            <p:nvPicPr>
              <p:cNvPr id="52" name="잉크 51">
                <a:extLst>
                  <a:ext uri="{FF2B5EF4-FFF2-40B4-BE49-F238E27FC236}">
                    <a16:creationId xmlns:a16="http://schemas.microsoft.com/office/drawing/2014/main" id="{5DE1DF59-4ABB-7B97-A8C0-BCD6CB10E0ED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83335" y="7667871"/>
                <a:ext cx="1366200" cy="3704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6" name="잉크 65">
                <a:extLst>
                  <a:ext uri="{FF2B5EF4-FFF2-40B4-BE49-F238E27FC236}">
                    <a16:creationId xmlns:a16="http://schemas.microsoft.com/office/drawing/2014/main" id="{6959634D-0E2E-397E-0228-9382EB996EC3}"/>
                  </a:ext>
                </a:extLst>
              </p14:cNvPr>
              <p14:cNvContentPartPr/>
              <p14:nvPr/>
            </p14:nvContentPartPr>
            <p14:xfrm>
              <a:off x="9612975" y="7765802"/>
              <a:ext cx="1644120" cy="324360"/>
            </p14:xfrm>
          </p:contentPart>
        </mc:Choice>
        <mc:Fallback xmlns="">
          <p:pic>
            <p:nvPicPr>
              <p:cNvPr id="66" name="잉크 65">
                <a:extLst>
                  <a:ext uri="{FF2B5EF4-FFF2-40B4-BE49-F238E27FC236}">
                    <a16:creationId xmlns:a16="http://schemas.microsoft.com/office/drawing/2014/main" id="{6959634D-0E2E-397E-0228-9382EB996EC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602173" y="7754990"/>
                <a:ext cx="1665365" cy="345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72" name="잉크 71">
                <a:extLst>
                  <a:ext uri="{FF2B5EF4-FFF2-40B4-BE49-F238E27FC236}">
                    <a16:creationId xmlns:a16="http://schemas.microsoft.com/office/drawing/2014/main" id="{F5031ACA-A078-429F-CD58-C496C03F161C}"/>
                  </a:ext>
                </a:extLst>
              </p14:cNvPr>
              <p14:cNvContentPartPr/>
              <p14:nvPr/>
            </p14:nvContentPartPr>
            <p14:xfrm>
              <a:off x="771791" y="8447499"/>
              <a:ext cx="1503360" cy="387720"/>
            </p14:xfrm>
          </p:contentPart>
        </mc:Choice>
        <mc:Fallback xmlns="">
          <p:pic>
            <p:nvPicPr>
              <p:cNvPr id="72" name="잉크 71">
                <a:extLst>
                  <a:ext uri="{FF2B5EF4-FFF2-40B4-BE49-F238E27FC236}">
                    <a16:creationId xmlns:a16="http://schemas.microsoft.com/office/drawing/2014/main" id="{F5031ACA-A078-429F-CD58-C496C03F161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60991" y="8436699"/>
                <a:ext cx="1524600" cy="408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79636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사용자 지정 2">
      <a:majorFont>
        <a:latin typeface="Pretendard Medium"/>
        <a:ea typeface="Pretendard Medium"/>
        <a:cs typeface=""/>
      </a:majorFont>
      <a:minorFont>
        <a:latin typeface="Pretendard Medium"/>
        <a:ea typeface="Pretendard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 테마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2FC1"/>
      </a:accent1>
      <a:accent2>
        <a:srgbClr val="3975C0"/>
      </a:accent2>
      <a:accent3>
        <a:srgbClr val="ABC7D7"/>
      </a:accent3>
      <a:accent4>
        <a:srgbClr val="DFDFDF"/>
      </a:accent4>
      <a:accent5>
        <a:srgbClr val="DADFF2"/>
      </a:accent5>
      <a:accent6>
        <a:srgbClr val="D2A5EA"/>
      </a:accent6>
      <a:hlink>
        <a:srgbClr val="0000FF"/>
      </a:hlink>
      <a:folHlink>
        <a:srgbClr val="FF00FF"/>
      </a:folHlink>
    </a:clrScheme>
    <a:fontScheme name="Office 테마">
      <a:majorFont>
        <a:latin typeface="Helvetica"/>
        <a:ea typeface="Helvetica"/>
        <a:cs typeface="Helvetica"/>
      </a:majorFont>
      <a:minorFont>
        <a:latin typeface="맑은 고딕"/>
        <a:ea typeface="맑은 고딕"/>
        <a:cs typeface="맑은 고딕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etendard"/>
            <a:ea typeface="Pretendard"/>
            <a:cs typeface="Pretendard"/>
            <a:sym typeface="Pretend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Pretendard"/>
            <a:ea typeface="Pretendard"/>
            <a:cs typeface="Pretendard"/>
            <a:sym typeface="Pretendard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4459</TotalTime>
  <Words>15404</Words>
  <Application>Microsoft Office PowerPoint</Application>
  <PresentationFormat>와이드스크린</PresentationFormat>
  <Paragraphs>1638</Paragraphs>
  <Slides>60</Slides>
  <Notes>35</Notes>
  <HiddenSlides>12</HiddenSlides>
  <MMClips>1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60</vt:i4>
      </vt:variant>
    </vt:vector>
  </HeadingPairs>
  <TitlesOfParts>
    <vt:vector size="61" baseType="lpstr">
      <vt:lpstr>Office 테마</vt:lpstr>
      <vt:lpstr>PowerPoint 프레젠테이션</vt:lpstr>
      <vt:lpstr>기존 진단 시장의 미충족 수요 Alwaygen의 솔루션 사업화 로드맵 핵심 인력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기존 진단 시장의 미충족 수요 Alwaygen의 솔루션 사업화 로드맵 핵심 인력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기존 진단 시장의 미충족 수요 Alwaygen의 솔루션 사업화 로드맵 핵심 인력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기존 진단 시장의 미충족 수요 Alwaygen의 솔루션 사업화 로드맵 핵심 인력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김수아</dc:creator>
  <cp:lastModifiedBy>김원재</cp:lastModifiedBy>
  <cp:revision>467</cp:revision>
  <dcterms:modified xsi:type="dcterms:W3CDTF">2025-07-01T07:47:08Z</dcterms:modified>
</cp:coreProperties>
</file>